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39" r:id="rId2"/>
    <p:sldId id="344" r:id="rId3"/>
    <p:sldId id="342" r:id="rId4"/>
    <p:sldId id="343"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5" autoAdjust="0"/>
    <p:restoredTop sz="94660"/>
  </p:normalViewPr>
  <p:slideViewPr>
    <p:cSldViewPr snapToGrid="0">
      <p:cViewPr varScale="1">
        <p:scale>
          <a:sx n="56" d="100"/>
          <a:sy n="56" d="100"/>
        </p:scale>
        <p:origin x="102" y="13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D4736E-B27F-4EE7-9B5A-5F3DAB48D9AA}" type="datetimeFigureOut">
              <a:rPr kumimoji="1" lang="ja-JP" altLang="en-US" smtClean="0"/>
              <a:t>2021/9/14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CA026-9B4A-40DD-B1B4-227AA607A392}" type="slidenum">
              <a:rPr kumimoji="1" lang="ja-JP" altLang="en-US" smtClean="0"/>
              <a:t>‹#›</a:t>
            </a:fld>
            <a:endParaRPr kumimoji="1" lang="ja-JP" altLang="en-US"/>
          </a:p>
        </p:txBody>
      </p:sp>
    </p:spTree>
    <p:extLst>
      <p:ext uri="{BB962C8B-B14F-4D97-AF65-F5344CB8AC3E}">
        <p14:creationId xmlns:p14="http://schemas.microsoft.com/office/powerpoint/2010/main" val="6117342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8285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0345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7" name="Google Shape;21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3427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3806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1658901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128976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917071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276777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115424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3686722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302398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142287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183035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3279135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B311D6A-4EB7-4445-AD17-59F108111EF3}" type="datetimeFigureOut">
              <a:rPr kumimoji="1" lang="ja-JP" altLang="en-US" smtClean="0"/>
              <a:t>2021/9/14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423758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11D6A-4EB7-4445-AD17-59F108111EF3}" type="datetimeFigureOut">
              <a:rPr kumimoji="1" lang="ja-JP" altLang="en-US" smtClean="0"/>
              <a:t>2021/9/14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105AB-BEE0-40D5-B9CF-4DD6109727B4}" type="slidenum">
              <a:rPr kumimoji="1" lang="ja-JP" altLang="en-US" smtClean="0"/>
              <a:t>‹#›</a:t>
            </a:fld>
            <a:endParaRPr kumimoji="1" lang="ja-JP" altLang="en-US"/>
          </a:p>
        </p:txBody>
      </p:sp>
    </p:spTree>
    <p:extLst>
      <p:ext uri="{BB962C8B-B14F-4D97-AF65-F5344CB8AC3E}">
        <p14:creationId xmlns:p14="http://schemas.microsoft.com/office/powerpoint/2010/main" val="1571521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0" name="Google Shape;200;p5" descr="画面の領域"/>
          <p:cNvPicPr preferRelativeResize="0"/>
          <p:nvPr/>
        </p:nvPicPr>
        <p:blipFill rotWithShape="1">
          <a:blip r:embed="rId3">
            <a:alphaModFix/>
          </a:blip>
          <a:srcRect/>
          <a:stretch/>
        </p:blipFill>
        <p:spPr>
          <a:xfrm>
            <a:off x="991903" y="1481496"/>
            <a:ext cx="6444714" cy="457496"/>
          </a:xfrm>
          <a:prstGeom prst="rect">
            <a:avLst/>
          </a:prstGeom>
          <a:noFill/>
          <a:ln>
            <a:noFill/>
          </a:ln>
        </p:spPr>
      </p:pic>
      <p:pic>
        <p:nvPicPr>
          <p:cNvPr id="201" name="Google Shape;201;p5" descr="画面の領域"/>
          <p:cNvPicPr preferRelativeResize="0"/>
          <p:nvPr/>
        </p:nvPicPr>
        <p:blipFill rotWithShape="1">
          <a:blip r:embed="rId4">
            <a:alphaModFix/>
          </a:blip>
          <a:srcRect/>
          <a:stretch/>
        </p:blipFill>
        <p:spPr>
          <a:xfrm>
            <a:off x="954493" y="1987983"/>
            <a:ext cx="9718143" cy="4669971"/>
          </a:xfrm>
          <a:prstGeom prst="rect">
            <a:avLst/>
          </a:prstGeom>
          <a:noFill/>
          <a:ln>
            <a:noFill/>
          </a:ln>
        </p:spPr>
      </p:pic>
      <p:sp>
        <p:nvSpPr>
          <p:cNvPr id="202" name="Google Shape;202;p5"/>
          <p:cNvSpPr/>
          <p:nvPr/>
        </p:nvSpPr>
        <p:spPr>
          <a:xfrm>
            <a:off x="442433" y="104775"/>
            <a:ext cx="11724028" cy="193899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ja-JP" sz="4000" b="1" i="0" u="sng" strike="noStrike" cap="none" dirty="0">
                <a:solidFill>
                  <a:srgbClr val="000000"/>
                </a:solidFill>
                <a:latin typeface="Calibri"/>
                <a:ea typeface="Calibri"/>
                <a:cs typeface="Calibri"/>
                <a:sym typeface="Calibri"/>
              </a:rPr>
              <a:t>令和３年１月２７日事務連絡</a:t>
            </a:r>
            <a:br>
              <a:rPr lang="ja-JP" sz="4000" b="1" i="0" u="sng" strike="noStrike" cap="none" dirty="0">
                <a:solidFill>
                  <a:srgbClr val="000000"/>
                </a:solidFill>
                <a:latin typeface="Calibri"/>
                <a:ea typeface="Calibri"/>
                <a:cs typeface="Calibri"/>
                <a:sym typeface="Calibri"/>
              </a:rPr>
            </a:br>
            <a:r>
              <a:rPr lang="ja-JP" sz="4000" b="1" i="0" u="sng" strike="noStrike" cap="none" dirty="0">
                <a:solidFill>
                  <a:srgbClr val="000000"/>
                </a:solidFill>
                <a:latin typeface="Calibri"/>
                <a:ea typeface="Calibri"/>
                <a:cs typeface="Calibri"/>
                <a:sym typeface="Calibri"/>
              </a:rPr>
              <a:t>「障害児者に係る医療提供体制の整備について」</a:t>
            </a:r>
            <a:br>
              <a:rPr lang="ja-JP" sz="4000" b="1" i="0" u="sng" strike="noStrike" cap="none" dirty="0">
                <a:solidFill>
                  <a:srgbClr val="000000"/>
                </a:solidFill>
                <a:latin typeface="Calibri"/>
                <a:ea typeface="Calibri"/>
                <a:cs typeface="Calibri"/>
                <a:sym typeface="Calibri"/>
              </a:rPr>
            </a:br>
            <a:endParaRPr sz="4000" b="1" i="0" u="sng"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982750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2" name="Google Shape;202;p5"/>
          <p:cNvSpPr/>
          <p:nvPr/>
        </p:nvSpPr>
        <p:spPr>
          <a:xfrm>
            <a:off x="467972" y="207034"/>
            <a:ext cx="11724028" cy="193895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Calibri"/>
              <a:buNone/>
            </a:pPr>
            <a:r>
              <a:rPr lang="ja-JP" sz="4000" b="1" i="0" u="sng" strike="noStrike" cap="none" dirty="0">
                <a:solidFill>
                  <a:srgbClr val="000000"/>
                </a:solidFill>
                <a:latin typeface="Calibri"/>
                <a:ea typeface="Calibri"/>
                <a:cs typeface="Calibri"/>
                <a:sym typeface="Calibri"/>
              </a:rPr>
              <a:t>令和</a:t>
            </a:r>
            <a:r>
              <a:rPr lang="ja-JP" sz="4000" b="1" i="0" u="sng" strike="noStrike" cap="none" dirty="0" smtClean="0">
                <a:solidFill>
                  <a:srgbClr val="000000"/>
                </a:solidFill>
                <a:latin typeface="Calibri"/>
                <a:ea typeface="Calibri"/>
                <a:cs typeface="Calibri"/>
                <a:sym typeface="Calibri"/>
              </a:rPr>
              <a:t>３年</a:t>
            </a:r>
            <a:r>
              <a:rPr lang="ja-JP" altLang="en-US" sz="4000" b="1" i="0" u="sng" strike="noStrike" cap="none" dirty="0" smtClean="0">
                <a:solidFill>
                  <a:srgbClr val="000000"/>
                </a:solidFill>
                <a:latin typeface="Calibri"/>
                <a:ea typeface="Calibri"/>
                <a:cs typeface="Calibri"/>
                <a:sym typeface="Calibri"/>
              </a:rPr>
              <a:t>９</a:t>
            </a:r>
            <a:r>
              <a:rPr lang="ja-JP" sz="4000" b="1" i="0" u="sng" strike="noStrike" cap="none" dirty="0" smtClean="0">
                <a:solidFill>
                  <a:srgbClr val="000000"/>
                </a:solidFill>
                <a:latin typeface="Calibri"/>
                <a:ea typeface="Calibri"/>
                <a:cs typeface="Calibri"/>
                <a:sym typeface="Calibri"/>
              </a:rPr>
              <a:t>月</a:t>
            </a:r>
            <a:r>
              <a:rPr lang="ja-JP" altLang="en-US" sz="4000" b="1" i="0" u="sng" strike="noStrike" cap="none" dirty="0" smtClean="0">
                <a:solidFill>
                  <a:srgbClr val="000000"/>
                </a:solidFill>
                <a:latin typeface="Calibri"/>
                <a:ea typeface="Calibri"/>
                <a:cs typeface="Calibri"/>
                <a:sym typeface="Calibri"/>
              </a:rPr>
              <a:t>１</a:t>
            </a:r>
            <a:r>
              <a:rPr lang="ja-JP" sz="4000" b="1" i="0" u="sng" strike="noStrike" cap="none" dirty="0" smtClean="0">
                <a:solidFill>
                  <a:srgbClr val="000000"/>
                </a:solidFill>
                <a:latin typeface="Calibri"/>
                <a:ea typeface="Calibri"/>
                <a:cs typeface="Calibri"/>
                <a:sym typeface="Calibri"/>
              </a:rPr>
              <a:t>日</a:t>
            </a:r>
            <a:r>
              <a:rPr lang="ja-JP" sz="4000" b="1" i="0" u="sng" strike="noStrike" cap="none" dirty="0">
                <a:solidFill>
                  <a:srgbClr val="000000"/>
                </a:solidFill>
                <a:latin typeface="Calibri"/>
                <a:ea typeface="Calibri"/>
                <a:cs typeface="Calibri"/>
                <a:sym typeface="Calibri"/>
              </a:rPr>
              <a:t>事務連絡</a:t>
            </a:r>
            <a:br>
              <a:rPr lang="ja-JP" sz="4000" b="1" i="0" u="sng" strike="noStrike" cap="none" dirty="0">
                <a:solidFill>
                  <a:srgbClr val="000000"/>
                </a:solidFill>
                <a:latin typeface="Calibri"/>
                <a:ea typeface="Calibri"/>
                <a:cs typeface="Calibri"/>
                <a:sym typeface="Calibri"/>
              </a:rPr>
            </a:br>
            <a:r>
              <a:rPr lang="ja-JP" sz="4000" b="1" i="0" u="sng" strike="noStrike" cap="none" dirty="0" smtClean="0">
                <a:solidFill>
                  <a:srgbClr val="000000"/>
                </a:solidFill>
                <a:latin typeface="Calibri"/>
                <a:ea typeface="Calibri"/>
                <a:cs typeface="Calibri"/>
                <a:sym typeface="Calibri"/>
              </a:rPr>
              <a:t>「</a:t>
            </a:r>
            <a:r>
              <a:rPr lang="ja-JP" altLang="en-US" sz="4000" b="1" i="0" u="sng" strike="noStrike" cap="none" dirty="0" smtClean="0">
                <a:solidFill>
                  <a:srgbClr val="000000"/>
                </a:solidFill>
                <a:latin typeface="Calibri"/>
                <a:ea typeface="Calibri"/>
                <a:cs typeface="Calibri"/>
                <a:sym typeface="Calibri"/>
              </a:rPr>
              <a:t>特別なコミュニケーション支援が必要な障害児者に対する医療機関における対応について</a:t>
            </a:r>
            <a:r>
              <a:rPr lang="ja-JP" sz="4000" b="1" i="0" u="sng" strike="noStrike" cap="none" dirty="0" smtClean="0">
                <a:solidFill>
                  <a:srgbClr val="000000"/>
                </a:solidFill>
                <a:latin typeface="Calibri"/>
                <a:ea typeface="Calibri"/>
                <a:cs typeface="Calibri"/>
                <a:sym typeface="Calibri"/>
              </a:rPr>
              <a:t>」</a:t>
            </a:r>
            <a:endParaRPr sz="4000" b="1" i="0" u="sng" strike="noStrike" cap="none" dirty="0">
              <a:solidFill>
                <a:srgbClr val="000000"/>
              </a:solidFill>
              <a:latin typeface="Calibri"/>
              <a:ea typeface="Calibri"/>
              <a:cs typeface="Calibri"/>
              <a:sym typeface="Calibri"/>
            </a:endParaRPr>
          </a:p>
        </p:txBody>
      </p:sp>
      <p:pic>
        <p:nvPicPr>
          <p:cNvPr id="2" name="図 1"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432" y="2554505"/>
            <a:ext cx="11623989" cy="3608591"/>
          </a:xfrm>
          <a:prstGeom prst="rect">
            <a:avLst/>
          </a:prstGeom>
        </p:spPr>
      </p:pic>
      <p:cxnSp>
        <p:nvCxnSpPr>
          <p:cNvPr id="4" name="直線コネクタ 3"/>
          <p:cNvCxnSpPr/>
          <p:nvPr/>
        </p:nvCxnSpPr>
        <p:spPr>
          <a:xfrm>
            <a:off x="4037162" y="5728697"/>
            <a:ext cx="7435970" cy="1725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232913" y="6154469"/>
            <a:ext cx="9704717" cy="862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67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pic>
        <p:nvPicPr>
          <p:cNvPr id="219" name="Google Shape;219;p8" descr="画面の領域"/>
          <p:cNvPicPr preferRelativeResize="0"/>
          <p:nvPr/>
        </p:nvPicPr>
        <p:blipFill rotWithShape="1">
          <a:blip r:embed="rId3">
            <a:alphaModFix/>
          </a:blip>
          <a:srcRect/>
          <a:stretch/>
        </p:blipFill>
        <p:spPr>
          <a:xfrm>
            <a:off x="153071" y="1285111"/>
            <a:ext cx="11751271" cy="5557251"/>
          </a:xfrm>
          <a:prstGeom prst="rect">
            <a:avLst/>
          </a:prstGeom>
          <a:noFill/>
          <a:ln>
            <a:noFill/>
          </a:ln>
        </p:spPr>
      </p:pic>
      <p:sp>
        <p:nvSpPr>
          <p:cNvPr id="220" name="Google Shape;220;p8"/>
          <p:cNvSpPr/>
          <p:nvPr/>
        </p:nvSpPr>
        <p:spPr>
          <a:xfrm>
            <a:off x="5331282" y="5043995"/>
            <a:ext cx="4338831" cy="433953"/>
          </a:xfrm>
          <a:prstGeom prst="roundRect">
            <a:avLst>
              <a:gd name="adj" fmla="val 16667"/>
            </a:avLst>
          </a:prstGeom>
          <a:solidFill>
            <a:srgbClr val="FFFF00">
              <a:alpha val="49803"/>
            </a:srgbClr>
          </a:solidFill>
          <a:ln w="15875" cap="flat" cmpd="sng">
            <a:solidFill>
              <a:srgbClr val="A65F0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21" name="Google Shape;221;p8"/>
          <p:cNvSpPr/>
          <p:nvPr/>
        </p:nvSpPr>
        <p:spPr>
          <a:xfrm>
            <a:off x="5860698" y="5943178"/>
            <a:ext cx="6043644" cy="433953"/>
          </a:xfrm>
          <a:prstGeom prst="roundRect">
            <a:avLst>
              <a:gd name="adj" fmla="val 16667"/>
            </a:avLst>
          </a:prstGeom>
          <a:solidFill>
            <a:srgbClr val="FFFF00">
              <a:alpha val="49803"/>
            </a:srgbClr>
          </a:solidFill>
          <a:ln w="15875" cap="flat" cmpd="sng">
            <a:solidFill>
              <a:srgbClr val="A65F0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22" name="Google Shape;222;p8"/>
          <p:cNvSpPr/>
          <p:nvPr/>
        </p:nvSpPr>
        <p:spPr>
          <a:xfrm>
            <a:off x="153071" y="6424047"/>
            <a:ext cx="590018" cy="433953"/>
          </a:xfrm>
          <a:prstGeom prst="roundRect">
            <a:avLst>
              <a:gd name="adj" fmla="val 16667"/>
            </a:avLst>
          </a:prstGeom>
          <a:solidFill>
            <a:srgbClr val="FFFF00">
              <a:alpha val="49803"/>
            </a:srgbClr>
          </a:solidFill>
          <a:ln w="15875" cap="flat" cmpd="sng">
            <a:solidFill>
              <a:srgbClr val="A65F0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23" name="Google Shape;223;p8"/>
          <p:cNvSpPr/>
          <p:nvPr/>
        </p:nvSpPr>
        <p:spPr>
          <a:xfrm>
            <a:off x="448080" y="81643"/>
            <a:ext cx="11657138" cy="181588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ja-JP" sz="2800" b="1" i="0" u="sng" strike="noStrike" cap="none">
                <a:solidFill>
                  <a:srgbClr val="000000"/>
                </a:solidFill>
                <a:latin typeface="Arial"/>
                <a:ea typeface="Arial"/>
                <a:cs typeface="Arial"/>
                <a:sym typeface="Arial"/>
              </a:rPr>
              <a:t>令和２年４月２８日付事務連絡「新型コロナウイルス感染症に係る障害福祉サービス等事業所の人員基準等の臨時的な取扱いについて（第５報）」</a:t>
            </a:r>
            <a:r>
              <a:rPr lang="ja-JP" sz="2800" b="1" i="0" u="sng" strike="noStrike" cap="none">
                <a:solidFill>
                  <a:srgbClr val="000000"/>
                </a:solidFill>
                <a:latin typeface="Calibri"/>
                <a:ea typeface="Calibri"/>
                <a:cs typeface="Calibri"/>
                <a:sym typeface="Calibri"/>
              </a:rPr>
              <a:t/>
            </a:r>
            <a:br>
              <a:rPr lang="ja-JP" sz="2800" b="1" i="0" u="sng" strike="noStrike" cap="none">
                <a:solidFill>
                  <a:srgbClr val="000000"/>
                </a:solidFill>
                <a:latin typeface="Calibri"/>
                <a:ea typeface="Calibri"/>
                <a:cs typeface="Calibri"/>
                <a:sym typeface="Calibri"/>
              </a:rPr>
            </a:br>
            <a:endParaRPr sz="2800" b="1" i="0" u="sng"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173275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pic>
        <p:nvPicPr>
          <p:cNvPr id="228" name="Google Shape;228;p9" descr="画面の領域"/>
          <p:cNvPicPr preferRelativeResize="0"/>
          <p:nvPr/>
        </p:nvPicPr>
        <p:blipFill rotWithShape="1">
          <a:blip r:embed="rId3">
            <a:alphaModFix/>
          </a:blip>
          <a:srcRect/>
          <a:stretch/>
        </p:blipFill>
        <p:spPr>
          <a:xfrm>
            <a:off x="216847" y="162079"/>
            <a:ext cx="11808987" cy="6068240"/>
          </a:xfrm>
          <a:prstGeom prst="rect">
            <a:avLst/>
          </a:prstGeom>
          <a:noFill/>
          <a:ln>
            <a:noFill/>
          </a:ln>
        </p:spPr>
      </p:pic>
      <p:sp>
        <p:nvSpPr>
          <p:cNvPr id="229" name="Google Shape;229;p9"/>
          <p:cNvSpPr/>
          <p:nvPr/>
        </p:nvSpPr>
        <p:spPr>
          <a:xfrm>
            <a:off x="216847" y="5362414"/>
            <a:ext cx="11808987" cy="867905"/>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13196052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1404</TotalTime>
  <Words>79</Words>
  <Application>Microsoft Office PowerPoint</Application>
  <PresentationFormat>ワイド画面</PresentationFormat>
  <Paragraphs>3</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アカウント</dc:creator>
  <cp:lastModifiedBy>参議院</cp:lastModifiedBy>
  <cp:revision>79</cp:revision>
  <dcterms:created xsi:type="dcterms:W3CDTF">2020-09-02T13:16:41Z</dcterms:created>
  <dcterms:modified xsi:type="dcterms:W3CDTF">2021-09-14T09:21:15Z</dcterms:modified>
</cp:coreProperties>
</file>