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9.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0.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0"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56"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21161;&#25104;_20210119\&#9734;202101-12_&#12501;&#12449;&#12452;&#12470;&#12540;\1.%20&#12450;&#12531;&#12465;&#12540;&#12488;_0414_0708\0707_&#24403;&#20107;&#32773;&#20197;&#22806;&#22238;&#31572;(&#38598;&#35336;).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er\Desktop\&#21161;&#25104;_20210119\&#9734;202101-12_&#12501;&#12449;&#12452;&#12470;&#12540;\1.%20&#12450;&#12531;&#12465;&#12540;&#12488;_0414_0708\0707_&#24403;&#20107;&#32773;&#20197;&#22806;&#22238;&#31572;(&#38598;&#35336;).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esktop\&#21161;&#25104;_20210119\&#9734;202101-12_&#12501;&#12449;&#12452;&#12470;&#12540;\1.%20&#12450;&#12531;&#12465;&#12540;&#12488;_0414_0708\0707_&#24403;&#20107;&#32773;&#22238;&#31572;(&#38598;&#35336;).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esktop\&#21161;&#25104;_20210119\&#9734;202101-12_&#12501;&#12449;&#12452;&#12470;&#12540;\1.%20&#12450;&#12531;&#12465;&#12540;&#12488;_0414_0708\0707_&#24403;&#20107;&#32773;&#20197;&#22806;&#22238;&#31572;(&#38598;&#35336;).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esktop\&#21161;&#25104;_20210119\&#9734;202101-12_&#12501;&#12449;&#12452;&#12470;&#12540;\1.%20&#12450;&#12531;&#12465;&#12540;&#12488;_0414_0708\0707_&#24403;&#20107;&#32773;&#22238;&#31572;(&#38598;&#35336;).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esktop\&#21161;&#25104;_20210119\&#9734;202101-12_&#12501;&#12449;&#12452;&#12470;&#12540;\1.%20&#12450;&#12531;&#12465;&#12540;&#12488;_0414_0708\0707_&#24403;&#20107;&#32773;&#20197;&#22806;&#22238;&#31572;(&#38598;&#35336;).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esktop\&#21161;&#25104;_20210119\&#9734;202101-12_&#12501;&#12449;&#12452;&#12470;&#12540;\1.%20&#12450;&#12531;&#12465;&#12540;&#12488;_0414_0708\0707_&#24403;&#20107;&#32773;&#22238;&#31572;(&#38598;&#35336;).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esktop\&#21161;&#25104;_20210119\&#9734;202101-12_&#12501;&#12449;&#12452;&#12470;&#12540;\1.%20&#12450;&#12531;&#12465;&#12540;&#12488;_0414_0708\0707_&#24403;&#20107;&#32773;&#22238;&#31572;(&#38598;&#35336;).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er\Desktop\&#21161;&#25104;_20210119\&#9734;202101-12_&#12501;&#12449;&#12452;&#12470;&#12540;\1.%20&#12450;&#12531;&#12465;&#12540;&#12488;_0414_0708\0707_&#24403;&#20107;&#32773;&#20197;&#22806;&#22238;&#31572;(&#38598;&#35336;).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er\Desktop\&#21161;&#25104;_20210119\&#9734;202101-12_&#12501;&#12449;&#12452;&#12470;&#12540;\1.%20&#12450;&#12531;&#12465;&#12540;&#12488;_0414_0708\0707_&#24403;&#20107;&#32773;&#22238;&#31572;(&#38598;&#35336;).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603840046099175"/>
          <c:y val="0.25741549378485118"/>
          <c:w val="0.56806374619527966"/>
          <c:h val="0.69533478186940034"/>
        </c:manualLayout>
      </c:layout>
      <c:pie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2A4-4635-9074-1DB2DD4F85EF}"/>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C2A4-4635-9074-1DB2DD4F85EF}"/>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C2A4-4635-9074-1DB2DD4F85EF}"/>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C2A4-4635-9074-1DB2DD4F85EF}"/>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C2A4-4635-9074-1DB2DD4F85E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Sheet3!$A$1:$A$5</c:f>
              <c:strCache>
                <c:ptCount val="5"/>
                <c:pt idx="0">
                  <c:v>少しある</c:v>
                </c:pt>
                <c:pt idx="1">
                  <c:v>よくある</c:v>
                </c:pt>
                <c:pt idx="2">
                  <c:v>まったくない</c:v>
                </c:pt>
                <c:pt idx="3">
                  <c:v>わからない</c:v>
                </c:pt>
                <c:pt idx="4">
                  <c:v>他…あまり感じることはありません。</c:v>
                </c:pt>
              </c:strCache>
            </c:strRef>
          </c:cat>
          <c:val>
            <c:numRef>
              <c:f>Sheet3!$B$1:$B$5</c:f>
              <c:numCache>
                <c:formatCode>General</c:formatCode>
                <c:ptCount val="5"/>
                <c:pt idx="0">
                  <c:v>31</c:v>
                </c:pt>
                <c:pt idx="1">
                  <c:v>21</c:v>
                </c:pt>
                <c:pt idx="2">
                  <c:v>3</c:v>
                </c:pt>
                <c:pt idx="3">
                  <c:v>1</c:v>
                </c:pt>
                <c:pt idx="4">
                  <c:v>1</c:v>
                </c:pt>
              </c:numCache>
            </c:numRef>
          </c:val>
          <c:extLst>
            <c:ext xmlns:c16="http://schemas.microsoft.com/office/drawing/2014/chart" uri="{C3380CC4-5D6E-409C-BE32-E72D297353CC}">
              <c16:uniqueId val="{0000000A-C2A4-4635-9074-1DB2DD4F85EF}"/>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103956311043766"/>
          <c:y val="0.26679374819984925"/>
          <c:w val="0.57777777777777772"/>
          <c:h val="0.8125"/>
        </c:manualLayout>
      </c:layout>
      <c:pie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C76-479F-8752-2D33A905AF53}"/>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C76-479F-8752-2D33A905AF53}"/>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C76-479F-8752-2D33A905AF53}"/>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C76-479F-8752-2D33A905AF53}"/>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C76-479F-8752-2D33A905AF53}"/>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C76-479F-8752-2D33A905AF53}"/>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7C76-479F-8752-2D33A905AF53}"/>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7C76-479F-8752-2D33A905AF53}"/>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7C76-479F-8752-2D33A905AF53}"/>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Sheet4!$D$4:$D$12</c:f>
              <c:strCache>
                <c:ptCount val="9"/>
                <c:pt idx="0">
                  <c:v>特に変化はない</c:v>
                </c:pt>
                <c:pt idx="1">
                  <c:v>発達障害者とのコミュニケーションに不安が生じた</c:v>
                </c:pt>
                <c:pt idx="2">
                  <c:v>発達障害者とのコミュニケーションに制限が生じた</c:v>
                </c:pt>
                <c:pt idx="3">
                  <c:v>発達障害者とのコミュニケーションに関するトラブルや問題が増えた</c:v>
                </c:pt>
                <c:pt idx="4">
                  <c:v>発達障害者とのコミュニケーションに関する理解が深まった</c:v>
                </c:pt>
                <c:pt idx="5">
                  <c:v>発達障害者とのコミュニケーションに関するストレスが減った</c:v>
                </c:pt>
                <c:pt idx="6">
                  <c:v>発達障害者とのコミュニケーションに関するストレスが増えた</c:v>
                </c:pt>
                <c:pt idx="7">
                  <c:v>発達障害者とのコミュニケーションに関するトラブルや問題が減った</c:v>
                </c:pt>
                <c:pt idx="8">
                  <c:v>他</c:v>
                </c:pt>
              </c:strCache>
            </c:strRef>
          </c:cat>
          <c:val>
            <c:numRef>
              <c:f>Sheet4!$E$4:$E$12</c:f>
              <c:numCache>
                <c:formatCode>General</c:formatCode>
                <c:ptCount val="9"/>
                <c:pt idx="0">
                  <c:v>40</c:v>
                </c:pt>
                <c:pt idx="1">
                  <c:v>7</c:v>
                </c:pt>
                <c:pt idx="2">
                  <c:v>6</c:v>
                </c:pt>
                <c:pt idx="3">
                  <c:v>4</c:v>
                </c:pt>
                <c:pt idx="4">
                  <c:v>3</c:v>
                </c:pt>
                <c:pt idx="5">
                  <c:v>2</c:v>
                </c:pt>
                <c:pt idx="6">
                  <c:v>2</c:v>
                </c:pt>
                <c:pt idx="7">
                  <c:v>2</c:v>
                </c:pt>
                <c:pt idx="8">
                  <c:v>4</c:v>
                </c:pt>
              </c:numCache>
            </c:numRef>
          </c:val>
          <c:extLst>
            <c:ext xmlns:c16="http://schemas.microsoft.com/office/drawing/2014/chart" uri="{C3380CC4-5D6E-409C-BE32-E72D297353CC}">
              <c16:uniqueId val="{00000012-7C76-479F-8752-2D33A905AF5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333333333333334"/>
          <c:y val="0.23046875"/>
          <c:w val="0.53611111111111109"/>
          <c:h val="0.75390625"/>
        </c:manualLayout>
      </c:layout>
      <c:pie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2765-4AC1-ACA9-E0201B0DB223}"/>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2765-4AC1-ACA9-E0201B0DB223}"/>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2765-4AC1-ACA9-E0201B0DB223}"/>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2765-4AC1-ACA9-E0201B0DB223}"/>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Sheet4!$A$22:$A$25</c:f>
              <c:strCache>
                <c:ptCount val="4"/>
                <c:pt idx="0">
                  <c:v>よくある</c:v>
                </c:pt>
                <c:pt idx="1">
                  <c:v>少しある</c:v>
                </c:pt>
                <c:pt idx="2">
                  <c:v>まったくない</c:v>
                </c:pt>
                <c:pt idx="3">
                  <c:v>他</c:v>
                </c:pt>
              </c:strCache>
            </c:strRef>
          </c:cat>
          <c:val>
            <c:numRef>
              <c:f>Sheet4!$B$22:$B$25</c:f>
              <c:numCache>
                <c:formatCode>General</c:formatCode>
                <c:ptCount val="4"/>
                <c:pt idx="0">
                  <c:v>23</c:v>
                </c:pt>
                <c:pt idx="1">
                  <c:v>21</c:v>
                </c:pt>
                <c:pt idx="2">
                  <c:v>2</c:v>
                </c:pt>
                <c:pt idx="3">
                  <c:v>3</c:v>
                </c:pt>
              </c:numCache>
            </c:numRef>
          </c:val>
          <c:extLst>
            <c:ext xmlns:c16="http://schemas.microsoft.com/office/drawing/2014/chart" uri="{C3380CC4-5D6E-409C-BE32-E72D297353CC}">
              <c16:uniqueId val="{00000008-2765-4AC1-ACA9-E0201B0DB223}"/>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423268025605606E-3"/>
          <c:y val="0.26557290620949442"/>
          <c:w val="0.52433607612417077"/>
          <c:h val="0.69497527282773863"/>
        </c:manualLayout>
      </c:layout>
      <c:pie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7BE-46D8-A806-13F65FA42DBE}"/>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7BE-46D8-A806-13F65FA42DBE}"/>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7BE-46D8-A806-13F65FA42DBE}"/>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7BE-46D8-A806-13F65FA42DBE}"/>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B7BE-46D8-A806-13F65FA42DBE}"/>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B7BE-46D8-A806-13F65FA42DBE}"/>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B7BE-46D8-A806-13F65FA42DBE}"/>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B7BE-46D8-A806-13F65FA42DBE}"/>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B7BE-46D8-A806-13F65FA42DBE}"/>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Sheet4!$A$11:$A$19</c:f>
              <c:strCache>
                <c:ptCount val="9"/>
                <c:pt idx="0">
                  <c:v>伝えたいことが伝わりにくい</c:v>
                </c:pt>
                <c:pt idx="1">
                  <c:v>「分かった」と言うが、理解していない</c:v>
                </c:pt>
                <c:pt idx="2">
                  <c:v>他人の気持ちを分かろうとしない</c:v>
                </c:pt>
                <c:pt idx="3">
                  <c:v>距離感が異なる</c:v>
                </c:pt>
                <c:pt idx="4">
                  <c:v>発達障害者の意図や考えがわからない</c:v>
                </c:pt>
                <c:pt idx="5">
                  <c:v>マナーやルールを守らない</c:v>
                </c:pt>
                <c:pt idx="6">
                  <c:v>発達障害者の表情や身振りが読み取りにくい</c:v>
                </c:pt>
                <c:pt idx="7">
                  <c:v>雑談が難しい</c:v>
                </c:pt>
                <c:pt idx="8">
                  <c:v>他</c:v>
                </c:pt>
              </c:strCache>
            </c:strRef>
          </c:cat>
          <c:val>
            <c:numRef>
              <c:f>Sheet4!$B$11:$B$19</c:f>
              <c:numCache>
                <c:formatCode>General</c:formatCode>
                <c:ptCount val="9"/>
                <c:pt idx="0">
                  <c:v>31</c:v>
                </c:pt>
                <c:pt idx="1">
                  <c:v>25</c:v>
                </c:pt>
                <c:pt idx="2">
                  <c:v>13</c:v>
                </c:pt>
                <c:pt idx="3">
                  <c:v>12</c:v>
                </c:pt>
                <c:pt idx="4">
                  <c:v>11</c:v>
                </c:pt>
                <c:pt idx="5">
                  <c:v>10</c:v>
                </c:pt>
                <c:pt idx="6">
                  <c:v>7</c:v>
                </c:pt>
                <c:pt idx="7">
                  <c:v>5</c:v>
                </c:pt>
                <c:pt idx="8">
                  <c:v>12</c:v>
                </c:pt>
              </c:numCache>
            </c:numRef>
          </c:val>
          <c:extLst>
            <c:ext xmlns:c16="http://schemas.microsoft.com/office/drawing/2014/chart" uri="{C3380CC4-5D6E-409C-BE32-E72D297353CC}">
              <c16:uniqueId val="{00000012-B7BE-46D8-A806-13F65FA42DB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t"/>
      <c:layout>
        <c:manualLayout>
          <c:xMode val="edge"/>
          <c:yMode val="edge"/>
          <c:x val="0.56554985226449606"/>
          <c:y val="0.25884116207040514"/>
          <c:w val="0.42982391595491332"/>
          <c:h val="0.7332675000990228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934614215877046"/>
          <c:y val="0.24192678227360309"/>
          <c:w val="0.5300473933649289"/>
          <c:h val="0.75421965317919071"/>
        </c:manualLayout>
      </c:layout>
      <c:pie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6A1-409C-8814-77DDDF9A4108}"/>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6A1-409C-8814-77DDDF9A4108}"/>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6A1-409C-8814-77DDDF9A4108}"/>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6A1-409C-8814-77DDDF9A4108}"/>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6A1-409C-8814-77DDDF9A4108}"/>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66A1-409C-8814-77DDDF9A4108}"/>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66A1-409C-8814-77DDDF9A4108}"/>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66A1-409C-8814-77DDDF9A4108}"/>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Sheet4!$D$18:$D$25</c:f>
              <c:strCache>
                <c:ptCount val="8"/>
                <c:pt idx="0">
                  <c:v>伝えたいことが伝わりにくい</c:v>
                </c:pt>
                <c:pt idx="1">
                  <c:v>雑談が難しい</c:v>
                </c:pt>
                <c:pt idx="2">
                  <c:v>距離感がつかめない</c:v>
                </c:pt>
                <c:pt idx="3">
                  <c:v>相手の意図や考えが分からない</c:v>
                </c:pt>
                <c:pt idx="4">
                  <c:v>疎外感がある</c:v>
                </c:pt>
                <c:pt idx="5">
                  <c:v>相手の意図は理解したはずなのに、相手から「分かっていない」と言われる</c:v>
                </c:pt>
                <c:pt idx="6">
                  <c:v>相手の表情や身振りが読み取りにくい</c:v>
                </c:pt>
                <c:pt idx="7">
                  <c:v>他</c:v>
                </c:pt>
              </c:strCache>
            </c:strRef>
          </c:cat>
          <c:val>
            <c:numRef>
              <c:f>Sheet4!$E$18:$E$25</c:f>
              <c:numCache>
                <c:formatCode>General</c:formatCode>
                <c:ptCount val="8"/>
                <c:pt idx="0">
                  <c:v>35</c:v>
                </c:pt>
                <c:pt idx="1">
                  <c:v>30</c:v>
                </c:pt>
                <c:pt idx="2">
                  <c:v>28</c:v>
                </c:pt>
                <c:pt idx="3">
                  <c:v>28</c:v>
                </c:pt>
                <c:pt idx="4">
                  <c:v>28</c:v>
                </c:pt>
                <c:pt idx="5">
                  <c:v>18</c:v>
                </c:pt>
                <c:pt idx="6">
                  <c:v>14</c:v>
                </c:pt>
                <c:pt idx="7">
                  <c:v>8</c:v>
                </c:pt>
              </c:numCache>
            </c:numRef>
          </c:val>
          <c:extLst>
            <c:ext xmlns:c16="http://schemas.microsoft.com/office/drawing/2014/chart" uri="{C3380CC4-5D6E-409C-BE32-E72D297353CC}">
              <c16:uniqueId val="{00000010-66A1-409C-8814-77DDDF9A4108}"/>
            </c:ext>
          </c:extLst>
        </c:ser>
        <c:dLbls>
          <c:showLegendKey val="0"/>
          <c:showVal val="0"/>
          <c:showCatName val="0"/>
          <c:showSerName val="0"/>
          <c:showPercent val="0"/>
          <c:showBubbleSize val="0"/>
          <c:showLeaderLines val="1"/>
        </c:dLbls>
        <c:firstSliceAng val="0"/>
      </c:pieChart>
      <c:spPr>
        <a:noFill/>
        <a:ln>
          <a:noFill/>
        </a:ln>
        <a:effectLst/>
      </c:spPr>
    </c:plotArea>
    <c:legend>
      <c:legendPos val="t"/>
      <c:layout>
        <c:manualLayout>
          <c:xMode val="edge"/>
          <c:yMode val="edge"/>
          <c:x val="6.9517376678626284E-5"/>
          <c:y val="0.1464354527938343"/>
          <c:w val="0.46491666666666664"/>
          <c:h val="0.7814258188824663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182282497243127"/>
          <c:y val="0.29939800628369728"/>
          <c:w val="0.55260322206969759"/>
          <c:h val="0.70005482073361525"/>
        </c:manualLayout>
      </c:layout>
      <c:pie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2B25-48BB-9F7B-DCDD1C02F0FC}"/>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2B25-48BB-9F7B-DCDD1C02F0FC}"/>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2B25-48BB-9F7B-DCDD1C02F0FC}"/>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2B25-48BB-9F7B-DCDD1C02F0FC}"/>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2B25-48BB-9F7B-DCDD1C02F0FC}"/>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2B25-48BB-9F7B-DCDD1C02F0FC}"/>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2B25-48BB-9F7B-DCDD1C02F0FC}"/>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2B25-48BB-9F7B-DCDD1C02F0FC}"/>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2B25-48BB-9F7B-DCDD1C02F0FC}"/>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2B25-48BB-9F7B-DCDD1C02F0FC}"/>
              </c:ext>
            </c:extLst>
          </c:dPt>
          <c:dPt>
            <c:idx val="10"/>
            <c:bubble3D val="0"/>
            <c:spPr>
              <a:pattFill prst="ltUpDiag">
                <a:fgClr>
                  <a:schemeClr val="accent5">
                    <a:lumMod val="60000"/>
                  </a:schemeClr>
                </a:fgClr>
                <a:bgClr>
                  <a:schemeClr val="accent5">
                    <a:lumMod val="60000"/>
                    <a:lumMod val="20000"/>
                    <a:lumOff val="80000"/>
                  </a:schemeClr>
                </a:bgClr>
              </a:pattFill>
              <a:ln w="19050">
                <a:solidFill>
                  <a:schemeClr val="lt1"/>
                </a:solidFill>
              </a:ln>
              <a:effectLst>
                <a:innerShdw blurRad="114300">
                  <a:schemeClr val="accent5">
                    <a:lumMod val="60000"/>
                  </a:schemeClr>
                </a:innerShdw>
              </a:effectLst>
            </c:spPr>
            <c:extLst>
              <c:ext xmlns:c16="http://schemas.microsoft.com/office/drawing/2014/chart" uri="{C3380CC4-5D6E-409C-BE32-E72D297353CC}">
                <c16:uniqueId val="{00000015-2B25-48BB-9F7B-DCDD1C02F0FC}"/>
              </c:ext>
            </c:extLst>
          </c:dPt>
          <c:dPt>
            <c:idx val="11"/>
            <c:bubble3D val="0"/>
            <c:spPr>
              <a:pattFill prst="ltUpDiag">
                <a:fgClr>
                  <a:schemeClr val="accent6">
                    <a:lumMod val="60000"/>
                  </a:schemeClr>
                </a:fgClr>
                <a:bgClr>
                  <a:schemeClr val="accent6">
                    <a:lumMod val="60000"/>
                    <a:lumMod val="20000"/>
                    <a:lumOff val="80000"/>
                  </a:schemeClr>
                </a:bgClr>
              </a:pattFill>
              <a:ln w="19050">
                <a:solidFill>
                  <a:schemeClr val="lt1"/>
                </a:solidFill>
              </a:ln>
              <a:effectLst>
                <a:innerShdw blurRad="114300">
                  <a:schemeClr val="accent6">
                    <a:lumMod val="60000"/>
                  </a:schemeClr>
                </a:innerShdw>
              </a:effectLst>
            </c:spPr>
            <c:extLst>
              <c:ext xmlns:c16="http://schemas.microsoft.com/office/drawing/2014/chart" uri="{C3380CC4-5D6E-409C-BE32-E72D297353CC}">
                <c16:uniqueId val="{00000017-2B25-48BB-9F7B-DCDD1C02F0FC}"/>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Sheet4!$D$19:$D$30</c:f>
              <c:strCache>
                <c:ptCount val="12"/>
                <c:pt idx="0">
                  <c:v>一般社会における発達障害理解が進むこと</c:v>
                </c:pt>
                <c:pt idx="1">
                  <c:v>発達障害者の身近な人たちが、発達障害者に関する知識や理解を深めること</c:v>
                </c:pt>
                <c:pt idx="2">
                  <c:v>発達障害者を支援する人たちのスキルアップ</c:v>
                </c:pt>
                <c:pt idx="3">
                  <c:v>発達障害者に対する、トレーニングや教育</c:v>
                </c:pt>
                <c:pt idx="4">
                  <c:v>発達障害者が仕事をしやすい環境</c:v>
                </c:pt>
                <c:pt idx="5">
                  <c:v>発達障害者が、一般社会についての知識や理解を深めること</c:v>
                </c:pt>
                <c:pt idx="6">
                  <c:v>学校教育に発達障害当事者の視点を入れること</c:v>
                </c:pt>
                <c:pt idx="7">
                  <c:v>福祉の充実</c:v>
                </c:pt>
                <c:pt idx="8">
                  <c:v>医療の進歩</c:v>
                </c:pt>
                <c:pt idx="9">
                  <c:v>誤解されにくくなるのは難しいと思う</c:v>
                </c:pt>
                <c:pt idx="10">
                  <c:v>誤解されにくくなる必要がないと思う</c:v>
                </c:pt>
                <c:pt idx="11">
                  <c:v>他</c:v>
                </c:pt>
              </c:strCache>
            </c:strRef>
          </c:cat>
          <c:val>
            <c:numRef>
              <c:f>Sheet4!$E$19:$E$30</c:f>
              <c:numCache>
                <c:formatCode>General</c:formatCode>
                <c:ptCount val="12"/>
                <c:pt idx="0">
                  <c:v>46</c:v>
                </c:pt>
                <c:pt idx="1">
                  <c:v>35</c:v>
                </c:pt>
                <c:pt idx="2">
                  <c:v>30</c:v>
                </c:pt>
                <c:pt idx="3">
                  <c:v>26</c:v>
                </c:pt>
                <c:pt idx="4">
                  <c:v>26</c:v>
                </c:pt>
                <c:pt idx="5">
                  <c:v>25</c:v>
                </c:pt>
                <c:pt idx="6">
                  <c:v>25</c:v>
                </c:pt>
                <c:pt idx="7">
                  <c:v>17</c:v>
                </c:pt>
                <c:pt idx="8">
                  <c:v>10</c:v>
                </c:pt>
                <c:pt idx="9">
                  <c:v>7</c:v>
                </c:pt>
                <c:pt idx="10">
                  <c:v>2</c:v>
                </c:pt>
                <c:pt idx="11">
                  <c:v>10</c:v>
                </c:pt>
              </c:numCache>
            </c:numRef>
          </c:val>
          <c:extLst>
            <c:ext xmlns:c16="http://schemas.microsoft.com/office/drawing/2014/chart" uri="{C3380CC4-5D6E-409C-BE32-E72D297353CC}">
              <c16:uniqueId val="{00000018-2B25-48BB-9F7B-DCDD1C02F0F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t"/>
      <c:layout>
        <c:manualLayout>
          <c:xMode val="edge"/>
          <c:yMode val="edge"/>
          <c:x val="0"/>
          <c:y val="2.2260035080422162E-3"/>
          <c:w val="0.78982142790099885"/>
          <c:h val="0.7255158500242435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873581436525998"/>
          <c:y val="0.35015850566623785"/>
          <c:w val="0.56822608819781328"/>
          <c:h val="0.64561512000193078"/>
        </c:manualLayout>
      </c:layout>
      <c:pie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4347-41F9-8CF9-8FC5E031F4A4}"/>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4347-41F9-8CF9-8FC5E031F4A4}"/>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4347-41F9-8CF9-8FC5E031F4A4}"/>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4347-41F9-8CF9-8FC5E031F4A4}"/>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4347-41F9-8CF9-8FC5E031F4A4}"/>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4347-41F9-8CF9-8FC5E031F4A4}"/>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4347-41F9-8CF9-8FC5E031F4A4}"/>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4347-41F9-8CF9-8FC5E031F4A4}"/>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4347-41F9-8CF9-8FC5E031F4A4}"/>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4347-41F9-8CF9-8FC5E031F4A4}"/>
              </c:ext>
            </c:extLst>
          </c:dPt>
          <c:dPt>
            <c:idx val="10"/>
            <c:bubble3D val="0"/>
            <c:spPr>
              <a:pattFill prst="ltUpDiag">
                <a:fgClr>
                  <a:schemeClr val="accent5">
                    <a:lumMod val="60000"/>
                  </a:schemeClr>
                </a:fgClr>
                <a:bgClr>
                  <a:schemeClr val="accent5">
                    <a:lumMod val="60000"/>
                    <a:lumMod val="20000"/>
                    <a:lumOff val="80000"/>
                  </a:schemeClr>
                </a:bgClr>
              </a:pattFill>
              <a:ln w="19050">
                <a:solidFill>
                  <a:schemeClr val="lt1"/>
                </a:solidFill>
              </a:ln>
              <a:effectLst>
                <a:innerShdw blurRad="114300">
                  <a:schemeClr val="accent5">
                    <a:lumMod val="60000"/>
                  </a:schemeClr>
                </a:innerShdw>
              </a:effectLst>
            </c:spPr>
            <c:extLst>
              <c:ext xmlns:c16="http://schemas.microsoft.com/office/drawing/2014/chart" uri="{C3380CC4-5D6E-409C-BE32-E72D297353CC}">
                <c16:uniqueId val="{00000015-4347-41F9-8CF9-8FC5E031F4A4}"/>
              </c:ext>
            </c:extLst>
          </c:dPt>
          <c:dPt>
            <c:idx val="11"/>
            <c:bubble3D val="0"/>
            <c:spPr>
              <a:pattFill prst="ltUpDiag">
                <a:fgClr>
                  <a:schemeClr val="accent6">
                    <a:lumMod val="60000"/>
                  </a:schemeClr>
                </a:fgClr>
                <a:bgClr>
                  <a:schemeClr val="accent6">
                    <a:lumMod val="60000"/>
                    <a:lumMod val="20000"/>
                    <a:lumOff val="80000"/>
                  </a:schemeClr>
                </a:bgClr>
              </a:pattFill>
              <a:ln w="19050">
                <a:solidFill>
                  <a:schemeClr val="lt1"/>
                </a:solidFill>
              </a:ln>
              <a:effectLst>
                <a:innerShdw blurRad="114300">
                  <a:schemeClr val="accent6">
                    <a:lumMod val="60000"/>
                  </a:schemeClr>
                </a:innerShdw>
              </a:effectLst>
            </c:spPr>
            <c:extLst>
              <c:ext xmlns:c16="http://schemas.microsoft.com/office/drawing/2014/chart" uri="{C3380CC4-5D6E-409C-BE32-E72D297353CC}">
                <c16:uniqueId val="{00000017-4347-41F9-8CF9-8FC5E031F4A4}"/>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Sheet5!$A$1:$A$12</c:f>
              <c:strCache>
                <c:ptCount val="12"/>
                <c:pt idx="0">
                  <c:v>一般社会における発達障害理解が進むこと</c:v>
                </c:pt>
                <c:pt idx="1">
                  <c:v>発達障害者が仕事をしやすい環境</c:v>
                </c:pt>
                <c:pt idx="2">
                  <c:v>発達障害者を支援する人たちのスキルアップ</c:v>
                </c:pt>
                <c:pt idx="3">
                  <c:v>発達障害者の身近な人たちが、発達障害者に関する知識や理解を深めること</c:v>
                </c:pt>
                <c:pt idx="4">
                  <c:v>学校教育に発達障害当事者の視点を入れること</c:v>
                </c:pt>
                <c:pt idx="5">
                  <c:v>発達障害者が、一般社会についての知識や理解を深めること</c:v>
                </c:pt>
                <c:pt idx="6">
                  <c:v>発達障害者に対する、トレーニングや教育</c:v>
                </c:pt>
                <c:pt idx="7">
                  <c:v>福祉の充実</c:v>
                </c:pt>
                <c:pt idx="8">
                  <c:v>誤解されにくくなるのは難しいと思う</c:v>
                </c:pt>
                <c:pt idx="9">
                  <c:v>医療の進歩</c:v>
                </c:pt>
                <c:pt idx="10">
                  <c:v>誤解されにくくなる必要がないと思う</c:v>
                </c:pt>
                <c:pt idx="11">
                  <c:v>他</c:v>
                </c:pt>
              </c:strCache>
            </c:strRef>
          </c:cat>
          <c:val>
            <c:numRef>
              <c:f>Sheet5!$B$1:$B$12</c:f>
              <c:numCache>
                <c:formatCode>General</c:formatCode>
                <c:ptCount val="12"/>
                <c:pt idx="0">
                  <c:v>34</c:v>
                </c:pt>
                <c:pt idx="1">
                  <c:v>30</c:v>
                </c:pt>
                <c:pt idx="2">
                  <c:v>28</c:v>
                </c:pt>
                <c:pt idx="3">
                  <c:v>28</c:v>
                </c:pt>
                <c:pt idx="4">
                  <c:v>26</c:v>
                </c:pt>
                <c:pt idx="5">
                  <c:v>22</c:v>
                </c:pt>
                <c:pt idx="6">
                  <c:v>20</c:v>
                </c:pt>
                <c:pt idx="7">
                  <c:v>14</c:v>
                </c:pt>
                <c:pt idx="8">
                  <c:v>14</c:v>
                </c:pt>
                <c:pt idx="9">
                  <c:v>12</c:v>
                </c:pt>
                <c:pt idx="10">
                  <c:v>2</c:v>
                </c:pt>
                <c:pt idx="11">
                  <c:v>6</c:v>
                </c:pt>
              </c:numCache>
            </c:numRef>
          </c:val>
          <c:extLst>
            <c:ext xmlns:c16="http://schemas.microsoft.com/office/drawing/2014/chart" uri="{C3380CC4-5D6E-409C-BE32-E72D297353CC}">
              <c16:uniqueId val="{00000018-4347-41F9-8CF9-8FC5E031F4A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t"/>
      <c:layout>
        <c:manualLayout>
          <c:xMode val="edge"/>
          <c:yMode val="edge"/>
          <c:x val="0"/>
          <c:y val="6.0221870047543584E-2"/>
          <c:w val="0.50926645804302018"/>
          <c:h val="0.9397781299524564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129714331330714"/>
          <c:y val="0.24656985253060054"/>
          <c:w val="0.55000000000000004"/>
          <c:h val="0.77952755905511806"/>
        </c:manualLayout>
      </c:layout>
      <c:pie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E7CE-4348-8976-8EAF803ECE5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E7CE-4348-8976-8EAF803ECE5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E7CE-4348-8976-8EAF803ECE55}"/>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Sheet5!$D$7:$D$9</c:f>
              <c:strCache>
                <c:ptCount val="3"/>
                <c:pt idx="0">
                  <c:v>人とのコミュニケーションが減った</c:v>
                </c:pt>
                <c:pt idx="1">
                  <c:v>人とのコミュニケーションの頻度は特に変わらない</c:v>
                </c:pt>
                <c:pt idx="2">
                  <c:v>人とのコミュニケーションが増えた</c:v>
                </c:pt>
              </c:strCache>
            </c:strRef>
          </c:cat>
          <c:val>
            <c:numRef>
              <c:f>Sheet5!$E$7:$E$9</c:f>
              <c:numCache>
                <c:formatCode>General</c:formatCode>
                <c:ptCount val="3"/>
                <c:pt idx="0">
                  <c:v>30</c:v>
                </c:pt>
                <c:pt idx="1">
                  <c:v>15</c:v>
                </c:pt>
                <c:pt idx="2">
                  <c:v>4</c:v>
                </c:pt>
              </c:numCache>
            </c:numRef>
          </c:val>
          <c:extLst>
            <c:ext xmlns:c16="http://schemas.microsoft.com/office/drawing/2014/chart" uri="{C3380CC4-5D6E-409C-BE32-E72D297353CC}">
              <c16:uniqueId val="{00000006-E7CE-4348-8976-8EAF803ECE55}"/>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66666666666665"/>
          <c:y val="0.22058823529411764"/>
          <c:w val="0.58611111111111114"/>
          <c:h val="0.77573529411764708"/>
        </c:manualLayout>
      </c:layout>
      <c:pie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B90D-49CA-9AC6-2B287F09F003}"/>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B90D-49CA-9AC6-2B287F09F003}"/>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B90D-49CA-9AC6-2B287F09F003}"/>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B90D-49CA-9AC6-2B287F09F003}"/>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Sheet4!$A$6:$A$9</c:f>
              <c:strCache>
                <c:ptCount val="4"/>
                <c:pt idx="0">
                  <c:v>発達障害者とのコミュニケーションの頻度は特に変わらない</c:v>
                </c:pt>
                <c:pt idx="1">
                  <c:v>発達障害者とのコミュニケーションが減った</c:v>
                </c:pt>
                <c:pt idx="2">
                  <c:v>発達障害者とのコミュニケーションが増えた</c:v>
                </c:pt>
                <c:pt idx="3">
                  <c:v>他</c:v>
                </c:pt>
              </c:strCache>
            </c:strRef>
          </c:cat>
          <c:val>
            <c:numRef>
              <c:f>Sheet4!$B$6:$B$9</c:f>
              <c:numCache>
                <c:formatCode>General</c:formatCode>
                <c:ptCount val="4"/>
                <c:pt idx="0">
                  <c:v>39</c:v>
                </c:pt>
                <c:pt idx="1">
                  <c:v>12</c:v>
                </c:pt>
                <c:pt idx="2">
                  <c:v>2</c:v>
                </c:pt>
                <c:pt idx="3">
                  <c:v>4</c:v>
                </c:pt>
              </c:numCache>
            </c:numRef>
          </c:val>
          <c:extLst>
            <c:ext xmlns:c16="http://schemas.microsoft.com/office/drawing/2014/chart" uri="{C3380CC4-5D6E-409C-BE32-E72D297353CC}">
              <c16:uniqueId val="{00000008-B90D-49CA-9AC6-2B287F09F003}"/>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916666666666667"/>
          <c:y val="0.23651452282157676"/>
          <c:w val="0.51111111111111107"/>
          <c:h val="0.76348547717842319"/>
        </c:manualLayout>
      </c:layout>
      <c:pieChart>
        <c:varyColors val="1"/>
        <c:ser>
          <c:idx val="0"/>
          <c:order val="0"/>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290C-485D-A97E-E928E0BEE116}"/>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290C-485D-A97E-E928E0BEE116}"/>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290C-485D-A97E-E928E0BEE116}"/>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290C-485D-A97E-E928E0BEE116}"/>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290C-485D-A97E-E928E0BEE116}"/>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290C-485D-A97E-E928E0BEE116}"/>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290C-485D-A97E-E928E0BEE116}"/>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290C-485D-A97E-E928E0BEE116}"/>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Sheet5!$D$14:$D$21</c:f>
              <c:strCache>
                <c:ptCount val="8"/>
                <c:pt idx="0">
                  <c:v>人とのコミュニケーションに制限が生じた</c:v>
                </c:pt>
                <c:pt idx="1">
                  <c:v>人とのコミュニケーションに関するストレスが増えた</c:v>
                </c:pt>
                <c:pt idx="2">
                  <c:v>人とのコミュニケーションに不安が生じた</c:v>
                </c:pt>
                <c:pt idx="3">
                  <c:v>特に変化はない</c:v>
                </c:pt>
                <c:pt idx="4">
                  <c:v>人とのコミュニケーションに関するストレスが減った</c:v>
                </c:pt>
                <c:pt idx="5">
                  <c:v>人とのコミュニケーションに関するトラブルや問題が減った</c:v>
                </c:pt>
                <c:pt idx="6">
                  <c:v>人とのコミュニケーションに関するトラブルや問題が増えた</c:v>
                </c:pt>
                <c:pt idx="7">
                  <c:v>他</c:v>
                </c:pt>
              </c:strCache>
            </c:strRef>
          </c:cat>
          <c:val>
            <c:numRef>
              <c:f>Sheet5!$E$14:$E$21</c:f>
              <c:numCache>
                <c:formatCode>General</c:formatCode>
                <c:ptCount val="8"/>
                <c:pt idx="0">
                  <c:v>23</c:v>
                </c:pt>
                <c:pt idx="1">
                  <c:v>17</c:v>
                </c:pt>
                <c:pt idx="2">
                  <c:v>14</c:v>
                </c:pt>
                <c:pt idx="3">
                  <c:v>12</c:v>
                </c:pt>
                <c:pt idx="4">
                  <c:v>10</c:v>
                </c:pt>
                <c:pt idx="5">
                  <c:v>5</c:v>
                </c:pt>
                <c:pt idx="6">
                  <c:v>5</c:v>
                </c:pt>
                <c:pt idx="7">
                  <c:v>3</c:v>
                </c:pt>
              </c:numCache>
            </c:numRef>
          </c:val>
          <c:extLst>
            <c:ext xmlns:c16="http://schemas.microsoft.com/office/drawing/2014/chart" uri="{C3380CC4-5D6E-409C-BE32-E72D297353CC}">
              <c16:uniqueId val="{00000010-290C-485D-A97E-E928E0BEE116}"/>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0.01111</cdr:x>
      <cdr:y>0.01553</cdr:y>
    </cdr:from>
    <cdr:to>
      <cdr:x>0.21111</cdr:x>
      <cdr:y>0.12427</cdr:y>
    </cdr:to>
    <cdr:sp macro="" textlink="">
      <cdr:nvSpPr>
        <cdr:cNvPr id="2" name="テキスト ボックス 1" descr="発達障害当事者以外の人へ&#10;設問：「発達障害者と、自分やまわりの人たちとで、話や行動がかみ合っていない」と感じることはありますか？&#10;少しある：54.4パーセント&#10;よくある：36.8パーセント">
          <a:extLst xmlns:a="http://schemas.openxmlformats.org/drawingml/2006/main">
            <a:ext uri="{FF2B5EF4-FFF2-40B4-BE49-F238E27FC236}">
              <a16:creationId xmlns:a16="http://schemas.microsoft.com/office/drawing/2014/main" id="{3C88546E-DB1F-4F29-8063-4BA6DEBF492E}"/>
            </a:ext>
          </a:extLst>
        </cdr:cNvPr>
        <cdr:cNvSpPr txBox="1"/>
      </cdr:nvSpPr>
      <cdr:spPr>
        <a:xfrm xmlns:a="http://schemas.openxmlformats.org/drawingml/2006/main">
          <a:off x="50800" y="50800"/>
          <a:ext cx="914400" cy="3556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b="0" i="0" dirty="0">
              <a:effectLst/>
              <a:latin typeface="BIZ UDPゴシック" panose="020B0400000000000000" pitchFamily="50" charset="-128"/>
              <a:ea typeface="BIZ UDPゴシック" panose="020B0400000000000000" pitchFamily="50" charset="-128"/>
              <a:cs typeface="+mn-cs"/>
            </a:rPr>
            <a:t>8</a:t>
          </a:r>
          <a:r>
            <a:rPr lang="ja-JP" altLang="en-US" sz="1600" b="0" i="0" dirty="0">
              <a:effectLst/>
              <a:latin typeface="BIZ UDPゴシック" panose="020B0400000000000000" pitchFamily="50" charset="-128"/>
              <a:ea typeface="BIZ UDPゴシック" panose="020B0400000000000000" pitchFamily="50" charset="-128"/>
              <a:cs typeface="+mn-cs"/>
            </a:rPr>
            <a:t>．「発達障害者と、自分やまわりの人たちとで、</a:t>
          </a:r>
          <a:endParaRPr lang="en-US" altLang="ja-JP" sz="1600" b="0" i="0" dirty="0">
            <a:effectLst/>
            <a:latin typeface="BIZ UDPゴシック" panose="020B0400000000000000" pitchFamily="50" charset="-128"/>
            <a:ea typeface="BIZ UDPゴシック" panose="020B0400000000000000" pitchFamily="50" charset="-128"/>
            <a:cs typeface="+mn-cs"/>
          </a:endParaRPr>
        </a:p>
        <a:p xmlns:a="http://schemas.openxmlformats.org/drawingml/2006/main">
          <a:r>
            <a:rPr lang="ja-JP" altLang="en-US" sz="1600" b="0" i="0" dirty="0">
              <a:effectLst/>
              <a:latin typeface="BIZ UDPゴシック" panose="020B0400000000000000" pitchFamily="50" charset="-128"/>
              <a:ea typeface="BIZ UDPゴシック" panose="020B0400000000000000" pitchFamily="50" charset="-128"/>
              <a:cs typeface="+mn-cs"/>
            </a:rPr>
            <a:t>話や行動がかみ合っていない」と感じることはありますか？</a:t>
          </a:r>
          <a:endParaRPr lang="ja-JP" altLang="en-US" sz="20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0.55127</cdr:x>
      <cdr:y>0.52364</cdr:y>
    </cdr:from>
    <cdr:to>
      <cdr:x>0.77656</cdr:x>
      <cdr:y>0.59122</cdr:y>
    </cdr:to>
    <cdr:sp macro="" textlink="">
      <cdr:nvSpPr>
        <cdr:cNvPr id="3" name="テキスト ボックス 1">
          <a:extLst xmlns:a="http://schemas.openxmlformats.org/drawingml/2006/main">
            <a:ext uri="{FF2B5EF4-FFF2-40B4-BE49-F238E27FC236}">
              <a16:creationId xmlns:a16="http://schemas.microsoft.com/office/drawing/2014/main" id="{1D67EDAA-92DD-4763-806B-31B57F314ECC}"/>
            </a:ext>
          </a:extLst>
        </cdr:cNvPr>
        <cdr:cNvSpPr txBox="1"/>
      </cdr:nvSpPr>
      <cdr:spPr>
        <a:xfrm xmlns:a="http://schemas.openxmlformats.org/drawingml/2006/main">
          <a:off x="2628900" y="1898650"/>
          <a:ext cx="1074420" cy="24502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latin typeface="BIZ UDPゴシック" panose="020B0400000000000000" pitchFamily="50" charset="-128"/>
              <a:ea typeface="BIZ UDPゴシック" panose="020B0400000000000000" pitchFamily="50" charset="-128"/>
            </a:rPr>
            <a:t>少しある</a:t>
          </a:r>
          <a:endParaRPr lang="en-US" altLang="ja-JP" sz="16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600" dirty="0">
              <a:latin typeface="BIZ UDPゴシック" panose="020B0400000000000000" pitchFamily="50" charset="-128"/>
              <a:ea typeface="BIZ UDPゴシック" panose="020B0400000000000000" pitchFamily="50" charset="-128"/>
            </a:rPr>
            <a:t>54.4</a:t>
          </a:r>
          <a:r>
            <a:rPr lang="ja-JP" altLang="en-US" sz="16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0.29028</cdr:x>
      <cdr:y>0.54641</cdr:y>
    </cdr:from>
    <cdr:to>
      <cdr:x>0.51558</cdr:x>
      <cdr:y>0.61399</cdr:y>
    </cdr:to>
    <cdr:sp macro="" textlink="">
      <cdr:nvSpPr>
        <cdr:cNvPr id="4" name="テキスト ボックス 1">
          <a:extLst xmlns:a="http://schemas.openxmlformats.org/drawingml/2006/main">
            <a:ext uri="{FF2B5EF4-FFF2-40B4-BE49-F238E27FC236}">
              <a16:creationId xmlns:a16="http://schemas.microsoft.com/office/drawing/2014/main" id="{B7123032-3497-4C2D-B12C-27A410A3864E}"/>
            </a:ext>
          </a:extLst>
        </cdr:cNvPr>
        <cdr:cNvSpPr txBox="1"/>
      </cdr:nvSpPr>
      <cdr:spPr>
        <a:xfrm xmlns:a="http://schemas.openxmlformats.org/drawingml/2006/main">
          <a:off x="1384300" y="1981200"/>
          <a:ext cx="1074420" cy="24502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latin typeface="BIZ UDPゴシック" panose="020B0400000000000000" pitchFamily="50" charset="-128"/>
              <a:ea typeface="BIZ UDPゴシック" panose="020B0400000000000000" pitchFamily="50" charset="-128"/>
            </a:rPr>
            <a:t>よくある</a:t>
          </a:r>
          <a:endParaRPr lang="en-US" altLang="ja-JP" sz="16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600" dirty="0">
              <a:latin typeface="BIZ UDPゴシック" panose="020B0400000000000000" pitchFamily="50" charset="-128"/>
              <a:ea typeface="BIZ UDPゴシック" panose="020B0400000000000000" pitchFamily="50" charset="-128"/>
            </a:rPr>
            <a:t>36.8</a:t>
          </a:r>
          <a:r>
            <a:rPr lang="ja-JP" altLang="en-US" sz="16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0.20373</cdr:x>
      <cdr:y>0.23643</cdr:y>
    </cdr:from>
    <cdr:to>
      <cdr:x>0.42903</cdr:x>
      <cdr:y>0.304</cdr:y>
    </cdr:to>
    <cdr:sp macro="" textlink="">
      <cdr:nvSpPr>
        <cdr:cNvPr id="5" name="テキスト ボックス 1">
          <a:extLst xmlns:a="http://schemas.openxmlformats.org/drawingml/2006/main">
            <a:ext uri="{FF2B5EF4-FFF2-40B4-BE49-F238E27FC236}">
              <a16:creationId xmlns:a16="http://schemas.microsoft.com/office/drawing/2014/main" id="{CD8032F8-274B-409F-9696-B0650A48FBCD}"/>
            </a:ext>
          </a:extLst>
        </cdr:cNvPr>
        <cdr:cNvSpPr txBox="1"/>
      </cdr:nvSpPr>
      <cdr:spPr>
        <a:xfrm xmlns:a="http://schemas.openxmlformats.org/drawingml/2006/main">
          <a:off x="971550" y="857250"/>
          <a:ext cx="1074420" cy="24502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400" dirty="0">
              <a:latin typeface="BIZ UDPゴシック" panose="020B0400000000000000" pitchFamily="50" charset="-128"/>
              <a:ea typeface="BIZ UDPゴシック" panose="020B0400000000000000" pitchFamily="50" charset="-128"/>
            </a:rPr>
            <a:t>まったくない</a:t>
          </a:r>
          <a:endParaRPr lang="en-US" altLang="ja-JP" sz="14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400" dirty="0">
              <a:latin typeface="BIZ UDPゴシック" panose="020B0400000000000000" pitchFamily="50" charset="-128"/>
              <a:ea typeface="BIZ UDPゴシック" panose="020B0400000000000000" pitchFamily="50" charset="-128"/>
            </a:rPr>
            <a:t>5.3</a:t>
          </a:r>
          <a:r>
            <a:rPr lang="ja-JP" altLang="en-US" sz="14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0.38748</cdr:x>
      <cdr:y>0.16988</cdr:y>
    </cdr:from>
    <cdr:to>
      <cdr:x>0.61278</cdr:x>
      <cdr:y>0.23745</cdr:y>
    </cdr:to>
    <cdr:sp macro="" textlink="">
      <cdr:nvSpPr>
        <cdr:cNvPr id="6" name="テキスト ボックス 1">
          <a:extLst xmlns:a="http://schemas.openxmlformats.org/drawingml/2006/main">
            <a:ext uri="{FF2B5EF4-FFF2-40B4-BE49-F238E27FC236}">
              <a16:creationId xmlns:a16="http://schemas.microsoft.com/office/drawing/2014/main" id="{CD8032F8-274B-409F-9696-B0650A48FBCD}"/>
            </a:ext>
          </a:extLst>
        </cdr:cNvPr>
        <cdr:cNvSpPr txBox="1"/>
      </cdr:nvSpPr>
      <cdr:spPr>
        <a:xfrm xmlns:a="http://schemas.openxmlformats.org/drawingml/2006/main">
          <a:off x="1847850" y="615950"/>
          <a:ext cx="1074420" cy="24502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900" dirty="0">
              <a:latin typeface="BIZ UDPゴシック" panose="020B0400000000000000" pitchFamily="50" charset="-128"/>
              <a:ea typeface="BIZ UDPゴシック" panose="020B0400000000000000" pitchFamily="50" charset="-128"/>
            </a:rPr>
            <a:t>わからない</a:t>
          </a:r>
          <a:endParaRPr lang="en-US" altLang="ja-JP" sz="9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900" dirty="0">
              <a:latin typeface="BIZ UDPゴシック" panose="020B0400000000000000" pitchFamily="50" charset="-128"/>
              <a:ea typeface="BIZ UDPゴシック" panose="020B0400000000000000" pitchFamily="50" charset="-128"/>
            </a:rPr>
            <a:t>1.8</a:t>
          </a:r>
          <a:r>
            <a:rPr lang="ja-JP" altLang="en-US" sz="9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0.48735</cdr:x>
      <cdr:y>0.20665</cdr:y>
    </cdr:from>
    <cdr:to>
      <cdr:x>0.71265</cdr:x>
      <cdr:y>0.27423</cdr:y>
    </cdr:to>
    <cdr:sp macro="" textlink="">
      <cdr:nvSpPr>
        <cdr:cNvPr id="7" name="テキスト ボックス 1">
          <a:extLst xmlns:a="http://schemas.openxmlformats.org/drawingml/2006/main">
            <a:ext uri="{FF2B5EF4-FFF2-40B4-BE49-F238E27FC236}">
              <a16:creationId xmlns:a16="http://schemas.microsoft.com/office/drawing/2014/main" id="{3C90326C-A5EE-4D24-8F11-D9AC1CE78589}"/>
            </a:ext>
          </a:extLst>
        </cdr:cNvPr>
        <cdr:cNvSpPr txBox="1"/>
      </cdr:nvSpPr>
      <cdr:spPr>
        <a:xfrm xmlns:a="http://schemas.openxmlformats.org/drawingml/2006/main">
          <a:off x="2324100" y="749300"/>
          <a:ext cx="1074420" cy="24502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900" dirty="0">
              <a:latin typeface="BIZ UDPゴシック" panose="020B0400000000000000" pitchFamily="50" charset="-128"/>
              <a:ea typeface="BIZ UDPゴシック" panose="020B0400000000000000" pitchFamily="50" charset="-128"/>
            </a:rPr>
            <a:t>他</a:t>
          </a:r>
          <a:r>
            <a:rPr lang="en-US" altLang="ja-JP" sz="900" dirty="0">
              <a:latin typeface="BIZ UDPゴシック" panose="020B0400000000000000" pitchFamily="50" charset="-128"/>
              <a:ea typeface="BIZ UDPゴシック" panose="020B0400000000000000" pitchFamily="50" charset="-128"/>
            </a:rPr>
            <a:t>1.8</a:t>
          </a:r>
          <a:r>
            <a:rPr lang="ja-JP" altLang="en-US" sz="900" dirty="0">
              <a:latin typeface="BIZ UDPゴシック" panose="020B0400000000000000" pitchFamily="50" charset="-128"/>
              <a:ea typeface="BIZ UDPゴシック" panose="020B0400000000000000" pitchFamily="50" charset="-128"/>
            </a:rPr>
            <a:t>％</a:t>
          </a:r>
        </a:p>
      </cdr:txBody>
    </cdr:sp>
  </cdr:relSizeAnchor>
</c:userShapes>
</file>

<file path=ppt/drawings/drawing10.xml><?xml version="1.0" encoding="utf-8"?>
<c:userShapes xmlns:c="http://schemas.openxmlformats.org/drawingml/2006/chart">
  <cdr:relSizeAnchor xmlns:cdr="http://schemas.openxmlformats.org/drawingml/2006/chartDrawing">
    <cdr:from>
      <cdr:x>0.25879</cdr:x>
      <cdr:y>0</cdr:y>
    </cdr:from>
    <cdr:to>
      <cdr:x>1</cdr:x>
      <cdr:y>0.16469</cdr:y>
    </cdr:to>
    <cdr:sp macro="" textlink="">
      <cdr:nvSpPr>
        <cdr:cNvPr id="2" name="テキスト ボックス 4">
          <a:extLst xmlns:a="http://schemas.openxmlformats.org/drawingml/2006/main">
            <a:ext uri="{FF2B5EF4-FFF2-40B4-BE49-F238E27FC236}">
              <a16:creationId xmlns:a16="http://schemas.microsoft.com/office/drawing/2014/main" id="{E0584F21-BBE4-4B7D-A61F-24518BDAC8D9}"/>
            </a:ext>
          </a:extLst>
        </cdr:cNvPr>
        <cdr:cNvSpPr txBox="1"/>
      </cdr:nvSpPr>
      <cdr:spPr>
        <a:xfrm xmlns:a="http://schemas.openxmlformats.org/drawingml/2006/main">
          <a:off x="1379930" y="0"/>
          <a:ext cx="3952310" cy="83099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altLang="ja-JP" sz="1600" b="0" i="0" dirty="0">
              <a:solidFill>
                <a:schemeClr val="tx1"/>
              </a:solidFill>
              <a:effectLst/>
              <a:latin typeface="BIZ UDPゴシック" panose="020B0400000000000000" pitchFamily="50" charset="-128"/>
              <a:ea typeface="BIZ UDPゴシック" panose="020B0400000000000000" pitchFamily="50" charset="-128"/>
              <a:cs typeface="+mn-cs"/>
            </a:rPr>
            <a:t>16</a:t>
          </a:r>
          <a:r>
            <a:rPr lang="ja-JP" altLang="en-US" sz="1600" b="0" i="0" dirty="0">
              <a:solidFill>
                <a:schemeClr val="tx1"/>
              </a:solidFill>
              <a:effectLst/>
              <a:latin typeface="BIZ UDPゴシック" panose="020B0400000000000000" pitchFamily="50" charset="-128"/>
              <a:ea typeface="BIZ UDPゴシック" panose="020B0400000000000000" pitchFamily="50" charset="-128"/>
              <a:cs typeface="+mn-cs"/>
            </a:rPr>
            <a:t>．コロナ禍前と現在で、発達障害者との</a:t>
          </a:r>
          <a:endParaRPr lang="en-US" altLang="ja-JP" sz="1600" b="0" i="0" dirty="0">
            <a:solidFill>
              <a:schemeClr val="tx1"/>
            </a:solidFill>
            <a:effectLst/>
            <a:latin typeface="BIZ UDPゴシック" panose="020B0400000000000000" pitchFamily="50" charset="-128"/>
            <a:ea typeface="BIZ UDPゴシック" panose="020B0400000000000000" pitchFamily="50" charset="-128"/>
            <a:cs typeface="+mn-cs"/>
          </a:endParaRPr>
        </a:p>
        <a:p xmlns:a="http://schemas.openxmlformats.org/drawingml/2006/main">
          <a:r>
            <a:rPr lang="ja-JP" altLang="en-US" sz="1600" b="0" i="0" dirty="0">
              <a:solidFill>
                <a:schemeClr val="tx1"/>
              </a:solidFill>
              <a:effectLst/>
              <a:latin typeface="BIZ UDPゴシック" panose="020B0400000000000000" pitchFamily="50" charset="-128"/>
              <a:ea typeface="BIZ UDPゴシック" panose="020B0400000000000000" pitchFamily="50" charset="-128"/>
              <a:cs typeface="+mn-cs"/>
            </a:rPr>
            <a:t>コミュニケーションに関する変化がありますか</a:t>
          </a:r>
          <a:endParaRPr kumimoji="1" lang="ja-JP" altLang="en-US" sz="24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0.73148</cdr:x>
      <cdr:y>0.5</cdr:y>
    </cdr:from>
    <cdr:to>
      <cdr:x>1</cdr:x>
      <cdr:y>0.60369</cdr:y>
    </cdr:to>
    <cdr:sp macro="" textlink="">
      <cdr:nvSpPr>
        <cdr:cNvPr id="3" name="テキスト ボックス 2">
          <a:extLst xmlns:a="http://schemas.openxmlformats.org/drawingml/2006/main">
            <a:ext uri="{FF2B5EF4-FFF2-40B4-BE49-F238E27FC236}">
              <a16:creationId xmlns:a16="http://schemas.microsoft.com/office/drawing/2014/main" id="{9E321D2F-D0CB-4BBB-A2D3-7FF15D93DA4E}"/>
            </a:ext>
          </a:extLst>
        </cdr:cNvPr>
        <cdr:cNvSpPr txBox="1"/>
      </cdr:nvSpPr>
      <cdr:spPr>
        <a:xfrm xmlns:a="http://schemas.openxmlformats.org/drawingml/2006/main">
          <a:off x="3900438" y="2522912"/>
          <a:ext cx="1431802" cy="52322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400" dirty="0">
              <a:latin typeface="BIZ UDPゴシック" panose="020B0400000000000000" pitchFamily="50" charset="-128"/>
              <a:ea typeface="BIZ UDPゴシック" panose="020B0400000000000000" pitchFamily="50" charset="-128"/>
            </a:rPr>
            <a:t>特に変化はない</a:t>
          </a:r>
          <a:endParaRPr kumimoji="1" lang="en-US" altLang="ja-JP" sz="1400" dirty="0">
            <a:latin typeface="BIZ UDPゴシック" panose="020B0400000000000000" pitchFamily="50" charset="-128"/>
            <a:ea typeface="BIZ UDPゴシック" panose="020B0400000000000000" pitchFamily="50" charset="-128"/>
          </a:endParaRPr>
        </a:p>
        <a:p xmlns:a="http://schemas.openxmlformats.org/drawingml/2006/main">
          <a:r>
            <a:rPr kumimoji="1" lang="en-US" altLang="ja-JP" sz="1400" dirty="0">
              <a:latin typeface="BIZ UDPゴシック" panose="020B0400000000000000" pitchFamily="50" charset="-128"/>
              <a:ea typeface="BIZ UDPゴシック" panose="020B0400000000000000" pitchFamily="50" charset="-128"/>
            </a:rPr>
            <a:t>70.2%</a:t>
          </a:r>
          <a:endParaRPr kumimoji="1" lang="ja-JP" altLang="en-US" sz="14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0.00699</cdr:x>
      <cdr:y>0.77277</cdr:y>
    </cdr:from>
    <cdr:to>
      <cdr:x>0.50158</cdr:x>
      <cdr:y>0.86426</cdr:y>
    </cdr:to>
    <cdr:sp macro="" textlink="">
      <cdr:nvSpPr>
        <cdr:cNvPr id="4" name="テキスト ボックス 1">
          <a:extLst xmlns:a="http://schemas.openxmlformats.org/drawingml/2006/main">
            <a:ext uri="{FF2B5EF4-FFF2-40B4-BE49-F238E27FC236}">
              <a16:creationId xmlns:a16="http://schemas.microsoft.com/office/drawing/2014/main" id="{964979E8-FCDD-4240-83FF-A33E494C83FB}"/>
            </a:ext>
          </a:extLst>
        </cdr:cNvPr>
        <cdr:cNvSpPr txBox="1"/>
      </cdr:nvSpPr>
      <cdr:spPr>
        <a:xfrm xmlns:a="http://schemas.openxmlformats.org/drawingml/2006/main">
          <a:off x="37272" y="3899262"/>
          <a:ext cx="2637260" cy="46166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200" dirty="0">
              <a:latin typeface="BIZ UDPゴシック" panose="020B0400000000000000" pitchFamily="50" charset="-128"/>
              <a:ea typeface="BIZ UDPゴシック" panose="020B0400000000000000" pitchFamily="50" charset="-128"/>
            </a:rPr>
            <a:t>発達障害者とのコミュニケーションに</a:t>
          </a:r>
          <a:endParaRPr kumimoji="1" lang="en-US" altLang="ja-JP" sz="1200" dirty="0">
            <a:latin typeface="BIZ UDPゴシック" panose="020B0400000000000000" pitchFamily="50" charset="-128"/>
            <a:ea typeface="BIZ UDPゴシック" panose="020B0400000000000000" pitchFamily="50" charset="-128"/>
          </a:endParaRPr>
        </a:p>
        <a:p xmlns:a="http://schemas.openxmlformats.org/drawingml/2006/main">
          <a:r>
            <a:rPr kumimoji="1" lang="ja-JP" altLang="en-US" sz="1200" dirty="0">
              <a:latin typeface="BIZ UDPゴシック" panose="020B0400000000000000" pitchFamily="50" charset="-128"/>
              <a:ea typeface="BIZ UDPゴシック" panose="020B0400000000000000" pitchFamily="50" charset="-128"/>
            </a:rPr>
            <a:t>不安が生じた</a:t>
          </a:r>
          <a:r>
            <a:rPr kumimoji="1" lang="en-US" altLang="ja-JP" sz="1200" dirty="0">
              <a:latin typeface="BIZ UDPゴシック" panose="020B0400000000000000" pitchFamily="50" charset="-128"/>
              <a:ea typeface="BIZ UDPゴシック" panose="020B0400000000000000" pitchFamily="50" charset="-128"/>
            </a:rPr>
            <a:t>12.3%</a:t>
          </a:r>
          <a:endParaRPr kumimoji="1" lang="ja-JP" altLang="en-US" sz="12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0.00541</cdr:x>
      <cdr:y>0.60498</cdr:y>
    </cdr:from>
    <cdr:to>
      <cdr:x>0.5</cdr:x>
      <cdr:y>0.69648</cdr:y>
    </cdr:to>
    <cdr:sp macro="" textlink="">
      <cdr:nvSpPr>
        <cdr:cNvPr id="5" name="テキスト ボックス 1">
          <a:extLst xmlns:a="http://schemas.openxmlformats.org/drawingml/2006/main">
            <a:ext uri="{FF2B5EF4-FFF2-40B4-BE49-F238E27FC236}">
              <a16:creationId xmlns:a16="http://schemas.microsoft.com/office/drawing/2014/main" id="{C2987002-3B59-4284-B5D8-E2C5B1650585}"/>
            </a:ext>
          </a:extLst>
        </cdr:cNvPr>
        <cdr:cNvSpPr txBox="1"/>
      </cdr:nvSpPr>
      <cdr:spPr>
        <a:xfrm xmlns:a="http://schemas.openxmlformats.org/drawingml/2006/main">
          <a:off x="28860" y="3052647"/>
          <a:ext cx="2637260" cy="46166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200">
              <a:latin typeface="BIZ UDPゴシック" panose="020B0400000000000000" pitchFamily="50" charset="-128"/>
              <a:ea typeface="BIZ UDPゴシック" panose="020B0400000000000000" pitchFamily="50" charset="-128"/>
            </a:rPr>
            <a:t>発達障害者とのコミュニケーションに</a:t>
          </a:r>
          <a:endParaRPr kumimoji="1" lang="en-US" altLang="ja-JP" sz="1200">
            <a:latin typeface="BIZ UDPゴシック" panose="020B0400000000000000" pitchFamily="50" charset="-128"/>
            <a:ea typeface="BIZ UDPゴシック" panose="020B0400000000000000" pitchFamily="50" charset="-128"/>
          </a:endParaRPr>
        </a:p>
        <a:p xmlns:a="http://schemas.openxmlformats.org/drawingml/2006/main">
          <a:r>
            <a:rPr kumimoji="1" lang="ja-JP" altLang="en-US" sz="1200">
              <a:latin typeface="BIZ UDPゴシック" panose="020B0400000000000000" pitchFamily="50" charset="-128"/>
              <a:ea typeface="BIZ UDPゴシック" panose="020B0400000000000000" pitchFamily="50" charset="-128"/>
            </a:rPr>
            <a:t>制限が生じた</a:t>
          </a:r>
          <a:r>
            <a:rPr kumimoji="1" lang="en-US" altLang="ja-JP" sz="1200">
              <a:latin typeface="BIZ UDPゴシック" panose="020B0400000000000000" pitchFamily="50" charset="-128"/>
              <a:ea typeface="BIZ UDPゴシック" panose="020B0400000000000000" pitchFamily="50" charset="-128"/>
            </a:rPr>
            <a:t>10.5%</a:t>
          </a:r>
          <a:endParaRPr kumimoji="1" lang="ja-JP" altLang="en-US" sz="12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0.06273</cdr:x>
      <cdr:y>0.49835</cdr:y>
    </cdr:from>
    <cdr:to>
      <cdr:x>0.4506</cdr:x>
      <cdr:y>0.5502</cdr:y>
    </cdr:to>
    <cdr:sp macro="" textlink="">
      <cdr:nvSpPr>
        <cdr:cNvPr id="6" name="テキスト ボックス 1">
          <a:extLst xmlns:a="http://schemas.openxmlformats.org/drawingml/2006/main">
            <a:ext uri="{FF2B5EF4-FFF2-40B4-BE49-F238E27FC236}">
              <a16:creationId xmlns:a16="http://schemas.microsoft.com/office/drawing/2014/main" id="{C2987002-3B59-4284-B5D8-E2C5B1650585}"/>
            </a:ext>
          </a:extLst>
        </cdr:cNvPr>
        <cdr:cNvSpPr txBox="1"/>
      </cdr:nvSpPr>
      <cdr:spPr>
        <a:xfrm xmlns:a="http://schemas.openxmlformats.org/drawingml/2006/main">
          <a:off x="334486" y="2514601"/>
          <a:ext cx="2068195" cy="26161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100" dirty="0">
              <a:latin typeface="BIZ UDPゴシック" panose="020B0400000000000000" pitchFamily="50" charset="-128"/>
              <a:ea typeface="BIZ UDPゴシック" panose="020B0400000000000000" pitchFamily="50" charset="-128"/>
            </a:rPr>
            <a:t>トラブルや問題が増えた</a:t>
          </a:r>
          <a:r>
            <a:rPr kumimoji="1" lang="en-US" altLang="ja-JP" sz="1100" dirty="0">
              <a:latin typeface="BIZ UDPゴシック" panose="020B0400000000000000" pitchFamily="50" charset="-128"/>
              <a:ea typeface="BIZ UDPゴシック" panose="020B0400000000000000" pitchFamily="50" charset="-128"/>
            </a:rPr>
            <a:t>7.0%</a:t>
          </a:r>
          <a:endParaRPr kumimoji="1" lang="ja-JP" altLang="en-US" sz="11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0.04359</cdr:x>
      <cdr:y>0.39942</cdr:y>
    </cdr:from>
    <cdr:to>
      <cdr:x>0.5</cdr:x>
      <cdr:y>0.48482</cdr:y>
    </cdr:to>
    <cdr:sp macro="" textlink="">
      <cdr:nvSpPr>
        <cdr:cNvPr id="7" name="テキスト ボックス 1">
          <a:extLst xmlns:a="http://schemas.openxmlformats.org/drawingml/2006/main">
            <a:ext uri="{FF2B5EF4-FFF2-40B4-BE49-F238E27FC236}">
              <a16:creationId xmlns:a16="http://schemas.microsoft.com/office/drawing/2014/main" id="{C2987002-3B59-4284-B5D8-E2C5B1650585}"/>
            </a:ext>
          </a:extLst>
        </cdr:cNvPr>
        <cdr:cNvSpPr txBox="1"/>
      </cdr:nvSpPr>
      <cdr:spPr>
        <a:xfrm xmlns:a="http://schemas.openxmlformats.org/drawingml/2006/main">
          <a:off x="232440" y="2015409"/>
          <a:ext cx="2433680" cy="43088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100">
              <a:latin typeface="BIZ UDPゴシック" panose="020B0400000000000000" pitchFamily="50" charset="-128"/>
              <a:ea typeface="BIZ UDPゴシック" panose="020B0400000000000000" pitchFamily="50" charset="-128"/>
            </a:rPr>
            <a:t>発達障害者とのコミュニケーションに</a:t>
          </a:r>
          <a:endParaRPr kumimoji="1" lang="en-US" altLang="ja-JP" sz="1100">
            <a:latin typeface="BIZ UDPゴシック" panose="020B0400000000000000" pitchFamily="50" charset="-128"/>
            <a:ea typeface="BIZ UDPゴシック" panose="020B0400000000000000" pitchFamily="50" charset="-128"/>
          </a:endParaRPr>
        </a:p>
        <a:p xmlns:a="http://schemas.openxmlformats.org/drawingml/2006/main">
          <a:r>
            <a:rPr kumimoji="1" lang="ja-JP" altLang="en-US" sz="1100">
              <a:latin typeface="BIZ UDPゴシック" panose="020B0400000000000000" pitchFamily="50" charset="-128"/>
              <a:ea typeface="BIZ UDPゴシック" panose="020B0400000000000000" pitchFamily="50" charset="-128"/>
            </a:rPr>
            <a:t>関する理解が深まった</a:t>
          </a:r>
          <a:r>
            <a:rPr kumimoji="1" lang="en-US" altLang="ja-JP" sz="1100">
              <a:latin typeface="BIZ UDPゴシック" panose="020B0400000000000000" pitchFamily="50" charset="-128"/>
              <a:ea typeface="BIZ UDPゴシック" panose="020B0400000000000000" pitchFamily="50" charset="-128"/>
            </a:rPr>
            <a:t>5.3%</a:t>
          </a:r>
          <a:endParaRPr kumimoji="1" lang="ja-JP" altLang="en-US" sz="11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0.06159</cdr:x>
      <cdr:y>0.29967</cdr:y>
    </cdr:from>
    <cdr:to>
      <cdr:x>0.39565</cdr:x>
      <cdr:y>0.37934</cdr:y>
    </cdr:to>
    <cdr:sp macro="" textlink="">
      <cdr:nvSpPr>
        <cdr:cNvPr id="8" name="テキスト ボックス 1">
          <a:extLst xmlns:a="http://schemas.openxmlformats.org/drawingml/2006/main">
            <a:ext uri="{FF2B5EF4-FFF2-40B4-BE49-F238E27FC236}">
              <a16:creationId xmlns:a16="http://schemas.microsoft.com/office/drawing/2014/main" id="{C2987002-3B59-4284-B5D8-E2C5B1650585}"/>
            </a:ext>
          </a:extLst>
        </cdr:cNvPr>
        <cdr:cNvSpPr txBox="1"/>
      </cdr:nvSpPr>
      <cdr:spPr>
        <a:xfrm xmlns:a="http://schemas.openxmlformats.org/drawingml/2006/main">
          <a:off x="328419" y="1512091"/>
          <a:ext cx="1781288" cy="40200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000">
              <a:latin typeface="BIZ UDPゴシック" panose="020B0400000000000000" pitchFamily="50" charset="-128"/>
              <a:ea typeface="BIZ UDPゴシック" panose="020B0400000000000000" pitchFamily="50" charset="-128"/>
            </a:rPr>
            <a:t>ストレスが増えた</a:t>
          </a:r>
          <a:r>
            <a:rPr kumimoji="1" lang="en-US" altLang="ja-JP" sz="1000">
              <a:latin typeface="BIZ UDPゴシック" panose="020B0400000000000000" pitchFamily="50" charset="-128"/>
              <a:ea typeface="BIZ UDPゴシック" panose="020B0400000000000000" pitchFamily="50" charset="-128"/>
            </a:rPr>
            <a:t>3.5%</a:t>
          </a:r>
          <a:endParaRPr kumimoji="1" lang="ja-JP" altLang="en-US" sz="10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0.07255</cdr:x>
      <cdr:y>0.24195</cdr:y>
    </cdr:from>
    <cdr:to>
      <cdr:x>0.39848</cdr:x>
      <cdr:y>0.32163</cdr:y>
    </cdr:to>
    <cdr:sp macro="" textlink="">
      <cdr:nvSpPr>
        <cdr:cNvPr id="9" name="テキスト ボックス 1">
          <a:extLst xmlns:a="http://schemas.openxmlformats.org/drawingml/2006/main">
            <a:ext uri="{FF2B5EF4-FFF2-40B4-BE49-F238E27FC236}">
              <a16:creationId xmlns:a16="http://schemas.microsoft.com/office/drawing/2014/main" id="{4662E3E9-0BE6-4018-98E0-D41551F51D7D}"/>
            </a:ext>
          </a:extLst>
        </cdr:cNvPr>
        <cdr:cNvSpPr txBox="1"/>
      </cdr:nvSpPr>
      <cdr:spPr>
        <a:xfrm xmlns:a="http://schemas.openxmlformats.org/drawingml/2006/main">
          <a:off x="386875" y="1220847"/>
          <a:ext cx="1737937" cy="40205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000">
              <a:latin typeface="BIZ UDPゴシック" panose="020B0400000000000000" pitchFamily="50" charset="-128"/>
              <a:ea typeface="BIZ UDPゴシック" panose="020B0400000000000000" pitchFamily="50" charset="-128"/>
            </a:rPr>
            <a:t>ストレスが減った</a:t>
          </a:r>
          <a:r>
            <a:rPr kumimoji="1" lang="en-US" altLang="ja-JP" sz="1000">
              <a:latin typeface="BIZ UDPゴシック" panose="020B0400000000000000" pitchFamily="50" charset="-128"/>
              <a:ea typeface="BIZ UDPゴシック" panose="020B0400000000000000" pitchFamily="50" charset="-128"/>
            </a:rPr>
            <a:t>3.5%</a:t>
          </a:r>
          <a:endParaRPr kumimoji="1" lang="ja-JP" altLang="en-US" sz="10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0.08488</cdr:x>
      <cdr:y>0.19059</cdr:y>
    </cdr:from>
    <cdr:to>
      <cdr:x>0.5</cdr:x>
      <cdr:y>0.27027</cdr:y>
    </cdr:to>
    <cdr:sp macro="" textlink="">
      <cdr:nvSpPr>
        <cdr:cNvPr id="10" name="テキスト ボックス 1">
          <a:extLst xmlns:a="http://schemas.openxmlformats.org/drawingml/2006/main">
            <a:ext uri="{FF2B5EF4-FFF2-40B4-BE49-F238E27FC236}">
              <a16:creationId xmlns:a16="http://schemas.microsoft.com/office/drawing/2014/main" id="{4662E3E9-0BE6-4018-98E0-D41551F51D7D}"/>
            </a:ext>
          </a:extLst>
        </cdr:cNvPr>
        <cdr:cNvSpPr txBox="1"/>
      </cdr:nvSpPr>
      <cdr:spPr>
        <a:xfrm xmlns:a="http://schemas.openxmlformats.org/drawingml/2006/main">
          <a:off x="452600" y="961705"/>
          <a:ext cx="2213520" cy="40205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000" dirty="0">
              <a:latin typeface="BIZ UDPゴシック" panose="020B0400000000000000" pitchFamily="50" charset="-128"/>
              <a:ea typeface="BIZ UDPゴシック" panose="020B0400000000000000" pitchFamily="50" charset="-128"/>
            </a:rPr>
            <a:t>トラブルや問題が増えた</a:t>
          </a:r>
          <a:r>
            <a:rPr kumimoji="1" lang="en-US" altLang="ja-JP" sz="1000" dirty="0">
              <a:latin typeface="BIZ UDPゴシック" panose="020B0400000000000000" pitchFamily="50" charset="-128"/>
              <a:ea typeface="BIZ UDPゴシック" panose="020B0400000000000000" pitchFamily="50" charset="-128"/>
            </a:rPr>
            <a:t>3.5%</a:t>
          </a:r>
          <a:endParaRPr kumimoji="1" lang="ja-JP" altLang="en-US" sz="10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0.42248</cdr:x>
      <cdr:y>0.229</cdr:y>
    </cdr:from>
    <cdr:to>
      <cdr:x>0.58873</cdr:x>
      <cdr:y>0.32363</cdr:y>
    </cdr:to>
    <cdr:cxnSp macro="">
      <cdr:nvCxnSpPr>
        <cdr:cNvPr id="12" name="直線コネクタ 11">
          <a:extLst xmlns:a="http://schemas.openxmlformats.org/drawingml/2006/main">
            <a:ext uri="{FF2B5EF4-FFF2-40B4-BE49-F238E27FC236}">
              <a16:creationId xmlns:a16="http://schemas.microsoft.com/office/drawing/2014/main" id="{8B288565-5FCB-492E-8F43-4D61B9521654}"/>
            </a:ext>
          </a:extLst>
        </cdr:cNvPr>
        <cdr:cNvCxnSpPr/>
      </cdr:nvCxnSpPr>
      <cdr:spPr>
        <a:xfrm xmlns:a="http://schemas.openxmlformats.org/drawingml/2006/main">
          <a:off x="2252749" y="1155470"/>
          <a:ext cx="886527" cy="477512"/>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0.33407</cdr:x>
      <cdr:y>0.26629</cdr:y>
    </cdr:from>
    <cdr:to>
      <cdr:x>0.54096</cdr:x>
      <cdr:y>0.3575</cdr:y>
    </cdr:to>
    <cdr:cxnSp macro="">
      <cdr:nvCxnSpPr>
        <cdr:cNvPr id="14" name="直線コネクタ 13">
          <a:extLst xmlns:a="http://schemas.openxmlformats.org/drawingml/2006/main">
            <a:ext uri="{FF2B5EF4-FFF2-40B4-BE49-F238E27FC236}">
              <a16:creationId xmlns:a16="http://schemas.microsoft.com/office/drawing/2014/main" id="{DB09ED46-0B79-4FFC-B354-1B89E3C85CA3}"/>
            </a:ext>
          </a:extLst>
        </cdr:cNvPr>
        <cdr:cNvCxnSpPr/>
      </cdr:nvCxnSpPr>
      <cdr:spPr>
        <a:xfrm xmlns:a="http://schemas.openxmlformats.org/drawingml/2006/main">
          <a:off x="1781341" y="1343653"/>
          <a:ext cx="1103175" cy="46021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0.3312</cdr:x>
      <cdr:y>0.32276</cdr:y>
    </cdr:from>
    <cdr:to>
      <cdr:x>0.51601</cdr:x>
      <cdr:y>0.38715</cdr:y>
    </cdr:to>
    <cdr:cxnSp macro="">
      <cdr:nvCxnSpPr>
        <cdr:cNvPr id="16" name="直線コネクタ 15">
          <a:extLst xmlns:a="http://schemas.openxmlformats.org/drawingml/2006/main">
            <a:ext uri="{FF2B5EF4-FFF2-40B4-BE49-F238E27FC236}">
              <a16:creationId xmlns:a16="http://schemas.microsoft.com/office/drawing/2014/main" id="{DB09ED46-0B79-4FFC-B354-1B89E3C85CA3}"/>
            </a:ext>
          </a:extLst>
        </cdr:cNvPr>
        <cdr:cNvCxnSpPr/>
      </cdr:nvCxnSpPr>
      <cdr:spPr>
        <a:xfrm xmlns:a="http://schemas.openxmlformats.org/drawingml/2006/main">
          <a:off x="1766038" y="1628590"/>
          <a:ext cx="985474" cy="324902"/>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0.61456</cdr:x>
      <cdr:y>0.24676</cdr:y>
    </cdr:from>
    <cdr:to>
      <cdr:x>0.72818</cdr:x>
      <cdr:y>0.31948</cdr:y>
    </cdr:to>
    <cdr:sp macro="" textlink="">
      <cdr:nvSpPr>
        <cdr:cNvPr id="18" name="テキスト ボックス 1">
          <a:extLst xmlns:a="http://schemas.openxmlformats.org/drawingml/2006/main">
            <a:ext uri="{FF2B5EF4-FFF2-40B4-BE49-F238E27FC236}">
              <a16:creationId xmlns:a16="http://schemas.microsoft.com/office/drawing/2014/main" id="{6D094E98-ED77-4D11-AD22-37739ADF6733}"/>
            </a:ext>
          </a:extLst>
        </cdr:cNvPr>
        <cdr:cNvSpPr txBox="1"/>
      </cdr:nvSpPr>
      <cdr:spPr>
        <a:xfrm xmlns:a="http://schemas.openxmlformats.org/drawingml/2006/main">
          <a:off x="3276985" y="1245088"/>
          <a:ext cx="605849" cy="36693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000" dirty="0">
              <a:latin typeface="BIZ UDPゴシック" panose="020B0400000000000000" pitchFamily="50" charset="-128"/>
              <a:ea typeface="BIZ UDPゴシック" panose="020B0400000000000000" pitchFamily="50" charset="-128"/>
            </a:rPr>
            <a:t>他</a:t>
          </a:r>
          <a:r>
            <a:rPr kumimoji="1" lang="en-US" altLang="ja-JP" sz="1000" dirty="0">
              <a:latin typeface="BIZ UDPゴシック" panose="020B0400000000000000" pitchFamily="50" charset="-128"/>
              <a:ea typeface="BIZ UDPゴシック" panose="020B0400000000000000" pitchFamily="50" charset="-128"/>
            </a:rPr>
            <a:t>7%</a:t>
          </a:r>
          <a:endParaRPr kumimoji="1" lang="ja-JP" altLang="en-US" sz="10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cdr:x>
      <cdr:y>0.8992</cdr:y>
    </cdr:from>
    <cdr:to>
      <cdr:x>0.45341</cdr:x>
      <cdr:y>1</cdr:y>
    </cdr:to>
    <cdr:sp macro="" textlink="">
      <cdr:nvSpPr>
        <cdr:cNvPr id="20" name="テキスト ボックス 5">
          <a:extLst xmlns:a="http://schemas.openxmlformats.org/drawingml/2006/main">
            <a:ext uri="{FF2B5EF4-FFF2-40B4-BE49-F238E27FC236}">
              <a16:creationId xmlns:a16="http://schemas.microsoft.com/office/drawing/2014/main" id="{123C2F6E-59CF-4EEF-BADF-47964083A9ED}"/>
            </a:ext>
          </a:extLst>
        </cdr:cNvPr>
        <cdr:cNvSpPr txBox="1"/>
      </cdr:nvSpPr>
      <cdr:spPr>
        <a:xfrm xmlns:a="http://schemas.openxmlformats.org/drawingml/2006/main">
          <a:off x="0" y="3203277"/>
          <a:ext cx="2149306" cy="35907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latin typeface="BIZ UDPゴシック" panose="020B0400000000000000" pitchFamily="50" charset="-128"/>
              <a:ea typeface="BIZ UDPゴシック" panose="020B0400000000000000" pitchFamily="50" charset="-128"/>
            </a:rPr>
            <a:t>＊複数回答可のため合計は</a:t>
          </a:r>
          <a:r>
            <a:rPr kumimoji="1" lang="en-US" altLang="ja-JP" sz="800">
              <a:latin typeface="BIZ UDPゴシック" panose="020B0400000000000000" pitchFamily="50" charset="-128"/>
              <a:ea typeface="BIZ UDPゴシック" panose="020B0400000000000000" pitchFamily="50" charset="-128"/>
            </a:rPr>
            <a:t>57</a:t>
          </a:r>
          <a:r>
            <a:rPr kumimoji="1" lang="ja-JP" altLang="en-US" sz="800">
              <a:latin typeface="BIZ UDPゴシック" panose="020B0400000000000000" pitchFamily="50" charset="-128"/>
              <a:ea typeface="BIZ UDPゴシック" panose="020B0400000000000000" pitchFamily="50" charset="-128"/>
            </a:rPr>
            <a:t>になりません</a:t>
          </a:r>
          <a:endParaRPr kumimoji="1" lang="en-US" altLang="ja-JP" sz="800">
            <a:latin typeface="BIZ UDPゴシック" panose="020B0400000000000000" pitchFamily="50" charset="-128"/>
            <a:ea typeface="BIZ UDPゴシック" panose="020B0400000000000000" pitchFamily="50" charset="-128"/>
          </a:endParaRPr>
        </a:p>
        <a:p xmlns:a="http://schemas.openxmlformats.org/drawingml/2006/main">
          <a:r>
            <a:rPr kumimoji="1" lang="ja-JP" altLang="en-US" sz="800">
              <a:latin typeface="BIZ UDPゴシック" panose="020B0400000000000000" pitchFamily="50" charset="-128"/>
              <a:ea typeface="BIZ UDPゴシック" panose="020B0400000000000000" pitchFamily="50" charset="-128"/>
            </a:rPr>
            <a:t>＊％は回答総数</a:t>
          </a:r>
          <a:r>
            <a:rPr kumimoji="1" lang="en-US" altLang="ja-JP" sz="800">
              <a:latin typeface="BIZ UDPゴシック" panose="020B0400000000000000" pitchFamily="50" charset="-128"/>
              <a:ea typeface="BIZ UDPゴシック" panose="020B0400000000000000" pitchFamily="50" charset="-128"/>
            </a:rPr>
            <a:t>57</a:t>
          </a:r>
          <a:r>
            <a:rPr kumimoji="1" lang="ja-JP" altLang="en-US" sz="800">
              <a:latin typeface="BIZ UDPゴシック" panose="020B0400000000000000" pitchFamily="50" charset="-128"/>
              <a:ea typeface="BIZ UDPゴシック" panose="020B0400000000000000" pitchFamily="50" charset="-128"/>
            </a:rPr>
            <a:t>に対する割合です</a:t>
          </a:r>
          <a:endParaRPr kumimoji="1" lang="en-US" altLang="ja-JP" sz="8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0.31335</cdr:x>
      <cdr:y>0.82208</cdr:y>
    </cdr:from>
    <cdr:to>
      <cdr:x>0.55811</cdr:x>
      <cdr:y>0.84349</cdr:y>
    </cdr:to>
    <cdr:cxnSp macro="">
      <cdr:nvCxnSpPr>
        <cdr:cNvPr id="21" name="直線コネクタ 20">
          <a:extLst xmlns:a="http://schemas.openxmlformats.org/drawingml/2006/main">
            <a:ext uri="{FF2B5EF4-FFF2-40B4-BE49-F238E27FC236}">
              <a16:creationId xmlns:a16="http://schemas.microsoft.com/office/drawing/2014/main" id="{53AD9D5E-DE2A-4385-B09A-5FB8C40B12F7}"/>
            </a:ext>
          </a:extLst>
        </cdr:cNvPr>
        <cdr:cNvCxnSpPr/>
      </cdr:nvCxnSpPr>
      <cdr:spPr>
        <a:xfrm xmlns:a="http://schemas.openxmlformats.org/drawingml/2006/main" flipV="1">
          <a:off x="1670858" y="4148053"/>
          <a:ext cx="1305098" cy="108064"/>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0.05474</cdr:x>
      <cdr:y>0</cdr:y>
    </cdr:from>
    <cdr:to>
      <cdr:x>0.25474</cdr:x>
      <cdr:y>0.1196</cdr:y>
    </cdr:to>
    <cdr:sp macro="" textlink="">
      <cdr:nvSpPr>
        <cdr:cNvPr id="2" name="テキスト ボックス 1">
          <a:extLst xmlns:a="http://schemas.openxmlformats.org/drawingml/2006/main">
            <a:ext uri="{FF2B5EF4-FFF2-40B4-BE49-F238E27FC236}">
              <a16:creationId xmlns:a16="http://schemas.microsoft.com/office/drawing/2014/main" id="{BB69E2E7-9C0F-4EA9-A60C-B99FF7C6FE66}"/>
            </a:ext>
          </a:extLst>
        </cdr:cNvPr>
        <cdr:cNvSpPr txBox="1"/>
      </cdr:nvSpPr>
      <cdr:spPr>
        <a:xfrm xmlns:a="http://schemas.openxmlformats.org/drawingml/2006/main">
          <a:off x="324455" y="0"/>
          <a:ext cx="1185395" cy="51545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b="0" i="0" dirty="0">
              <a:effectLst/>
              <a:latin typeface="BIZ UDPゴシック" panose="020B0400000000000000" pitchFamily="50" charset="-128"/>
              <a:ea typeface="BIZ UDPゴシック" panose="020B0400000000000000" pitchFamily="50" charset="-128"/>
              <a:cs typeface="+mn-cs"/>
            </a:rPr>
            <a:t>7</a:t>
          </a:r>
          <a:r>
            <a:rPr lang="ja-JP" altLang="en-US" sz="1600" b="0" i="0" dirty="0">
              <a:effectLst/>
              <a:latin typeface="BIZ UDPゴシック" panose="020B0400000000000000" pitchFamily="50" charset="-128"/>
              <a:ea typeface="BIZ UDPゴシック" panose="020B0400000000000000" pitchFamily="50" charset="-128"/>
              <a:cs typeface="+mn-cs"/>
            </a:rPr>
            <a:t>．まわりの人たちと、話や行動が</a:t>
          </a:r>
          <a:endParaRPr lang="en-US" altLang="ja-JP" sz="1600" b="0" i="0" dirty="0">
            <a:effectLst/>
            <a:latin typeface="BIZ UDPゴシック" panose="020B0400000000000000" pitchFamily="50" charset="-128"/>
            <a:ea typeface="BIZ UDPゴシック" panose="020B0400000000000000" pitchFamily="50" charset="-128"/>
            <a:cs typeface="+mn-cs"/>
          </a:endParaRPr>
        </a:p>
        <a:p xmlns:a="http://schemas.openxmlformats.org/drawingml/2006/main">
          <a:r>
            <a:rPr lang="ja-JP" altLang="en-US" sz="1600" b="0" i="0" dirty="0">
              <a:effectLst/>
              <a:latin typeface="BIZ UDPゴシック" panose="020B0400000000000000" pitchFamily="50" charset="-128"/>
              <a:ea typeface="BIZ UDPゴシック" panose="020B0400000000000000" pitchFamily="50" charset="-128"/>
              <a:cs typeface="+mn-cs"/>
            </a:rPr>
            <a:t>合わないと感じることはありますか？</a:t>
          </a:r>
          <a:endParaRPr lang="ja-JP" altLang="en-US" sz="20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0.57361</cdr:x>
      <cdr:y>0.39844</cdr:y>
    </cdr:from>
    <cdr:to>
      <cdr:x>0.77361</cdr:x>
      <cdr:y>0.50586</cdr:y>
    </cdr:to>
    <cdr:sp macro="" textlink="">
      <cdr:nvSpPr>
        <cdr:cNvPr id="3" name="テキスト ボックス 1">
          <a:extLst xmlns:a="http://schemas.openxmlformats.org/drawingml/2006/main">
            <a:ext uri="{FF2B5EF4-FFF2-40B4-BE49-F238E27FC236}">
              <a16:creationId xmlns:a16="http://schemas.microsoft.com/office/drawing/2014/main" id="{46BB564C-CD7F-4E5B-8AD0-E3EA4C75892A}"/>
            </a:ext>
          </a:extLst>
        </cdr:cNvPr>
        <cdr:cNvSpPr txBox="1"/>
      </cdr:nvSpPr>
      <cdr:spPr>
        <a:xfrm xmlns:a="http://schemas.openxmlformats.org/drawingml/2006/main">
          <a:off x="2622550" y="1295400"/>
          <a:ext cx="914400"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latin typeface="BIZ UDPゴシック" panose="020B0400000000000000" pitchFamily="50" charset="-128"/>
              <a:ea typeface="BIZ UDPゴシック" panose="020B0400000000000000" pitchFamily="50" charset="-128"/>
            </a:rPr>
            <a:t>よくある</a:t>
          </a:r>
          <a:endParaRPr lang="en-US" altLang="ja-JP" sz="16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600" baseline="0" dirty="0">
              <a:latin typeface="BIZ UDPゴシック" panose="020B0400000000000000" pitchFamily="50" charset="-128"/>
              <a:ea typeface="BIZ UDPゴシック" panose="020B0400000000000000" pitchFamily="50" charset="-128"/>
            </a:rPr>
            <a:t>46.9</a:t>
          </a:r>
          <a:r>
            <a:rPr lang="ja-JP" altLang="en-US" sz="16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0.32222</cdr:x>
      <cdr:y>0.59766</cdr:y>
    </cdr:from>
    <cdr:to>
      <cdr:x>0.52222</cdr:x>
      <cdr:y>0.70508</cdr:y>
    </cdr:to>
    <cdr:sp macro="" textlink="">
      <cdr:nvSpPr>
        <cdr:cNvPr id="4" name="テキスト ボックス 1">
          <a:extLst xmlns:a="http://schemas.openxmlformats.org/drawingml/2006/main">
            <a:ext uri="{FF2B5EF4-FFF2-40B4-BE49-F238E27FC236}">
              <a16:creationId xmlns:a16="http://schemas.microsoft.com/office/drawing/2014/main" id="{4EB1A632-DA34-433A-8510-EEFB2DE4304D}"/>
            </a:ext>
          </a:extLst>
        </cdr:cNvPr>
        <cdr:cNvSpPr txBox="1"/>
      </cdr:nvSpPr>
      <cdr:spPr>
        <a:xfrm xmlns:a="http://schemas.openxmlformats.org/drawingml/2006/main">
          <a:off x="1473200" y="1943100"/>
          <a:ext cx="914400"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latin typeface="BIZ UDPゴシック" panose="020B0400000000000000" pitchFamily="50" charset="-128"/>
              <a:ea typeface="BIZ UDPゴシック" panose="020B0400000000000000" pitchFamily="50" charset="-128"/>
            </a:rPr>
            <a:t>少しある</a:t>
          </a:r>
          <a:endParaRPr lang="en-US" altLang="ja-JP" sz="16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600" baseline="0" dirty="0">
              <a:latin typeface="BIZ UDPゴシック" panose="020B0400000000000000" pitchFamily="50" charset="-128"/>
              <a:ea typeface="BIZ UDPゴシック" panose="020B0400000000000000" pitchFamily="50" charset="-128"/>
            </a:rPr>
            <a:t>42.9</a:t>
          </a:r>
          <a:r>
            <a:rPr lang="ja-JP" altLang="en-US" sz="16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0.26111</cdr:x>
      <cdr:y>0.36523</cdr:y>
    </cdr:from>
    <cdr:to>
      <cdr:x>0.46111</cdr:x>
      <cdr:y>0.47266</cdr:y>
    </cdr:to>
    <cdr:sp macro="" textlink="">
      <cdr:nvSpPr>
        <cdr:cNvPr id="5" name="テキスト ボックス 1">
          <a:extLst xmlns:a="http://schemas.openxmlformats.org/drawingml/2006/main">
            <a:ext uri="{FF2B5EF4-FFF2-40B4-BE49-F238E27FC236}">
              <a16:creationId xmlns:a16="http://schemas.microsoft.com/office/drawing/2014/main" id="{4EB1A632-DA34-433A-8510-EEFB2DE4304D}"/>
            </a:ext>
          </a:extLst>
        </cdr:cNvPr>
        <cdr:cNvSpPr txBox="1"/>
      </cdr:nvSpPr>
      <cdr:spPr>
        <a:xfrm xmlns:a="http://schemas.openxmlformats.org/drawingml/2006/main">
          <a:off x="1193800" y="1187450"/>
          <a:ext cx="914400"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dirty="0">
              <a:latin typeface="BIZ UDPゴシック" panose="020B0400000000000000" pitchFamily="50" charset="-128"/>
              <a:ea typeface="BIZ UDPゴシック" panose="020B0400000000000000" pitchFamily="50" charset="-128"/>
            </a:rPr>
            <a:t>まったくない</a:t>
          </a:r>
          <a:endParaRPr lang="en-US" altLang="ja-JP" sz="12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200" baseline="0" dirty="0">
              <a:latin typeface="BIZ UDPゴシック" panose="020B0400000000000000" pitchFamily="50" charset="-128"/>
              <a:ea typeface="BIZ UDPゴシック" panose="020B0400000000000000" pitchFamily="50" charset="-128"/>
            </a:rPr>
            <a:t>4.1</a:t>
          </a:r>
          <a:r>
            <a:rPr lang="ja-JP" altLang="en-US" sz="12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0.44722</cdr:x>
      <cdr:y>0.29102</cdr:y>
    </cdr:from>
    <cdr:to>
      <cdr:x>0.64722</cdr:x>
      <cdr:y>0.39844</cdr:y>
    </cdr:to>
    <cdr:sp macro="" textlink="">
      <cdr:nvSpPr>
        <cdr:cNvPr id="6" name="テキスト ボックス 1">
          <a:extLst xmlns:a="http://schemas.openxmlformats.org/drawingml/2006/main">
            <a:ext uri="{FF2B5EF4-FFF2-40B4-BE49-F238E27FC236}">
              <a16:creationId xmlns:a16="http://schemas.microsoft.com/office/drawing/2014/main" id="{4EB1A632-DA34-433A-8510-EEFB2DE4304D}"/>
            </a:ext>
          </a:extLst>
        </cdr:cNvPr>
        <cdr:cNvSpPr txBox="1"/>
      </cdr:nvSpPr>
      <cdr:spPr>
        <a:xfrm xmlns:a="http://schemas.openxmlformats.org/drawingml/2006/main">
          <a:off x="2044700" y="946150"/>
          <a:ext cx="914400"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dirty="0">
              <a:latin typeface="BIZ UDPゴシック" panose="020B0400000000000000" pitchFamily="50" charset="-128"/>
              <a:ea typeface="BIZ UDPゴシック" panose="020B0400000000000000" pitchFamily="50" charset="-128"/>
            </a:rPr>
            <a:t>他</a:t>
          </a:r>
          <a:endParaRPr lang="en-US" altLang="ja-JP" sz="12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200" baseline="0" dirty="0">
              <a:latin typeface="BIZ UDPゴシック" panose="020B0400000000000000" pitchFamily="50" charset="-128"/>
              <a:ea typeface="BIZ UDPゴシック" panose="020B0400000000000000" pitchFamily="50" charset="-128"/>
            </a:rPr>
            <a:t>6.1</a:t>
          </a:r>
          <a:r>
            <a:rPr lang="ja-JP" altLang="en-US" sz="1200" dirty="0">
              <a:latin typeface="BIZ UDPゴシック" panose="020B0400000000000000" pitchFamily="50" charset="-128"/>
              <a:ea typeface="BIZ UDPゴシック" panose="020B0400000000000000" pitchFamily="50" charset="-128"/>
            </a:rPr>
            <a:t>％</a:t>
          </a:r>
        </a:p>
      </cdr:txBody>
    </cdr:sp>
  </cdr:relSizeAnchor>
</c:userShapes>
</file>

<file path=ppt/drawings/drawing3.xml><?xml version="1.0" encoding="utf-8"?>
<c:userShapes xmlns:c="http://schemas.openxmlformats.org/drawingml/2006/chart">
  <cdr:relSizeAnchor xmlns:cdr="http://schemas.openxmlformats.org/drawingml/2006/chartDrawing">
    <cdr:from>
      <cdr:x>0.21662</cdr:x>
      <cdr:y>0.81095</cdr:y>
    </cdr:from>
    <cdr:to>
      <cdr:x>0.34688</cdr:x>
      <cdr:y>0.87401</cdr:y>
    </cdr:to>
    <cdr:sp macro="" textlink="">
      <cdr:nvSpPr>
        <cdr:cNvPr id="2" name="テキスト ボックス 2">
          <a:extLst xmlns:a="http://schemas.openxmlformats.org/drawingml/2006/main">
            <a:ext uri="{FF2B5EF4-FFF2-40B4-BE49-F238E27FC236}">
              <a16:creationId xmlns:a16="http://schemas.microsoft.com/office/drawing/2014/main" id="{1C2E40E7-A6CA-4792-9725-A53111864609}"/>
            </a:ext>
          </a:extLst>
        </cdr:cNvPr>
        <cdr:cNvSpPr txBox="1"/>
      </cdr:nvSpPr>
      <cdr:spPr>
        <a:xfrm xmlns:a="http://schemas.openxmlformats.org/drawingml/2006/main">
          <a:off x="1226765" y="3562455"/>
          <a:ext cx="737702" cy="276999"/>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200" dirty="0">
              <a:latin typeface="BIZ UDPゴシック" panose="020B0400000000000000" pitchFamily="50" charset="-128"/>
              <a:ea typeface="BIZ UDPゴシック" panose="020B0400000000000000" pitchFamily="50" charset="-128"/>
            </a:rPr>
            <a:t>22.8%</a:t>
          </a:r>
          <a:endParaRPr kumimoji="1" lang="ja-JP" altLang="en-US" sz="12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0.10618</cdr:x>
      <cdr:y>0.77167</cdr:y>
    </cdr:from>
    <cdr:to>
      <cdr:x>0.23369</cdr:x>
      <cdr:y>0.84324</cdr:y>
    </cdr:to>
    <cdr:sp macro="" textlink="">
      <cdr:nvSpPr>
        <cdr:cNvPr id="3" name="テキスト ボックス 2">
          <a:extLst xmlns:a="http://schemas.openxmlformats.org/drawingml/2006/main">
            <a:ext uri="{FF2B5EF4-FFF2-40B4-BE49-F238E27FC236}">
              <a16:creationId xmlns:a16="http://schemas.microsoft.com/office/drawing/2014/main" id="{1C2E40E7-A6CA-4792-9725-A53111864609}"/>
            </a:ext>
          </a:extLst>
        </cdr:cNvPr>
        <cdr:cNvSpPr txBox="1"/>
      </cdr:nvSpPr>
      <cdr:spPr>
        <a:xfrm xmlns:a="http://schemas.openxmlformats.org/drawingml/2006/main">
          <a:off x="601304" y="3389895"/>
          <a:ext cx="722126" cy="31440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000" dirty="0">
              <a:latin typeface="BIZ UDPゴシック" panose="020B0400000000000000" pitchFamily="50" charset="-128"/>
              <a:ea typeface="BIZ UDPゴシック" panose="020B0400000000000000" pitchFamily="50" charset="-128"/>
            </a:rPr>
            <a:t>21.1%</a:t>
          </a:r>
          <a:endParaRPr kumimoji="1" lang="ja-JP" altLang="en-US" sz="10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0.05896</cdr:x>
      <cdr:y>0.66844</cdr:y>
    </cdr:from>
    <cdr:to>
      <cdr:x>0.18994</cdr:x>
      <cdr:y>0.74001</cdr:y>
    </cdr:to>
    <cdr:sp macro="" textlink="">
      <cdr:nvSpPr>
        <cdr:cNvPr id="4" name="テキスト ボックス 2">
          <a:extLst xmlns:a="http://schemas.openxmlformats.org/drawingml/2006/main">
            <a:ext uri="{FF2B5EF4-FFF2-40B4-BE49-F238E27FC236}">
              <a16:creationId xmlns:a16="http://schemas.microsoft.com/office/drawing/2014/main" id="{1C2E40E7-A6CA-4792-9725-A53111864609}"/>
            </a:ext>
          </a:extLst>
        </cdr:cNvPr>
        <cdr:cNvSpPr txBox="1"/>
      </cdr:nvSpPr>
      <cdr:spPr>
        <a:xfrm xmlns:a="http://schemas.openxmlformats.org/drawingml/2006/main">
          <a:off x="333903" y="2936391"/>
          <a:ext cx="741778" cy="31440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000" dirty="0">
              <a:latin typeface="BIZ UDPゴシック" panose="020B0400000000000000" pitchFamily="50" charset="-128"/>
              <a:ea typeface="BIZ UDPゴシック" panose="020B0400000000000000" pitchFamily="50" charset="-128"/>
            </a:rPr>
            <a:t>19.3%</a:t>
          </a:r>
          <a:endParaRPr kumimoji="1" lang="ja-JP" altLang="en-US" sz="10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0.04633</cdr:x>
      <cdr:y>0.46842</cdr:y>
    </cdr:from>
    <cdr:to>
      <cdr:x>0.17731</cdr:x>
      <cdr:y>0.53999</cdr:y>
    </cdr:to>
    <cdr:sp macro="" textlink="">
      <cdr:nvSpPr>
        <cdr:cNvPr id="5" name="テキスト ボックス 2">
          <a:extLst xmlns:a="http://schemas.openxmlformats.org/drawingml/2006/main">
            <a:ext uri="{FF2B5EF4-FFF2-40B4-BE49-F238E27FC236}">
              <a16:creationId xmlns:a16="http://schemas.microsoft.com/office/drawing/2014/main" id="{1C2E40E7-A6CA-4792-9725-A53111864609}"/>
            </a:ext>
          </a:extLst>
        </cdr:cNvPr>
        <cdr:cNvSpPr txBox="1"/>
      </cdr:nvSpPr>
      <cdr:spPr>
        <a:xfrm xmlns:a="http://schemas.openxmlformats.org/drawingml/2006/main">
          <a:off x="222250" y="1695450"/>
          <a:ext cx="628377" cy="25904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000">
              <a:latin typeface="BIZ UDPゴシック" panose="020B0400000000000000" pitchFamily="50" charset="-128"/>
              <a:ea typeface="BIZ UDPゴシック" panose="020B0400000000000000" pitchFamily="50" charset="-128"/>
            </a:rPr>
            <a:t>17.5%</a:t>
          </a:r>
          <a:endParaRPr kumimoji="1" lang="ja-JP" altLang="en-US" sz="10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0.04952</cdr:x>
      <cdr:y>0.56768</cdr:y>
    </cdr:from>
    <cdr:to>
      <cdr:x>0.18051</cdr:x>
      <cdr:y>0.63925</cdr:y>
    </cdr:to>
    <cdr:sp macro="" textlink="">
      <cdr:nvSpPr>
        <cdr:cNvPr id="6" name="テキスト ボックス 2">
          <a:extLst xmlns:a="http://schemas.openxmlformats.org/drawingml/2006/main">
            <a:ext uri="{FF2B5EF4-FFF2-40B4-BE49-F238E27FC236}">
              <a16:creationId xmlns:a16="http://schemas.microsoft.com/office/drawing/2014/main" id="{1C2E40E7-A6CA-4792-9725-A53111864609}"/>
            </a:ext>
          </a:extLst>
        </cdr:cNvPr>
        <cdr:cNvSpPr txBox="1"/>
      </cdr:nvSpPr>
      <cdr:spPr>
        <a:xfrm xmlns:a="http://schemas.openxmlformats.org/drawingml/2006/main">
          <a:off x="280456" y="2493760"/>
          <a:ext cx="741834" cy="31440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000" dirty="0">
              <a:latin typeface="BIZ UDPゴシック" panose="020B0400000000000000" pitchFamily="50" charset="-128"/>
              <a:ea typeface="BIZ UDPゴシック" panose="020B0400000000000000" pitchFamily="50" charset="-128"/>
            </a:rPr>
            <a:t>12.3%</a:t>
          </a:r>
          <a:endParaRPr kumimoji="1" lang="ja-JP" altLang="en-US" sz="10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0.03112</cdr:x>
      <cdr:y>0.32105</cdr:y>
    </cdr:from>
    <cdr:to>
      <cdr:x>0.14527</cdr:x>
      <cdr:y>0.39262</cdr:y>
    </cdr:to>
    <cdr:sp macro="" textlink="">
      <cdr:nvSpPr>
        <cdr:cNvPr id="7" name="テキスト ボックス 2">
          <a:extLst xmlns:a="http://schemas.openxmlformats.org/drawingml/2006/main">
            <a:ext uri="{FF2B5EF4-FFF2-40B4-BE49-F238E27FC236}">
              <a16:creationId xmlns:a16="http://schemas.microsoft.com/office/drawing/2014/main" id="{1C2E40E7-A6CA-4792-9725-A53111864609}"/>
            </a:ext>
          </a:extLst>
        </cdr:cNvPr>
        <cdr:cNvSpPr txBox="1"/>
      </cdr:nvSpPr>
      <cdr:spPr>
        <a:xfrm xmlns:a="http://schemas.openxmlformats.org/drawingml/2006/main">
          <a:off x="176239" y="1410346"/>
          <a:ext cx="646465" cy="31440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000">
              <a:latin typeface="BIZ UDPゴシック" panose="020B0400000000000000" pitchFamily="50" charset="-128"/>
              <a:ea typeface="BIZ UDPゴシック" panose="020B0400000000000000" pitchFamily="50" charset="-128"/>
            </a:rPr>
            <a:t>8.8%</a:t>
          </a:r>
          <a:endParaRPr kumimoji="1" lang="ja-JP" altLang="en-US" sz="10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0.15486</cdr:x>
      <cdr:y>0.3383</cdr:y>
    </cdr:from>
    <cdr:to>
      <cdr:x>0.28237</cdr:x>
      <cdr:y>0.40986</cdr:y>
    </cdr:to>
    <cdr:sp macro="" textlink="">
      <cdr:nvSpPr>
        <cdr:cNvPr id="8" name="テキスト ボックス 2">
          <a:extLst xmlns:a="http://schemas.openxmlformats.org/drawingml/2006/main">
            <a:ext uri="{FF2B5EF4-FFF2-40B4-BE49-F238E27FC236}">
              <a16:creationId xmlns:a16="http://schemas.microsoft.com/office/drawing/2014/main" id="{1C2E40E7-A6CA-4792-9725-A53111864609}"/>
            </a:ext>
          </a:extLst>
        </cdr:cNvPr>
        <cdr:cNvSpPr txBox="1"/>
      </cdr:nvSpPr>
      <cdr:spPr>
        <a:xfrm xmlns:a="http://schemas.openxmlformats.org/drawingml/2006/main">
          <a:off x="877017" y="1486137"/>
          <a:ext cx="722126" cy="31435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000" dirty="0">
              <a:latin typeface="BIZ UDPゴシック" panose="020B0400000000000000" pitchFamily="50" charset="-128"/>
              <a:ea typeface="BIZ UDPゴシック" panose="020B0400000000000000" pitchFamily="50" charset="-128"/>
            </a:rPr>
            <a:t>21.1%</a:t>
          </a:r>
          <a:endParaRPr kumimoji="1" lang="ja-JP" altLang="en-US" sz="10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0.46493</cdr:x>
      <cdr:y>0.29012</cdr:y>
    </cdr:from>
    <cdr:to>
      <cdr:x>0.57502</cdr:x>
      <cdr:y>0.45286</cdr:y>
    </cdr:to>
    <cdr:cxnSp macro="">
      <cdr:nvCxnSpPr>
        <cdr:cNvPr id="10" name="直線コネクタ 9">
          <a:extLst xmlns:a="http://schemas.openxmlformats.org/drawingml/2006/main">
            <a:ext uri="{FF2B5EF4-FFF2-40B4-BE49-F238E27FC236}">
              <a16:creationId xmlns:a16="http://schemas.microsoft.com/office/drawing/2014/main" id="{153838F4-438E-4AE5-884D-0D3EBCB4886C}"/>
            </a:ext>
          </a:extLst>
        </cdr:cNvPr>
        <cdr:cNvCxnSpPr/>
      </cdr:nvCxnSpPr>
      <cdr:spPr>
        <a:xfrm xmlns:a="http://schemas.openxmlformats.org/drawingml/2006/main" flipH="1">
          <a:off x="2633028" y="1274463"/>
          <a:ext cx="623455" cy="714894"/>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0.41209</cdr:x>
      <cdr:y>0.37906</cdr:y>
    </cdr:from>
    <cdr:to>
      <cdr:x>0.57208</cdr:x>
      <cdr:y>0.66479</cdr:y>
    </cdr:to>
    <cdr:cxnSp macro="">
      <cdr:nvCxnSpPr>
        <cdr:cNvPr id="12" name="直線コネクタ 11">
          <a:extLst xmlns:a="http://schemas.openxmlformats.org/drawingml/2006/main">
            <a:ext uri="{FF2B5EF4-FFF2-40B4-BE49-F238E27FC236}">
              <a16:creationId xmlns:a16="http://schemas.microsoft.com/office/drawing/2014/main" id="{612D2FEF-2927-4875-B639-E10634603614}"/>
            </a:ext>
          </a:extLst>
        </cdr:cNvPr>
        <cdr:cNvCxnSpPr/>
      </cdr:nvCxnSpPr>
      <cdr:spPr>
        <a:xfrm xmlns:a="http://schemas.openxmlformats.org/drawingml/2006/main" flipH="1">
          <a:off x="2333771" y="1665161"/>
          <a:ext cx="906086" cy="1255222"/>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0.32402</cdr:x>
      <cdr:y>0.45475</cdr:y>
    </cdr:from>
    <cdr:to>
      <cdr:x>0.58236</cdr:x>
      <cdr:y>0.91836</cdr:y>
    </cdr:to>
    <cdr:cxnSp macro="">
      <cdr:nvCxnSpPr>
        <cdr:cNvPr id="14" name="直線コネクタ 13">
          <a:extLst xmlns:a="http://schemas.openxmlformats.org/drawingml/2006/main">
            <a:ext uri="{FF2B5EF4-FFF2-40B4-BE49-F238E27FC236}">
              <a16:creationId xmlns:a16="http://schemas.microsoft.com/office/drawing/2014/main" id="{612D2FEF-2927-4875-B639-E10634603614}"/>
            </a:ext>
          </a:extLst>
        </cdr:cNvPr>
        <cdr:cNvCxnSpPr/>
      </cdr:nvCxnSpPr>
      <cdr:spPr>
        <a:xfrm xmlns:a="http://schemas.openxmlformats.org/drawingml/2006/main" flipH="1">
          <a:off x="1835007" y="1997670"/>
          <a:ext cx="1463039" cy="2036618"/>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0.33723</cdr:x>
      <cdr:y>0.02982</cdr:y>
    </cdr:from>
    <cdr:to>
      <cdr:x>1</cdr:x>
      <cdr:y>0.16294</cdr:y>
    </cdr:to>
    <cdr:sp macro="" textlink="">
      <cdr:nvSpPr>
        <cdr:cNvPr id="13" name="テキスト ボックス 4"/>
        <cdr:cNvSpPr txBox="1"/>
      </cdr:nvSpPr>
      <cdr:spPr>
        <a:xfrm xmlns:a="http://schemas.openxmlformats.org/drawingml/2006/main">
          <a:off x="1909821" y="130997"/>
          <a:ext cx="3753470" cy="58477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altLang="ja-JP" sz="1600" b="0" i="0" dirty="0">
              <a:solidFill>
                <a:schemeClr val="tx1"/>
              </a:solidFill>
              <a:effectLst/>
              <a:latin typeface="BIZ UDPゴシック" panose="020B0400000000000000" pitchFamily="50" charset="-128"/>
              <a:ea typeface="BIZ UDPゴシック" panose="020B0400000000000000" pitchFamily="50" charset="-128"/>
              <a:cs typeface="+mn-cs"/>
            </a:rPr>
            <a:t>9</a:t>
          </a:r>
          <a:r>
            <a:rPr lang="ja-JP" altLang="en-US" sz="1600" b="0" i="0" dirty="0">
              <a:solidFill>
                <a:schemeClr val="tx1"/>
              </a:solidFill>
              <a:effectLst/>
              <a:latin typeface="BIZ UDPゴシック" panose="020B0400000000000000" pitchFamily="50" charset="-128"/>
              <a:ea typeface="BIZ UDPゴシック" panose="020B0400000000000000" pitchFamily="50" charset="-128"/>
              <a:cs typeface="+mn-cs"/>
            </a:rPr>
            <a:t>．発達障害者との関わりについて、</a:t>
          </a:r>
          <a:endParaRPr lang="en-US" altLang="ja-JP" sz="1600" b="0" i="0" dirty="0">
            <a:solidFill>
              <a:schemeClr val="tx1"/>
            </a:solidFill>
            <a:effectLst/>
            <a:latin typeface="BIZ UDPゴシック" panose="020B0400000000000000" pitchFamily="50" charset="-128"/>
            <a:ea typeface="BIZ UDPゴシック" panose="020B0400000000000000" pitchFamily="50" charset="-128"/>
            <a:cs typeface="+mn-cs"/>
          </a:endParaRPr>
        </a:p>
        <a:p xmlns:a="http://schemas.openxmlformats.org/drawingml/2006/main">
          <a:r>
            <a:rPr lang="ja-JP" altLang="en-US" sz="1600" b="0" i="0" dirty="0">
              <a:solidFill>
                <a:schemeClr val="tx1"/>
              </a:solidFill>
              <a:effectLst/>
              <a:latin typeface="BIZ UDPゴシック" panose="020B0400000000000000" pitchFamily="50" charset="-128"/>
              <a:ea typeface="BIZ UDPゴシック" panose="020B0400000000000000" pitchFamily="50" charset="-128"/>
              <a:cs typeface="+mn-cs"/>
            </a:rPr>
            <a:t>あなたが困ることはどんなことですか</a:t>
          </a:r>
          <a:endParaRPr kumimoji="1" lang="ja-JP" altLang="en-US" sz="24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0.74065</cdr:x>
      <cdr:y>0.86688</cdr:y>
    </cdr:from>
    <cdr:to>
      <cdr:x>1</cdr:x>
      <cdr:y>1</cdr:y>
    </cdr:to>
    <cdr:sp macro="" textlink="">
      <cdr:nvSpPr>
        <cdr:cNvPr id="15" name="テキスト ボックス 5"/>
        <cdr:cNvSpPr txBox="1"/>
      </cdr:nvSpPr>
      <cdr:spPr>
        <a:xfrm xmlns:a="http://schemas.openxmlformats.org/drawingml/2006/main">
          <a:off x="4194540" y="3808143"/>
          <a:ext cx="1468751" cy="58477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dirty="0">
              <a:latin typeface="BIZ UDPゴシック" panose="020B0400000000000000" pitchFamily="50" charset="-128"/>
              <a:ea typeface="BIZ UDPゴシック" panose="020B0400000000000000" pitchFamily="50" charset="-128"/>
            </a:rPr>
            <a:t>＊複数回答可のため合計は</a:t>
          </a:r>
          <a:r>
            <a:rPr kumimoji="1" lang="en-US" altLang="ja-JP" sz="800" dirty="0">
              <a:latin typeface="BIZ UDPゴシック" panose="020B0400000000000000" pitchFamily="50" charset="-128"/>
              <a:ea typeface="BIZ UDPゴシック" panose="020B0400000000000000" pitchFamily="50" charset="-128"/>
            </a:rPr>
            <a:t>57</a:t>
          </a:r>
          <a:r>
            <a:rPr kumimoji="1" lang="ja-JP" altLang="en-US" sz="800" dirty="0">
              <a:latin typeface="BIZ UDPゴシック" panose="020B0400000000000000" pitchFamily="50" charset="-128"/>
              <a:ea typeface="BIZ UDPゴシック" panose="020B0400000000000000" pitchFamily="50" charset="-128"/>
            </a:rPr>
            <a:t>になりません</a:t>
          </a:r>
          <a:endParaRPr kumimoji="1" lang="en-US" altLang="ja-JP" sz="800" dirty="0">
            <a:latin typeface="BIZ UDPゴシック" panose="020B0400000000000000" pitchFamily="50" charset="-128"/>
            <a:ea typeface="BIZ UDPゴシック" panose="020B0400000000000000" pitchFamily="50" charset="-128"/>
          </a:endParaRPr>
        </a:p>
        <a:p xmlns:a="http://schemas.openxmlformats.org/drawingml/2006/main">
          <a:r>
            <a:rPr kumimoji="1" lang="ja-JP" altLang="en-US" sz="800" dirty="0">
              <a:latin typeface="BIZ UDPゴシック" panose="020B0400000000000000" pitchFamily="50" charset="-128"/>
              <a:ea typeface="BIZ UDPゴシック" panose="020B0400000000000000" pitchFamily="50" charset="-128"/>
            </a:rPr>
            <a:t>＊％は回答総数</a:t>
          </a:r>
          <a:r>
            <a:rPr kumimoji="1" lang="en-US" altLang="ja-JP" sz="800" dirty="0">
              <a:latin typeface="BIZ UDPゴシック" panose="020B0400000000000000" pitchFamily="50" charset="-128"/>
              <a:ea typeface="BIZ UDPゴシック" panose="020B0400000000000000" pitchFamily="50" charset="-128"/>
            </a:rPr>
            <a:t>57</a:t>
          </a:r>
          <a:r>
            <a:rPr kumimoji="1" lang="ja-JP" altLang="en-US" sz="800" dirty="0">
              <a:latin typeface="BIZ UDPゴシック" panose="020B0400000000000000" pitchFamily="50" charset="-128"/>
              <a:ea typeface="BIZ UDPゴシック" panose="020B0400000000000000" pitchFamily="50" charset="-128"/>
            </a:rPr>
            <a:t>に対する割合です</a:t>
          </a:r>
          <a:endParaRPr kumimoji="1" lang="en-US" altLang="ja-JP" sz="8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0.30338</cdr:x>
      <cdr:y>0.42843</cdr:y>
    </cdr:from>
    <cdr:to>
      <cdr:x>0.46591</cdr:x>
      <cdr:y>0.5055</cdr:y>
    </cdr:to>
    <cdr:sp macro="" textlink="">
      <cdr:nvSpPr>
        <cdr:cNvPr id="16" name="テキスト ボックス 2">
          <a:extLst xmlns:a="http://schemas.openxmlformats.org/drawingml/2006/main">
            <a:ext uri="{FF2B5EF4-FFF2-40B4-BE49-F238E27FC236}">
              <a16:creationId xmlns:a16="http://schemas.microsoft.com/office/drawing/2014/main" id="{59C63E58-88F1-4A79-AB2D-394958E2B7B5}"/>
            </a:ext>
          </a:extLst>
        </cdr:cNvPr>
        <cdr:cNvSpPr txBox="1"/>
      </cdr:nvSpPr>
      <cdr:spPr>
        <a:xfrm xmlns:a="http://schemas.openxmlformats.org/drawingml/2006/main">
          <a:off x="1718139" y="1882057"/>
          <a:ext cx="920445" cy="33855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600" dirty="0">
              <a:latin typeface="BIZ UDPゴシック" panose="020B0400000000000000" pitchFamily="50" charset="-128"/>
              <a:ea typeface="BIZ UDPゴシック" panose="020B0400000000000000" pitchFamily="50" charset="-128"/>
            </a:rPr>
            <a:t>54.4%</a:t>
          </a:r>
          <a:endParaRPr kumimoji="1" lang="ja-JP" altLang="en-US" sz="16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0.2918</cdr:x>
      <cdr:y>0.66139</cdr:y>
    </cdr:from>
    <cdr:to>
      <cdr:x>0.45433</cdr:x>
      <cdr:y>0.73846</cdr:y>
    </cdr:to>
    <cdr:sp macro="" textlink="">
      <cdr:nvSpPr>
        <cdr:cNvPr id="17" name="テキスト ボックス 2">
          <a:extLst xmlns:a="http://schemas.openxmlformats.org/drawingml/2006/main">
            <a:ext uri="{FF2B5EF4-FFF2-40B4-BE49-F238E27FC236}">
              <a16:creationId xmlns:a16="http://schemas.microsoft.com/office/drawing/2014/main" id="{42C4E409-5533-482F-9327-76757BD2F36D}"/>
            </a:ext>
          </a:extLst>
        </cdr:cNvPr>
        <cdr:cNvSpPr txBox="1"/>
      </cdr:nvSpPr>
      <cdr:spPr>
        <a:xfrm xmlns:a="http://schemas.openxmlformats.org/drawingml/2006/main">
          <a:off x="1652561" y="2905446"/>
          <a:ext cx="920445" cy="33855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600" dirty="0">
              <a:latin typeface="BIZ UDPゴシック" panose="020B0400000000000000" pitchFamily="50" charset="-128"/>
              <a:ea typeface="BIZ UDPゴシック" panose="020B0400000000000000" pitchFamily="50" charset="-128"/>
            </a:rPr>
            <a:t>43.9%</a:t>
          </a:r>
          <a:endParaRPr kumimoji="1" lang="ja-JP" altLang="en-US" sz="1600" dirty="0">
            <a:latin typeface="BIZ UDPゴシック" panose="020B0400000000000000" pitchFamily="50" charset="-128"/>
            <a:ea typeface="BIZ UDPゴシック" panose="020B0400000000000000"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0.29924</cdr:x>
      <cdr:y>0.00578</cdr:y>
    </cdr:from>
    <cdr:to>
      <cdr:x>0.52958</cdr:x>
      <cdr:y>0.12377</cdr:y>
    </cdr:to>
    <cdr:sp macro="" textlink="">
      <cdr:nvSpPr>
        <cdr:cNvPr id="2" name="テキスト ボックス 1">
          <a:extLst xmlns:a="http://schemas.openxmlformats.org/drawingml/2006/main">
            <a:ext uri="{FF2B5EF4-FFF2-40B4-BE49-F238E27FC236}">
              <a16:creationId xmlns:a16="http://schemas.microsoft.com/office/drawing/2014/main" id="{E1DDB986-55E9-4C2B-A72B-270B7D200378}"/>
            </a:ext>
          </a:extLst>
        </cdr:cNvPr>
        <cdr:cNvSpPr txBox="1"/>
      </cdr:nvSpPr>
      <cdr:spPr>
        <a:xfrm xmlns:a="http://schemas.openxmlformats.org/drawingml/2006/main">
          <a:off x="1694684" y="24375"/>
          <a:ext cx="1304482" cy="4975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b="0" i="0" dirty="0">
              <a:effectLst/>
              <a:latin typeface="BIZ UDPゴシック" panose="020B0400000000000000" pitchFamily="50" charset="-128"/>
              <a:ea typeface="BIZ UDPゴシック" panose="020B0400000000000000" pitchFamily="50" charset="-128"/>
              <a:cs typeface="+mn-cs"/>
            </a:rPr>
            <a:t>8</a:t>
          </a:r>
          <a:r>
            <a:rPr lang="ja-JP" altLang="en-US" sz="1600" b="0" i="0" dirty="0">
              <a:effectLst/>
              <a:latin typeface="BIZ UDPゴシック" panose="020B0400000000000000" pitchFamily="50" charset="-128"/>
              <a:ea typeface="BIZ UDPゴシック" panose="020B0400000000000000" pitchFamily="50" charset="-128"/>
              <a:cs typeface="+mn-cs"/>
            </a:rPr>
            <a:t>．普段、人とのコミュニケーションについて、</a:t>
          </a:r>
          <a:endParaRPr lang="en-US" altLang="ja-JP" sz="1600" b="0" i="0" dirty="0">
            <a:effectLst/>
            <a:latin typeface="BIZ UDPゴシック" panose="020B0400000000000000" pitchFamily="50" charset="-128"/>
            <a:ea typeface="BIZ UDPゴシック" panose="020B0400000000000000" pitchFamily="50" charset="-128"/>
            <a:cs typeface="+mn-cs"/>
          </a:endParaRPr>
        </a:p>
        <a:p xmlns:a="http://schemas.openxmlformats.org/drawingml/2006/main">
          <a:r>
            <a:rPr lang="ja-JP" altLang="en-US" sz="1600" b="0" i="0" dirty="0">
              <a:effectLst/>
              <a:latin typeface="BIZ UDPゴシック" panose="020B0400000000000000" pitchFamily="50" charset="-128"/>
              <a:ea typeface="BIZ UDPゴシック" panose="020B0400000000000000" pitchFamily="50" charset="-128"/>
              <a:cs typeface="+mn-cs"/>
            </a:rPr>
            <a:t>困っていることはどんなことですか</a:t>
          </a:r>
          <a:endParaRPr lang="ja-JP" altLang="en-US" sz="24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0.82569</cdr:x>
      <cdr:y>0.40077</cdr:y>
    </cdr:from>
    <cdr:to>
      <cdr:x>1</cdr:x>
      <cdr:y>0.50674</cdr:y>
    </cdr:to>
    <cdr:sp macro="" textlink="">
      <cdr:nvSpPr>
        <cdr:cNvPr id="3" name="テキスト ボックス 1">
          <a:extLst xmlns:a="http://schemas.openxmlformats.org/drawingml/2006/main">
            <a:ext uri="{FF2B5EF4-FFF2-40B4-BE49-F238E27FC236}">
              <a16:creationId xmlns:a16="http://schemas.microsoft.com/office/drawing/2014/main" id="{6CC0E2D8-290A-400D-978A-537368CFCD39}"/>
            </a:ext>
          </a:extLst>
        </cdr:cNvPr>
        <cdr:cNvSpPr txBox="1"/>
      </cdr:nvSpPr>
      <cdr:spPr>
        <a:xfrm xmlns:a="http://schemas.openxmlformats.org/drawingml/2006/main">
          <a:off x="3775075" y="1320800"/>
          <a:ext cx="796925"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a:latin typeface="BIZ UDPゴシック" panose="020B0400000000000000" pitchFamily="50" charset="-128"/>
              <a:ea typeface="BIZ UDPゴシック" panose="020B0400000000000000" pitchFamily="50" charset="-128"/>
            </a:rPr>
            <a:t>71.4</a:t>
          </a:r>
          <a:r>
            <a:rPr lang="ja-JP" altLang="en-US" sz="16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0.79264</cdr:x>
      <cdr:y>0.57611</cdr:y>
    </cdr:from>
    <cdr:to>
      <cdr:x>1</cdr:x>
      <cdr:y>0.68208</cdr:y>
    </cdr:to>
    <cdr:sp macro="" textlink="">
      <cdr:nvSpPr>
        <cdr:cNvPr id="4" name="テキスト ボックス 1">
          <a:extLst xmlns:a="http://schemas.openxmlformats.org/drawingml/2006/main">
            <a:ext uri="{FF2B5EF4-FFF2-40B4-BE49-F238E27FC236}">
              <a16:creationId xmlns:a16="http://schemas.microsoft.com/office/drawing/2014/main" id="{6CC0E2D8-290A-400D-978A-537368CFCD39}"/>
            </a:ext>
          </a:extLst>
        </cdr:cNvPr>
        <cdr:cNvSpPr txBox="1"/>
      </cdr:nvSpPr>
      <cdr:spPr>
        <a:xfrm xmlns:a="http://schemas.openxmlformats.org/drawingml/2006/main">
          <a:off x="3623945" y="1898650"/>
          <a:ext cx="948055"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a:latin typeface="BIZ UDPゴシック" panose="020B0400000000000000" pitchFamily="50" charset="-128"/>
              <a:ea typeface="BIZ UDPゴシック" panose="020B0400000000000000" pitchFamily="50" charset="-128"/>
            </a:rPr>
            <a:t>61.2</a:t>
          </a:r>
          <a:r>
            <a:rPr lang="ja-JP" altLang="en-US" sz="16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0.74583</cdr:x>
      <cdr:y>0.79383</cdr:y>
    </cdr:from>
    <cdr:to>
      <cdr:x>0.95319</cdr:x>
      <cdr:y>0.89981</cdr:y>
    </cdr:to>
    <cdr:sp macro="" textlink="">
      <cdr:nvSpPr>
        <cdr:cNvPr id="6" name="テキスト ボックス 1">
          <a:extLst xmlns:a="http://schemas.openxmlformats.org/drawingml/2006/main">
            <a:ext uri="{FF2B5EF4-FFF2-40B4-BE49-F238E27FC236}">
              <a16:creationId xmlns:a16="http://schemas.microsoft.com/office/drawing/2014/main" id="{6CC0E2D8-290A-400D-978A-537368CFCD39}"/>
            </a:ext>
          </a:extLst>
        </cdr:cNvPr>
        <cdr:cNvSpPr txBox="1"/>
      </cdr:nvSpPr>
      <cdr:spPr>
        <a:xfrm xmlns:a="http://schemas.openxmlformats.org/drawingml/2006/main">
          <a:off x="3409950" y="2616200"/>
          <a:ext cx="948055"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400" dirty="0">
              <a:latin typeface="BIZ UDPゴシック" panose="020B0400000000000000" pitchFamily="50" charset="-128"/>
              <a:ea typeface="BIZ UDPゴシック" panose="020B0400000000000000" pitchFamily="50" charset="-128"/>
            </a:rPr>
            <a:t>57.1</a:t>
          </a:r>
          <a:r>
            <a:rPr lang="ja-JP" altLang="en-US" sz="14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0.5875</cdr:x>
      <cdr:y>0.79576</cdr:y>
    </cdr:from>
    <cdr:to>
      <cdr:x>0.79486</cdr:x>
      <cdr:y>0.90173</cdr:y>
    </cdr:to>
    <cdr:sp macro="" textlink="">
      <cdr:nvSpPr>
        <cdr:cNvPr id="7" name="テキスト ボックス 1">
          <a:extLst xmlns:a="http://schemas.openxmlformats.org/drawingml/2006/main">
            <a:ext uri="{FF2B5EF4-FFF2-40B4-BE49-F238E27FC236}">
              <a16:creationId xmlns:a16="http://schemas.microsoft.com/office/drawing/2014/main" id="{E79FA5C7-BECD-45AC-BF84-3AD83478DC88}"/>
            </a:ext>
          </a:extLst>
        </cdr:cNvPr>
        <cdr:cNvSpPr txBox="1"/>
      </cdr:nvSpPr>
      <cdr:spPr>
        <a:xfrm xmlns:a="http://schemas.openxmlformats.org/drawingml/2006/main">
          <a:off x="2686050" y="2622550"/>
          <a:ext cx="948055"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400" dirty="0">
              <a:latin typeface="BIZ UDPゴシック" panose="020B0400000000000000" pitchFamily="50" charset="-128"/>
              <a:ea typeface="BIZ UDPゴシック" panose="020B0400000000000000" pitchFamily="50" charset="-128"/>
            </a:rPr>
            <a:t>57.1</a:t>
          </a:r>
          <a:r>
            <a:rPr lang="ja-JP" altLang="en-US" sz="14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0.52361</cdr:x>
      <cdr:y>0.62813</cdr:y>
    </cdr:from>
    <cdr:to>
      <cdr:x>0.73097</cdr:x>
      <cdr:y>0.7341</cdr:y>
    </cdr:to>
    <cdr:sp macro="" textlink="">
      <cdr:nvSpPr>
        <cdr:cNvPr id="8" name="テキスト ボックス 1">
          <a:extLst xmlns:a="http://schemas.openxmlformats.org/drawingml/2006/main">
            <a:ext uri="{FF2B5EF4-FFF2-40B4-BE49-F238E27FC236}">
              <a16:creationId xmlns:a16="http://schemas.microsoft.com/office/drawing/2014/main" id="{E79FA5C7-BECD-45AC-BF84-3AD83478DC88}"/>
            </a:ext>
          </a:extLst>
        </cdr:cNvPr>
        <cdr:cNvSpPr txBox="1"/>
      </cdr:nvSpPr>
      <cdr:spPr>
        <a:xfrm xmlns:a="http://schemas.openxmlformats.org/drawingml/2006/main">
          <a:off x="2393950" y="2070100"/>
          <a:ext cx="948055"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400" dirty="0">
              <a:latin typeface="BIZ UDPゴシック" panose="020B0400000000000000" pitchFamily="50" charset="-128"/>
              <a:ea typeface="BIZ UDPゴシック" panose="020B0400000000000000" pitchFamily="50" charset="-128"/>
            </a:rPr>
            <a:t>57.1</a:t>
          </a:r>
          <a:r>
            <a:rPr lang="ja-JP" altLang="en-US" sz="14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0.50694</cdr:x>
      <cdr:y>0.47784</cdr:y>
    </cdr:from>
    <cdr:to>
      <cdr:x>0.71431</cdr:x>
      <cdr:y>0.58382</cdr:y>
    </cdr:to>
    <cdr:sp macro="" textlink="">
      <cdr:nvSpPr>
        <cdr:cNvPr id="9" name="テキスト ボックス 1">
          <a:extLst xmlns:a="http://schemas.openxmlformats.org/drawingml/2006/main">
            <a:ext uri="{FF2B5EF4-FFF2-40B4-BE49-F238E27FC236}">
              <a16:creationId xmlns:a16="http://schemas.microsoft.com/office/drawing/2014/main" id="{E79FA5C7-BECD-45AC-BF84-3AD83478DC88}"/>
            </a:ext>
          </a:extLst>
        </cdr:cNvPr>
        <cdr:cNvSpPr txBox="1"/>
      </cdr:nvSpPr>
      <cdr:spPr>
        <a:xfrm xmlns:a="http://schemas.openxmlformats.org/drawingml/2006/main">
          <a:off x="2317750" y="1574800"/>
          <a:ext cx="948055"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100">
              <a:latin typeface="BIZ UDPゴシック" panose="020B0400000000000000" pitchFamily="50" charset="-128"/>
              <a:ea typeface="BIZ UDPゴシック" panose="020B0400000000000000" pitchFamily="50" charset="-128"/>
            </a:rPr>
            <a:t>36.7</a:t>
          </a:r>
          <a:r>
            <a:rPr lang="ja-JP" altLang="en-US" sz="110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0.55278</cdr:x>
      <cdr:y>0.37572</cdr:y>
    </cdr:from>
    <cdr:to>
      <cdr:x>0.76014</cdr:x>
      <cdr:y>0.4817</cdr:y>
    </cdr:to>
    <cdr:sp macro="" textlink="">
      <cdr:nvSpPr>
        <cdr:cNvPr id="10" name="テキスト ボックス 1">
          <a:extLst xmlns:a="http://schemas.openxmlformats.org/drawingml/2006/main">
            <a:ext uri="{FF2B5EF4-FFF2-40B4-BE49-F238E27FC236}">
              <a16:creationId xmlns:a16="http://schemas.microsoft.com/office/drawing/2014/main" id="{E79FA5C7-BECD-45AC-BF84-3AD83478DC88}"/>
            </a:ext>
          </a:extLst>
        </cdr:cNvPr>
        <cdr:cNvSpPr txBox="1"/>
      </cdr:nvSpPr>
      <cdr:spPr>
        <a:xfrm xmlns:a="http://schemas.openxmlformats.org/drawingml/2006/main">
          <a:off x="2527300" y="1238250"/>
          <a:ext cx="948055"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100" dirty="0">
              <a:latin typeface="BIZ UDPゴシック" panose="020B0400000000000000" pitchFamily="50" charset="-128"/>
              <a:ea typeface="BIZ UDPゴシック" panose="020B0400000000000000" pitchFamily="50" charset="-128"/>
            </a:rPr>
            <a:t>28.6</a:t>
          </a:r>
          <a:r>
            <a:rPr lang="ja-JP" altLang="en-US" sz="11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0.62639</cdr:x>
      <cdr:y>0.31985</cdr:y>
    </cdr:from>
    <cdr:to>
      <cdr:x>0.83375</cdr:x>
      <cdr:y>0.42582</cdr:y>
    </cdr:to>
    <cdr:sp macro="" textlink="">
      <cdr:nvSpPr>
        <cdr:cNvPr id="11" name="テキスト ボックス 1">
          <a:extLst xmlns:a="http://schemas.openxmlformats.org/drawingml/2006/main">
            <a:ext uri="{FF2B5EF4-FFF2-40B4-BE49-F238E27FC236}">
              <a16:creationId xmlns:a16="http://schemas.microsoft.com/office/drawing/2014/main" id="{E79FA5C7-BECD-45AC-BF84-3AD83478DC88}"/>
            </a:ext>
          </a:extLst>
        </cdr:cNvPr>
        <cdr:cNvSpPr txBox="1"/>
      </cdr:nvSpPr>
      <cdr:spPr>
        <a:xfrm xmlns:a="http://schemas.openxmlformats.org/drawingml/2006/main">
          <a:off x="2863850" y="1054100"/>
          <a:ext cx="948055"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100">
              <a:latin typeface="BIZ UDPゴシック" panose="020B0400000000000000" pitchFamily="50" charset="-128"/>
              <a:ea typeface="BIZ UDPゴシック" panose="020B0400000000000000" pitchFamily="50" charset="-128"/>
            </a:rPr>
            <a:t>16.3</a:t>
          </a:r>
          <a:r>
            <a:rPr lang="ja-JP" altLang="en-US" sz="110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0.35347</cdr:x>
      <cdr:y>0.17534</cdr:y>
    </cdr:from>
    <cdr:to>
      <cdr:x>0.88819</cdr:x>
      <cdr:y>0.35838</cdr:y>
    </cdr:to>
    <cdr:cxnSp macro="">
      <cdr:nvCxnSpPr>
        <cdr:cNvPr id="13" name="コネクタ: カギ線 12">
          <a:extLst xmlns:a="http://schemas.openxmlformats.org/drawingml/2006/main">
            <a:ext uri="{FF2B5EF4-FFF2-40B4-BE49-F238E27FC236}">
              <a16:creationId xmlns:a16="http://schemas.microsoft.com/office/drawing/2014/main" id="{3CAA64B1-A547-400F-AE8B-1241187C0338}"/>
            </a:ext>
          </a:extLst>
        </cdr:cNvPr>
        <cdr:cNvCxnSpPr/>
      </cdr:nvCxnSpPr>
      <cdr:spPr>
        <a:xfrm xmlns:a="http://schemas.openxmlformats.org/drawingml/2006/main">
          <a:off x="1616075" y="577850"/>
          <a:ext cx="2444750" cy="603250"/>
        </a:xfrm>
        <a:prstGeom xmlns:a="http://schemas.openxmlformats.org/drawingml/2006/main" prst="bentConnector3">
          <a:avLst>
            <a:gd name="adj1" fmla="val 99870"/>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0.18611</cdr:x>
      <cdr:y>0.26975</cdr:y>
    </cdr:from>
    <cdr:to>
      <cdr:x>0.82153</cdr:x>
      <cdr:y>0.57996</cdr:y>
    </cdr:to>
    <cdr:cxnSp macro="">
      <cdr:nvCxnSpPr>
        <cdr:cNvPr id="20" name="コネクタ: カギ線 19">
          <a:extLst xmlns:a="http://schemas.openxmlformats.org/drawingml/2006/main">
            <a:ext uri="{FF2B5EF4-FFF2-40B4-BE49-F238E27FC236}">
              <a16:creationId xmlns:a16="http://schemas.microsoft.com/office/drawing/2014/main" id="{BF7D7FAC-33B6-4F10-878B-0EC9C829F95D}"/>
            </a:ext>
          </a:extLst>
        </cdr:cNvPr>
        <cdr:cNvCxnSpPr/>
      </cdr:nvCxnSpPr>
      <cdr:spPr>
        <a:xfrm xmlns:a="http://schemas.openxmlformats.org/drawingml/2006/main">
          <a:off x="850900" y="889000"/>
          <a:ext cx="2905125" cy="1022350"/>
        </a:xfrm>
        <a:prstGeom xmlns:a="http://schemas.openxmlformats.org/drawingml/2006/main" prst="bentConnector3">
          <a:avLst>
            <a:gd name="adj1" fmla="val 99618"/>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cdr:x>
      <cdr:y>0.89105</cdr:y>
    </cdr:from>
    <cdr:to>
      <cdr:x>0.45833</cdr:x>
      <cdr:y>1</cdr:y>
    </cdr:to>
    <cdr:sp macro="" textlink="">
      <cdr:nvSpPr>
        <cdr:cNvPr id="27" name="テキスト ボックス 5">
          <a:extLst xmlns:a="http://schemas.openxmlformats.org/drawingml/2006/main">
            <a:ext uri="{FF2B5EF4-FFF2-40B4-BE49-F238E27FC236}">
              <a16:creationId xmlns:a16="http://schemas.microsoft.com/office/drawing/2014/main" id="{6235C060-887D-475F-8DC0-588598AFFCCE}"/>
            </a:ext>
          </a:extLst>
        </cdr:cNvPr>
        <cdr:cNvSpPr txBox="1"/>
      </cdr:nvSpPr>
      <cdr:spPr>
        <a:xfrm xmlns:a="http://schemas.openxmlformats.org/drawingml/2006/main">
          <a:off x="0" y="2936577"/>
          <a:ext cx="2149306" cy="35907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dirty="0">
              <a:latin typeface="BIZ UDPゴシック" panose="020B0400000000000000" pitchFamily="50" charset="-128"/>
              <a:ea typeface="BIZ UDPゴシック" panose="020B0400000000000000" pitchFamily="50" charset="-128"/>
            </a:rPr>
            <a:t>＊複数回答可のため合計は</a:t>
          </a:r>
          <a:r>
            <a:rPr kumimoji="1" lang="en-US" altLang="ja-JP" sz="800" dirty="0">
              <a:latin typeface="BIZ UDPゴシック" panose="020B0400000000000000" pitchFamily="50" charset="-128"/>
              <a:ea typeface="BIZ UDPゴシック" panose="020B0400000000000000" pitchFamily="50" charset="-128"/>
            </a:rPr>
            <a:t>49</a:t>
          </a:r>
          <a:r>
            <a:rPr kumimoji="1" lang="ja-JP" altLang="en-US" sz="800" dirty="0">
              <a:latin typeface="BIZ UDPゴシック" panose="020B0400000000000000" pitchFamily="50" charset="-128"/>
              <a:ea typeface="BIZ UDPゴシック" panose="020B0400000000000000" pitchFamily="50" charset="-128"/>
            </a:rPr>
            <a:t>になりません</a:t>
          </a:r>
          <a:endParaRPr kumimoji="1" lang="en-US" altLang="ja-JP" sz="800" dirty="0">
            <a:latin typeface="BIZ UDPゴシック" panose="020B0400000000000000" pitchFamily="50" charset="-128"/>
            <a:ea typeface="BIZ UDPゴシック" panose="020B0400000000000000" pitchFamily="50" charset="-128"/>
          </a:endParaRPr>
        </a:p>
        <a:p xmlns:a="http://schemas.openxmlformats.org/drawingml/2006/main">
          <a:r>
            <a:rPr kumimoji="1" lang="ja-JP" altLang="en-US" sz="800" dirty="0">
              <a:latin typeface="BIZ UDPゴシック" panose="020B0400000000000000" pitchFamily="50" charset="-128"/>
              <a:ea typeface="BIZ UDPゴシック" panose="020B0400000000000000" pitchFamily="50" charset="-128"/>
            </a:rPr>
            <a:t>＊％は回答総数</a:t>
          </a:r>
          <a:r>
            <a:rPr kumimoji="1" lang="en-US" altLang="ja-JP" sz="800" dirty="0">
              <a:latin typeface="BIZ UDPゴシック" panose="020B0400000000000000" pitchFamily="50" charset="-128"/>
              <a:ea typeface="BIZ UDPゴシック" panose="020B0400000000000000" pitchFamily="50" charset="-128"/>
            </a:rPr>
            <a:t>49</a:t>
          </a:r>
          <a:r>
            <a:rPr kumimoji="1" lang="ja-JP" altLang="en-US" sz="800" dirty="0">
              <a:latin typeface="BIZ UDPゴシック" panose="020B0400000000000000" pitchFamily="50" charset="-128"/>
              <a:ea typeface="BIZ UDPゴシック" panose="020B0400000000000000" pitchFamily="50" charset="-128"/>
            </a:rPr>
            <a:t>に対する割合です</a:t>
          </a:r>
          <a:endParaRPr kumimoji="1" lang="en-US" altLang="ja-JP" sz="800" dirty="0">
            <a:latin typeface="BIZ UDPゴシック" panose="020B0400000000000000" pitchFamily="50" charset="-128"/>
            <a:ea typeface="BIZ UDPゴシック" panose="020B0400000000000000" pitchFamily="50" charset="-128"/>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0.46165</cdr:x>
      <cdr:y>0.04105</cdr:y>
    </cdr:from>
    <cdr:to>
      <cdr:x>0.88609</cdr:x>
      <cdr:y>0.42529</cdr:y>
    </cdr:to>
    <cdr:cxnSp macro="">
      <cdr:nvCxnSpPr>
        <cdr:cNvPr id="3" name="コネクタ: カギ線 2">
          <a:extLst xmlns:a="http://schemas.openxmlformats.org/drawingml/2006/main">
            <a:ext uri="{FF2B5EF4-FFF2-40B4-BE49-F238E27FC236}">
              <a16:creationId xmlns:a16="http://schemas.microsoft.com/office/drawing/2014/main" id="{C01B0C07-4E71-4EB9-9472-4C3D090C7AC7}"/>
            </a:ext>
          </a:extLst>
        </cdr:cNvPr>
        <cdr:cNvCxnSpPr/>
      </cdr:nvCxnSpPr>
      <cdr:spPr>
        <a:xfrm xmlns:a="http://schemas.openxmlformats.org/drawingml/2006/main">
          <a:off x="2444859" y="158750"/>
          <a:ext cx="2247791" cy="1485900"/>
        </a:xfrm>
        <a:prstGeom xmlns:a="http://schemas.openxmlformats.org/drawingml/2006/main" prst="bentConnector3">
          <a:avLst>
            <a:gd name="adj1" fmla="val 100850"/>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0.77893</cdr:x>
      <cdr:y>0.09484</cdr:y>
    </cdr:from>
    <cdr:to>
      <cdr:x>0.90172</cdr:x>
      <cdr:y>0.62562</cdr:y>
    </cdr:to>
    <cdr:cxnSp macro="">
      <cdr:nvCxnSpPr>
        <cdr:cNvPr id="9" name="コネクタ: カギ線 8">
          <a:extLst xmlns:a="http://schemas.openxmlformats.org/drawingml/2006/main">
            <a:ext uri="{FF2B5EF4-FFF2-40B4-BE49-F238E27FC236}">
              <a16:creationId xmlns:a16="http://schemas.microsoft.com/office/drawing/2014/main" id="{ECB35D99-6CCD-43EC-947D-2B2166B83AC2}"/>
            </a:ext>
          </a:extLst>
        </cdr:cNvPr>
        <cdr:cNvCxnSpPr/>
      </cdr:nvCxnSpPr>
      <cdr:spPr>
        <a:xfrm xmlns:a="http://schemas.openxmlformats.org/drawingml/2006/main" rot="16200000" flipH="1">
          <a:off x="4045912" y="1407243"/>
          <a:ext cx="2651737" cy="784907"/>
        </a:xfrm>
        <a:prstGeom xmlns:a="http://schemas.openxmlformats.org/drawingml/2006/main" prst="bentConnector3">
          <a:avLst>
            <a:gd name="adj1" fmla="val 100471"/>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0.48635</cdr:x>
      <cdr:y>0.16473</cdr:y>
    </cdr:from>
    <cdr:to>
      <cdr:x>0.76073</cdr:x>
      <cdr:y>0.7005</cdr:y>
    </cdr:to>
    <cdr:cxnSp macro="">
      <cdr:nvCxnSpPr>
        <cdr:cNvPr id="18" name="コネクタ: カギ線 17">
          <a:extLst xmlns:a="http://schemas.openxmlformats.org/drawingml/2006/main">
            <a:ext uri="{FF2B5EF4-FFF2-40B4-BE49-F238E27FC236}">
              <a16:creationId xmlns:a16="http://schemas.microsoft.com/office/drawing/2014/main" id="{ECB35D99-6CCD-43EC-947D-2B2166B83AC2}"/>
            </a:ext>
          </a:extLst>
        </cdr:cNvPr>
        <cdr:cNvCxnSpPr/>
      </cdr:nvCxnSpPr>
      <cdr:spPr>
        <a:xfrm xmlns:a="http://schemas.openxmlformats.org/drawingml/2006/main" rot="16200000" flipH="1">
          <a:off x="2647606" y="1284320"/>
          <a:ext cx="2676698" cy="1753985"/>
        </a:xfrm>
        <a:prstGeom xmlns:a="http://schemas.openxmlformats.org/drawingml/2006/main" prst="bentConnector3">
          <a:avLst>
            <a:gd name="adj1" fmla="val -932"/>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cdr:x>
      <cdr:y>0.9055</cdr:y>
    </cdr:from>
    <cdr:to>
      <cdr:x>0.41581</cdr:x>
      <cdr:y>0.99835</cdr:y>
    </cdr:to>
    <cdr:sp macro="" textlink="">
      <cdr:nvSpPr>
        <cdr:cNvPr id="21" name="テキスト ボックス 5">
          <a:extLst xmlns:a="http://schemas.openxmlformats.org/drawingml/2006/main">
            <a:ext uri="{FF2B5EF4-FFF2-40B4-BE49-F238E27FC236}">
              <a16:creationId xmlns:a16="http://schemas.microsoft.com/office/drawing/2014/main" id="{75D0223A-D070-4B6E-A60D-6C05E6D958C9}"/>
            </a:ext>
          </a:extLst>
        </cdr:cNvPr>
        <cdr:cNvSpPr txBox="1"/>
      </cdr:nvSpPr>
      <cdr:spPr>
        <a:xfrm xmlns:a="http://schemas.openxmlformats.org/drawingml/2006/main">
          <a:off x="0" y="3501688"/>
          <a:ext cx="2149306" cy="35907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latin typeface="BIZ UDPゴシック" panose="020B0400000000000000" pitchFamily="50" charset="-128"/>
              <a:ea typeface="BIZ UDPゴシック" panose="020B0400000000000000" pitchFamily="50" charset="-128"/>
            </a:rPr>
            <a:t>＊複数回答可のため合計は</a:t>
          </a:r>
          <a:r>
            <a:rPr kumimoji="1" lang="en-US" altLang="ja-JP" sz="800">
              <a:latin typeface="BIZ UDPゴシック" panose="020B0400000000000000" pitchFamily="50" charset="-128"/>
              <a:ea typeface="BIZ UDPゴシック" panose="020B0400000000000000" pitchFamily="50" charset="-128"/>
            </a:rPr>
            <a:t>57</a:t>
          </a:r>
          <a:r>
            <a:rPr kumimoji="1" lang="ja-JP" altLang="en-US" sz="800">
              <a:latin typeface="BIZ UDPゴシック" panose="020B0400000000000000" pitchFamily="50" charset="-128"/>
              <a:ea typeface="BIZ UDPゴシック" panose="020B0400000000000000" pitchFamily="50" charset="-128"/>
            </a:rPr>
            <a:t>になりません</a:t>
          </a:r>
          <a:endParaRPr kumimoji="1" lang="en-US" altLang="ja-JP" sz="800">
            <a:latin typeface="BIZ UDPゴシック" panose="020B0400000000000000" pitchFamily="50" charset="-128"/>
            <a:ea typeface="BIZ UDPゴシック" panose="020B0400000000000000" pitchFamily="50" charset="-128"/>
          </a:endParaRPr>
        </a:p>
        <a:p xmlns:a="http://schemas.openxmlformats.org/drawingml/2006/main">
          <a:r>
            <a:rPr kumimoji="1" lang="ja-JP" altLang="en-US" sz="800">
              <a:latin typeface="BIZ UDPゴシック" panose="020B0400000000000000" pitchFamily="50" charset="-128"/>
              <a:ea typeface="BIZ UDPゴシック" panose="020B0400000000000000" pitchFamily="50" charset="-128"/>
            </a:rPr>
            <a:t>＊％は回答総数</a:t>
          </a:r>
          <a:r>
            <a:rPr kumimoji="1" lang="en-US" altLang="ja-JP" sz="800">
              <a:latin typeface="BIZ UDPゴシック" panose="020B0400000000000000" pitchFamily="50" charset="-128"/>
              <a:ea typeface="BIZ UDPゴシック" panose="020B0400000000000000" pitchFamily="50" charset="-128"/>
            </a:rPr>
            <a:t>57</a:t>
          </a:r>
          <a:r>
            <a:rPr kumimoji="1" lang="ja-JP" altLang="en-US" sz="800">
              <a:latin typeface="BIZ UDPゴシック" panose="020B0400000000000000" pitchFamily="50" charset="-128"/>
              <a:ea typeface="BIZ UDPゴシック" panose="020B0400000000000000" pitchFamily="50" charset="-128"/>
            </a:rPr>
            <a:t>に対する割合です</a:t>
          </a:r>
          <a:endParaRPr kumimoji="1" lang="en-US" altLang="ja-JP" sz="8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0.78897</cdr:x>
      <cdr:y>0.4441</cdr:y>
    </cdr:from>
    <cdr:to>
      <cdr:x>0.91866</cdr:x>
      <cdr:y>0.50571</cdr:y>
    </cdr:to>
    <cdr:sp macro="" textlink="">
      <cdr:nvSpPr>
        <cdr:cNvPr id="7" name="テキスト ボックス 5"/>
        <cdr:cNvSpPr txBox="1"/>
      </cdr:nvSpPr>
      <cdr:spPr>
        <a:xfrm xmlns:a="http://schemas.openxmlformats.org/drawingml/2006/main">
          <a:off x="5043481" y="2218701"/>
          <a:ext cx="829073" cy="30777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400" dirty="0">
              <a:latin typeface="BIZ UDPゴシック" panose="020B0400000000000000" pitchFamily="50" charset="-128"/>
              <a:ea typeface="BIZ UDPゴシック" panose="020B0400000000000000" pitchFamily="50" charset="-128"/>
            </a:rPr>
            <a:t>80.7</a:t>
          </a:r>
          <a:r>
            <a:rPr kumimoji="1" lang="ja-JP" altLang="en-US" sz="1400" dirty="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0.86175</cdr:x>
      <cdr:y>0.56736</cdr:y>
    </cdr:from>
    <cdr:to>
      <cdr:x>0.98794</cdr:x>
      <cdr:y>0.62896</cdr:y>
    </cdr:to>
    <cdr:sp macro="" textlink="">
      <cdr:nvSpPr>
        <cdr:cNvPr id="8" name="テキスト ボックス 5"/>
        <cdr:cNvSpPr txBox="1"/>
      </cdr:nvSpPr>
      <cdr:spPr>
        <a:xfrm xmlns:a="http://schemas.openxmlformats.org/drawingml/2006/main">
          <a:off x="5508742" y="2834498"/>
          <a:ext cx="806631" cy="30777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400" dirty="0">
              <a:latin typeface="BIZ UDPゴシック" panose="020B0400000000000000" pitchFamily="50" charset="-128"/>
              <a:ea typeface="BIZ UDPゴシック" panose="020B0400000000000000" pitchFamily="50" charset="-128"/>
            </a:rPr>
            <a:t>６１</a:t>
          </a:r>
          <a:r>
            <a:rPr kumimoji="1" lang="en-US" altLang="ja-JP" sz="1400" dirty="0">
              <a:latin typeface="BIZ UDPゴシック" panose="020B0400000000000000" pitchFamily="50" charset="-128"/>
              <a:ea typeface="BIZ UDPゴシック" panose="020B0400000000000000" pitchFamily="50" charset="-128"/>
            </a:rPr>
            <a:t>.4</a:t>
          </a:r>
          <a:r>
            <a:rPr kumimoji="1" lang="ja-JP" altLang="en-US" sz="1400" dirty="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0.79137</cdr:x>
      <cdr:y>0.7528</cdr:y>
    </cdr:from>
    <cdr:to>
      <cdr:x>0.92106</cdr:x>
      <cdr:y>0.81441</cdr:y>
    </cdr:to>
    <cdr:sp macro="" textlink="">
      <cdr:nvSpPr>
        <cdr:cNvPr id="10" name="テキスト ボックス 5"/>
        <cdr:cNvSpPr txBox="1"/>
      </cdr:nvSpPr>
      <cdr:spPr>
        <a:xfrm xmlns:a="http://schemas.openxmlformats.org/drawingml/2006/main">
          <a:off x="5058823" y="3760950"/>
          <a:ext cx="829073" cy="30777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400" dirty="0">
              <a:latin typeface="BIZ UDPゴシック" panose="020B0400000000000000" pitchFamily="50" charset="-128"/>
              <a:ea typeface="BIZ UDPゴシック" panose="020B0400000000000000" pitchFamily="50" charset="-128"/>
            </a:rPr>
            <a:t>52.6</a:t>
          </a:r>
          <a:r>
            <a:rPr kumimoji="1" lang="ja-JP" altLang="en-US" sz="1400" dirty="0">
              <a:latin typeface="BIZ UDPゴシック" panose="020B0400000000000000" pitchFamily="50" charset="-128"/>
              <a:ea typeface="BIZ UDPゴシック" panose="020B0400000000000000" pitchFamily="50" charset="-128"/>
            </a:rPr>
            <a:t>％</a:t>
          </a:r>
          <a:endParaRPr kumimoji="1" lang="en-US" altLang="ja-JP" sz="14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0.68825</cdr:x>
      <cdr:y>0.85625</cdr:y>
    </cdr:from>
    <cdr:to>
      <cdr:x>0.8144</cdr:x>
      <cdr:y>0.92539</cdr:y>
    </cdr:to>
    <cdr:sp macro="" textlink="">
      <cdr:nvSpPr>
        <cdr:cNvPr id="11" name="テキスト ボックス 5"/>
        <cdr:cNvSpPr txBox="1"/>
      </cdr:nvSpPr>
      <cdr:spPr>
        <a:xfrm xmlns:a="http://schemas.openxmlformats.org/drawingml/2006/main">
          <a:off x="3644900" y="3311235"/>
          <a:ext cx="668068" cy="26738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050">
              <a:latin typeface="BIZ UDPゴシック" panose="020B0400000000000000" pitchFamily="50" charset="-128"/>
              <a:ea typeface="BIZ UDPゴシック" panose="020B0400000000000000" pitchFamily="50" charset="-128"/>
            </a:rPr>
            <a:t>45.6</a:t>
          </a:r>
          <a:r>
            <a:rPr kumimoji="1" lang="ja-JP" altLang="en-US" sz="1050">
              <a:latin typeface="BIZ UDPゴシック" panose="020B0400000000000000" pitchFamily="50" charset="-128"/>
              <a:ea typeface="BIZ UDPゴシック" panose="020B0400000000000000" pitchFamily="50" charset="-128"/>
            </a:rPr>
            <a:t>％</a:t>
          </a:r>
          <a:endParaRPr kumimoji="1" lang="en-US" altLang="ja-JP" sz="105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0.57314</cdr:x>
      <cdr:y>0.82341</cdr:y>
    </cdr:from>
    <cdr:to>
      <cdr:x>0.69929</cdr:x>
      <cdr:y>0.89255</cdr:y>
    </cdr:to>
    <cdr:sp macro="" textlink="">
      <cdr:nvSpPr>
        <cdr:cNvPr id="12" name="テキスト ボックス 5"/>
        <cdr:cNvSpPr txBox="1"/>
      </cdr:nvSpPr>
      <cdr:spPr>
        <a:xfrm xmlns:a="http://schemas.openxmlformats.org/drawingml/2006/main">
          <a:off x="3035300" y="3184235"/>
          <a:ext cx="668068" cy="26738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050">
              <a:latin typeface="BIZ UDPゴシック" panose="020B0400000000000000" pitchFamily="50" charset="-128"/>
              <a:ea typeface="BIZ UDPゴシック" panose="020B0400000000000000" pitchFamily="50" charset="-128"/>
            </a:rPr>
            <a:t>45.6</a:t>
          </a:r>
          <a:r>
            <a:rPr kumimoji="1" lang="ja-JP" altLang="en-US" sz="1050">
              <a:latin typeface="BIZ UDPゴシック" panose="020B0400000000000000" pitchFamily="50" charset="-128"/>
              <a:ea typeface="BIZ UDPゴシック" panose="020B0400000000000000" pitchFamily="50" charset="-128"/>
            </a:rPr>
            <a:t>％</a:t>
          </a:r>
          <a:endParaRPr kumimoji="1" lang="en-US" altLang="ja-JP" sz="105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0.52998</cdr:x>
      <cdr:y>0.70025</cdr:y>
    </cdr:from>
    <cdr:to>
      <cdr:x>0.65612</cdr:x>
      <cdr:y>0.7694</cdr:y>
    </cdr:to>
    <cdr:sp macro="" textlink="">
      <cdr:nvSpPr>
        <cdr:cNvPr id="13" name="テキスト ボックス 5"/>
        <cdr:cNvSpPr txBox="1"/>
      </cdr:nvSpPr>
      <cdr:spPr>
        <a:xfrm xmlns:a="http://schemas.openxmlformats.org/drawingml/2006/main">
          <a:off x="2806700" y="2707985"/>
          <a:ext cx="668068" cy="26738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050">
              <a:latin typeface="BIZ UDPゴシック" panose="020B0400000000000000" pitchFamily="50" charset="-128"/>
              <a:ea typeface="BIZ UDPゴシック" panose="020B0400000000000000" pitchFamily="50" charset="-128"/>
            </a:rPr>
            <a:t>43.9</a:t>
          </a:r>
          <a:r>
            <a:rPr kumimoji="1" lang="ja-JP" altLang="en-US" sz="1050">
              <a:latin typeface="BIZ UDPゴシック" panose="020B0400000000000000" pitchFamily="50" charset="-128"/>
              <a:ea typeface="BIZ UDPゴシック" panose="020B0400000000000000" pitchFamily="50" charset="-128"/>
            </a:rPr>
            <a:t>％</a:t>
          </a:r>
          <a:endParaRPr kumimoji="1" lang="en-US" altLang="ja-JP" sz="105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cdr:x>
      <cdr:y>0.59374</cdr:y>
    </cdr:from>
    <cdr:to>
      <cdr:x>0.62615</cdr:x>
      <cdr:y>0.66288</cdr:y>
    </cdr:to>
    <cdr:sp macro="" textlink="">
      <cdr:nvSpPr>
        <cdr:cNvPr id="14" name="テキスト ボックス 5"/>
        <cdr:cNvSpPr txBox="1"/>
      </cdr:nvSpPr>
      <cdr:spPr>
        <a:xfrm xmlns:a="http://schemas.openxmlformats.org/drawingml/2006/main">
          <a:off x="3196244" y="2966289"/>
          <a:ext cx="806412" cy="34542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050" dirty="0">
              <a:latin typeface="BIZ UDPゴシック" panose="020B0400000000000000" pitchFamily="50" charset="-128"/>
              <a:ea typeface="BIZ UDPゴシック" panose="020B0400000000000000" pitchFamily="50" charset="-128"/>
            </a:rPr>
            <a:t>43.9</a:t>
          </a:r>
          <a:r>
            <a:rPr kumimoji="1" lang="ja-JP" altLang="en-US" sz="1050" dirty="0">
              <a:latin typeface="BIZ UDPゴシック" panose="020B0400000000000000" pitchFamily="50" charset="-128"/>
              <a:ea typeface="BIZ UDPゴシック" panose="020B0400000000000000" pitchFamily="50" charset="-128"/>
            </a:rPr>
            <a:t>％</a:t>
          </a:r>
          <a:endParaRPr kumimoji="1" lang="en-US" altLang="ja-JP" sz="105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0.53237</cdr:x>
      <cdr:y>0.49993</cdr:y>
    </cdr:from>
    <cdr:to>
      <cdr:x>0.65852</cdr:x>
      <cdr:y>0.56907</cdr:y>
    </cdr:to>
    <cdr:sp macro="" textlink="">
      <cdr:nvSpPr>
        <cdr:cNvPr id="15" name="テキスト ボックス 5"/>
        <cdr:cNvSpPr txBox="1"/>
      </cdr:nvSpPr>
      <cdr:spPr>
        <a:xfrm xmlns:a="http://schemas.openxmlformats.org/drawingml/2006/main">
          <a:off x="2819400" y="1933285"/>
          <a:ext cx="668068" cy="26738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050">
              <a:latin typeface="BIZ UDPゴシック" panose="020B0400000000000000" pitchFamily="50" charset="-128"/>
              <a:ea typeface="BIZ UDPゴシック" panose="020B0400000000000000" pitchFamily="50" charset="-128"/>
            </a:rPr>
            <a:t>29.8</a:t>
          </a:r>
          <a:r>
            <a:rPr kumimoji="1" lang="ja-JP" altLang="en-US" sz="1050">
              <a:latin typeface="BIZ UDPゴシック" panose="020B0400000000000000" pitchFamily="50" charset="-128"/>
              <a:ea typeface="BIZ UDPゴシック" panose="020B0400000000000000" pitchFamily="50" charset="-128"/>
            </a:rPr>
            <a:t>％</a:t>
          </a:r>
          <a:endParaRPr kumimoji="1" lang="en-US" altLang="ja-JP" sz="105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0.56835</cdr:x>
      <cdr:y>0.43753</cdr:y>
    </cdr:from>
    <cdr:to>
      <cdr:x>0.67862</cdr:x>
      <cdr:y>0.5002</cdr:y>
    </cdr:to>
    <cdr:sp macro="" textlink="">
      <cdr:nvSpPr>
        <cdr:cNvPr id="16" name="テキスト ボックス 5"/>
        <cdr:cNvSpPr txBox="1"/>
      </cdr:nvSpPr>
      <cdr:spPr>
        <a:xfrm xmlns:a="http://schemas.openxmlformats.org/drawingml/2006/main">
          <a:off x="3009900" y="1691985"/>
          <a:ext cx="584006" cy="24237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900">
              <a:latin typeface="BIZ UDPゴシック" panose="020B0400000000000000" pitchFamily="50" charset="-128"/>
              <a:ea typeface="BIZ UDPゴシック" panose="020B0400000000000000" pitchFamily="50" charset="-128"/>
            </a:rPr>
            <a:t>17.5</a:t>
          </a:r>
          <a:r>
            <a:rPr kumimoji="1" lang="ja-JP" altLang="en-US" sz="900">
              <a:latin typeface="BIZ UDPゴシック" panose="020B0400000000000000" pitchFamily="50" charset="-128"/>
              <a:ea typeface="BIZ UDPゴシック" panose="020B0400000000000000" pitchFamily="50" charset="-128"/>
            </a:rPr>
            <a:t>％</a:t>
          </a:r>
          <a:endParaRPr kumimoji="1" lang="en-US" altLang="ja-JP" sz="9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0.65827</cdr:x>
      <cdr:y>0.35871</cdr:y>
    </cdr:from>
    <cdr:to>
      <cdr:x>0.76855</cdr:x>
      <cdr:y>0.42138</cdr:y>
    </cdr:to>
    <cdr:sp macro="" textlink="">
      <cdr:nvSpPr>
        <cdr:cNvPr id="17" name="テキスト ボックス 5"/>
        <cdr:cNvSpPr txBox="1"/>
      </cdr:nvSpPr>
      <cdr:spPr>
        <a:xfrm xmlns:a="http://schemas.openxmlformats.org/drawingml/2006/main">
          <a:off x="3486150" y="1387185"/>
          <a:ext cx="584006" cy="24237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900">
              <a:latin typeface="BIZ UDPゴシック" panose="020B0400000000000000" pitchFamily="50" charset="-128"/>
              <a:ea typeface="BIZ UDPゴシック" panose="020B0400000000000000" pitchFamily="50" charset="-128"/>
            </a:rPr>
            <a:t>17.5</a:t>
          </a:r>
          <a:r>
            <a:rPr kumimoji="1" lang="ja-JP" altLang="en-US" sz="900">
              <a:latin typeface="BIZ UDPゴシック" panose="020B0400000000000000" pitchFamily="50" charset="-128"/>
              <a:ea typeface="BIZ UDPゴシック" panose="020B0400000000000000" pitchFamily="50" charset="-128"/>
            </a:rPr>
            <a:t>％</a:t>
          </a:r>
          <a:endParaRPr kumimoji="1" lang="en-US" altLang="ja-JP" sz="9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0.60312</cdr:x>
      <cdr:y>0.39319</cdr:y>
    </cdr:from>
    <cdr:to>
      <cdr:x>0.71339</cdr:x>
      <cdr:y>0.45587</cdr:y>
    </cdr:to>
    <cdr:sp macro="" textlink="">
      <cdr:nvSpPr>
        <cdr:cNvPr id="19" name="テキスト ボックス 5"/>
        <cdr:cNvSpPr txBox="1"/>
      </cdr:nvSpPr>
      <cdr:spPr>
        <a:xfrm xmlns:a="http://schemas.openxmlformats.org/drawingml/2006/main">
          <a:off x="3194050" y="1520535"/>
          <a:ext cx="584006" cy="24237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900">
              <a:latin typeface="BIZ UDPゴシック" panose="020B0400000000000000" pitchFamily="50" charset="-128"/>
              <a:ea typeface="BIZ UDPゴシック" panose="020B0400000000000000" pitchFamily="50" charset="-128"/>
            </a:rPr>
            <a:t>12.3</a:t>
          </a:r>
          <a:r>
            <a:rPr kumimoji="1" lang="ja-JP" altLang="en-US" sz="900">
              <a:latin typeface="BIZ UDPゴシック" panose="020B0400000000000000" pitchFamily="50" charset="-128"/>
              <a:ea typeface="BIZ UDPゴシック" panose="020B0400000000000000" pitchFamily="50" charset="-128"/>
            </a:rPr>
            <a:t>％</a:t>
          </a:r>
          <a:endParaRPr kumimoji="1" lang="en-US" altLang="ja-JP" sz="9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0.78177</cdr:x>
      <cdr:y>0.22735</cdr:y>
    </cdr:from>
    <cdr:to>
      <cdr:x>0.87832</cdr:x>
      <cdr:y>0.29002</cdr:y>
    </cdr:to>
    <cdr:sp macro="" textlink="">
      <cdr:nvSpPr>
        <cdr:cNvPr id="20" name="テキスト ボックス 5"/>
        <cdr:cNvSpPr txBox="1"/>
      </cdr:nvSpPr>
      <cdr:spPr>
        <a:xfrm xmlns:a="http://schemas.openxmlformats.org/drawingml/2006/main">
          <a:off x="4140200" y="879185"/>
          <a:ext cx="511294" cy="24237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900">
              <a:latin typeface="BIZ UDPゴシック" panose="020B0400000000000000" pitchFamily="50" charset="-128"/>
              <a:ea typeface="BIZ UDPゴシック" panose="020B0400000000000000" pitchFamily="50" charset="-128"/>
            </a:rPr>
            <a:t>3.5</a:t>
          </a:r>
          <a:r>
            <a:rPr kumimoji="1" lang="ja-JP" altLang="en-US" sz="900">
              <a:latin typeface="BIZ UDPゴシック" panose="020B0400000000000000" pitchFamily="50" charset="-128"/>
              <a:ea typeface="BIZ UDPゴシック" panose="020B0400000000000000" pitchFamily="50" charset="-128"/>
            </a:rPr>
            <a:t>％</a:t>
          </a:r>
          <a:endParaRPr kumimoji="1" lang="en-US" altLang="ja-JP" sz="900">
            <a:latin typeface="BIZ UDPゴシック" panose="020B0400000000000000" pitchFamily="50" charset="-128"/>
            <a:ea typeface="BIZ UDPゴシック" panose="020B0400000000000000" pitchFamily="50" charset="-128"/>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0.60069</cdr:x>
      <cdr:y>0.07607</cdr:y>
    </cdr:from>
    <cdr:to>
      <cdr:x>0.80069</cdr:x>
      <cdr:y>0.30428</cdr:y>
    </cdr:to>
    <cdr:sp macro="" textlink="">
      <cdr:nvSpPr>
        <cdr:cNvPr id="2" name="テキスト ボックス 1">
          <a:extLst xmlns:a="http://schemas.openxmlformats.org/drawingml/2006/main">
            <a:ext uri="{FF2B5EF4-FFF2-40B4-BE49-F238E27FC236}">
              <a16:creationId xmlns:a16="http://schemas.microsoft.com/office/drawing/2014/main" id="{D81A83A6-EB28-4116-B17F-DBCB64690C2A}"/>
            </a:ext>
          </a:extLst>
        </cdr:cNvPr>
        <cdr:cNvSpPr txBox="1"/>
      </cdr:nvSpPr>
      <cdr:spPr>
        <a:xfrm xmlns:a="http://schemas.openxmlformats.org/drawingml/2006/main">
          <a:off x="2746375" y="304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0.10278</cdr:x>
      <cdr:y>0.91039</cdr:y>
    </cdr:from>
    <cdr:to>
      <cdr:x>0.57288</cdr:x>
      <cdr:y>1</cdr:y>
    </cdr:to>
    <cdr:sp macro="" textlink="">
      <cdr:nvSpPr>
        <cdr:cNvPr id="4" name="テキスト ボックス 5">
          <a:extLst xmlns:a="http://schemas.openxmlformats.org/drawingml/2006/main">
            <a:ext uri="{FF2B5EF4-FFF2-40B4-BE49-F238E27FC236}">
              <a16:creationId xmlns:a16="http://schemas.microsoft.com/office/drawing/2014/main" id="{863CA98B-84E8-4DE9-AB2A-C66D6264F7F8}"/>
            </a:ext>
          </a:extLst>
        </cdr:cNvPr>
        <cdr:cNvSpPr txBox="1"/>
      </cdr:nvSpPr>
      <cdr:spPr>
        <a:xfrm xmlns:a="http://schemas.openxmlformats.org/drawingml/2006/main">
          <a:off x="469900" y="3647777"/>
          <a:ext cx="2149306" cy="35907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latin typeface="BIZ UDPゴシック" panose="020B0400000000000000" pitchFamily="50" charset="-128"/>
              <a:ea typeface="BIZ UDPゴシック" panose="020B0400000000000000" pitchFamily="50" charset="-128"/>
            </a:rPr>
            <a:t>＊複数回答可のため合計は</a:t>
          </a:r>
          <a:r>
            <a:rPr kumimoji="1" lang="en-US" altLang="ja-JP" sz="800">
              <a:latin typeface="BIZ UDPゴシック" panose="020B0400000000000000" pitchFamily="50" charset="-128"/>
              <a:ea typeface="BIZ UDPゴシック" panose="020B0400000000000000" pitchFamily="50" charset="-128"/>
            </a:rPr>
            <a:t>49</a:t>
          </a:r>
          <a:r>
            <a:rPr kumimoji="1" lang="ja-JP" altLang="en-US" sz="800">
              <a:latin typeface="BIZ UDPゴシック" panose="020B0400000000000000" pitchFamily="50" charset="-128"/>
              <a:ea typeface="BIZ UDPゴシック" panose="020B0400000000000000" pitchFamily="50" charset="-128"/>
            </a:rPr>
            <a:t>になりません</a:t>
          </a:r>
          <a:endParaRPr kumimoji="1" lang="en-US" altLang="ja-JP" sz="800">
            <a:latin typeface="BIZ UDPゴシック" panose="020B0400000000000000" pitchFamily="50" charset="-128"/>
            <a:ea typeface="BIZ UDPゴシック" panose="020B0400000000000000" pitchFamily="50" charset="-128"/>
          </a:endParaRPr>
        </a:p>
        <a:p xmlns:a="http://schemas.openxmlformats.org/drawingml/2006/main">
          <a:r>
            <a:rPr kumimoji="1" lang="ja-JP" altLang="en-US" sz="800">
              <a:latin typeface="BIZ UDPゴシック" panose="020B0400000000000000" pitchFamily="50" charset="-128"/>
              <a:ea typeface="BIZ UDPゴシック" panose="020B0400000000000000" pitchFamily="50" charset="-128"/>
            </a:rPr>
            <a:t>＊％は回答総数</a:t>
          </a:r>
          <a:r>
            <a:rPr kumimoji="1" lang="en-US" altLang="ja-JP" sz="800">
              <a:latin typeface="BIZ UDPゴシック" panose="020B0400000000000000" pitchFamily="50" charset="-128"/>
              <a:ea typeface="BIZ UDPゴシック" panose="020B0400000000000000" pitchFamily="50" charset="-128"/>
            </a:rPr>
            <a:t>49</a:t>
          </a:r>
          <a:r>
            <a:rPr kumimoji="1" lang="ja-JP" altLang="en-US" sz="800">
              <a:latin typeface="BIZ UDPゴシック" panose="020B0400000000000000" pitchFamily="50" charset="-128"/>
              <a:ea typeface="BIZ UDPゴシック" panose="020B0400000000000000" pitchFamily="50" charset="-128"/>
            </a:rPr>
            <a:t>に対する割合です</a:t>
          </a:r>
          <a:endParaRPr kumimoji="1" lang="en-US" altLang="ja-JP" sz="8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0.74954</cdr:x>
      <cdr:y>0.47068</cdr:y>
    </cdr:from>
    <cdr:to>
      <cdr:x>0.87752</cdr:x>
      <cdr:y>0.55784</cdr:y>
    </cdr:to>
    <cdr:sp macro="" textlink="">
      <cdr:nvSpPr>
        <cdr:cNvPr id="5" name="テキスト ボックス 1">
          <a:extLst xmlns:a="http://schemas.openxmlformats.org/drawingml/2006/main">
            <a:ext uri="{FF2B5EF4-FFF2-40B4-BE49-F238E27FC236}">
              <a16:creationId xmlns:a16="http://schemas.microsoft.com/office/drawing/2014/main" id="{7B18324F-E012-4874-87CC-199D50B39D9C}"/>
            </a:ext>
          </a:extLst>
        </cdr:cNvPr>
        <cdr:cNvSpPr txBox="1"/>
      </cdr:nvSpPr>
      <cdr:spPr>
        <a:xfrm xmlns:a="http://schemas.openxmlformats.org/drawingml/2006/main">
          <a:off x="3886200" y="1885950"/>
          <a:ext cx="663564"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a:latin typeface="BIZ UDPゴシック" panose="020B0400000000000000" pitchFamily="50" charset="-128"/>
              <a:ea typeface="BIZ UDPゴシック" panose="020B0400000000000000" pitchFamily="50" charset="-128"/>
            </a:rPr>
            <a:t>69.4%</a:t>
          </a:r>
          <a:endParaRPr lang="ja-JP" altLang="en-US" sz="16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0.82987</cdr:x>
      <cdr:y>0.61655</cdr:y>
    </cdr:from>
    <cdr:to>
      <cdr:x>0.95785</cdr:x>
      <cdr:y>0.70371</cdr:y>
    </cdr:to>
    <cdr:sp macro="" textlink="">
      <cdr:nvSpPr>
        <cdr:cNvPr id="6" name="テキスト ボックス 1">
          <a:extLst xmlns:a="http://schemas.openxmlformats.org/drawingml/2006/main">
            <a:ext uri="{FF2B5EF4-FFF2-40B4-BE49-F238E27FC236}">
              <a16:creationId xmlns:a16="http://schemas.microsoft.com/office/drawing/2014/main" id="{34183574-0198-4454-B750-E78C432DA53A}"/>
            </a:ext>
          </a:extLst>
        </cdr:cNvPr>
        <cdr:cNvSpPr txBox="1"/>
      </cdr:nvSpPr>
      <cdr:spPr>
        <a:xfrm xmlns:a="http://schemas.openxmlformats.org/drawingml/2006/main">
          <a:off x="4953121" y="3244276"/>
          <a:ext cx="763854" cy="4586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a:latin typeface="BIZ UDPゴシック" panose="020B0400000000000000" pitchFamily="50" charset="-128"/>
              <a:ea typeface="BIZ UDPゴシック" panose="020B0400000000000000" pitchFamily="50" charset="-128"/>
            </a:rPr>
            <a:t>61.2%</a:t>
          </a:r>
          <a:endParaRPr lang="ja-JP" altLang="en-US" sz="16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0.80343</cdr:x>
      <cdr:y>0.72583</cdr:y>
    </cdr:from>
    <cdr:to>
      <cdr:x>0.93141</cdr:x>
      <cdr:y>0.813</cdr:y>
    </cdr:to>
    <cdr:sp macro="" textlink="">
      <cdr:nvSpPr>
        <cdr:cNvPr id="7" name="テキスト ボックス 1">
          <a:extLst xmlns:a="http://schemas.openxmlformats.org/drawingml/2006/main">
            <a:ext uri="{FF2B5EF4-FFF2-40B4-BE49-F238E27FC236}">
              <a16:creationId xmlns:a16="http://schemas.microsoft.com/office/drawing/2014/main" id="{34183574-0198-4454-B750-E78C432DA53A}"/>
            </a:ext>
          </a:extLst>
        </cdr:cNvPr>
        <cdr:cNvSpPr txBox="1"/>
      </cdr:nvSpPr>
      <cdr:spPr>
        <a:xfrm xmlns:a="http://schemas.openxmlformats.org/drawingml/2006/main">
          <a:off x="4165600" y="2908300"/>
          <a:ext cx="663564"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dirty="0">
              <a:latin typeface="BIZ UDPゴシック" panose="020B0400000000000000" pitchFamily="50" charset="-128"/>
              <a:ea typeface="BIZ UDPゴシック" panose="020B0400000000000000" pitchFamily="50" charset="-128"/>
            </a:rPr>
            <a:t>57.1%</a:t>
          </a:r>
          <a:endParaRPr lang="ja-JP" altLang="en-US" sz="16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0.7079</cdr:x>
      <cdr:y>0.84152</cdr:y>
    </cdr:from>
    <cdr:to>
      <cdr:x>0.83588</cdr:x>
      <cdr:y>0.92868</cdr:y>
    </cdr:to>
    <cdr:sp macro="" textlink="">
      <cdr:nvSpPr>
        <cdr:cNvPr id="8" name="テキスト ボックス 1">
          <a:extLst xmlns:a="http://schemas.openxmlformats.org/drawingml/2006/main">
            <a:ext uri="{FF2B5EF4-FFF2-40B4-BE49-F238E27FC236}">
              <a16:creationId xmlns:a16="http://schemas.microsoft.com/office/drawing/2014/main" id="{F62928C1-87AF-4081-BF2E-A6884EE13C6C}"/>
            </a:ext>
          </a:extLst>
        </cdr:cNvPr>
        <cdr:cNvSpPr txBox="1"/>
      </cdr:nvSpPr>
      <cdr:spPr>
        <a:xfrm xmlns:a="http://schemas.openxmlformats.org/drawingml/2006/main">
          <a:off x="3670300" y="3371850"/>
          <a:ext cx="663564"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400" dirty="0">
              <a:latin typeface="BIZ UDPゴシック" panose="020B0400000000000000" pitchFamily="50" charset="-128"/>
              <a:ea typeface="BIZ UDPゴシック" panose="020B0400000000000000" pitchFamily="50" charset="-128"/>
            </a:rPr>
            <a:t>57.1%</a:t>
          </a:r>
          <a:endParaRPr lang="ja-JP" altLang="en-US" sz="14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0.59032</cdr:x>
      <cdr:y>0.84469</cdr:y>
    </cdr:from>
    <cdr:to>
      <cdr:x>0.71831</cdr:x>
      <cdr:y>0.93185</cdr:y>
    </cdr:to>
    <cdr:sp macro="" textlink="">
      <cdr:nvSpPr>
        <cdr:cNvPr id="9" name="テキスト ボックス 1">
          <a:extLst xmlns:a="http://schemas.openxmlformats.org/drawingml/2006/main">
            <a:ext uri="{FF2B5EF4-FFF2-40B4-BE49-F238E27FC236}">
              <a16:creationId xmlns:a16="http://schemas.microsoft.com/office/drawing/2014/main" id="{F62928C1-87AF-4081-BF2E-A6884EE13C6C}"/>
            </a:ext>
          </a:extLst>
        </cdr:cNvPr>
        <cdr:cNvSpPr txBox="1"/>
      </cdr:nvSpPr>
      <cdr:spPr>
        <a:xfrm xmlns:a="http://schemas.openxmlformats.org/drawingml/2006/main">
          <a:off x="3060700" y="3384550"/>
          <a:ext cx="663564"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400" dirty="0">
              <a:latin typeface="BIZ UDPゴシック" panose="020B0400000000000000" pitchFamily="50" charset="-128"/>
              <a:ea typeface="BIZ UDPゴシック" panose="020B0400000000000000" pitchFamily="50" charset="-128"/>
            </a:rPr>
            <a:t>53.1%</a:t>
          </a:r>
          <a:endParaRPr lang="ja-JP" altLang="en-US" sz="14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0.53644</cdr:x>
      <cdr:y>0.74168</cdr:y>
    </cdr:from>
    <cdr:to>
      <cdr:x>0.66442</cdr:x>
      <cdr:y>0.82884</cdr:y>
    </cdr:to>
    <cdr:sp macro="" textlink="">
      <cdr:nvSpPr>
        <cdr:cNvPr id="10" name="テキスト ボックス 1">
          <a:extLst xmlns:a="http://schemas.openxmlformats.org/drawingml/2006/main">
            <a:ext uri="{FF2B5EF4-FFF2-40B4-BE49-F238E27FC236}">
              <a16:creationId xmlns:a16="http://schemas.microsoft.com/office/drawing/2014/main" id="{F62928C1-87AF-4081-BF2E-A6884EE13C6C}"/>
            </a:ext>
          </a:extLst>
        </cdr:cNvPr>
        <cdr:cNvSpPr txBox="1"/>
      </cdr:nvSpPr>
      <cdr:spPr>
        <a:xfrm xmlns:a="http://schemas.openxmlformats.org/drawingml/2006/main">
          <a:off x="2781300" y="2971800"/>
          <a:ext cx="663564"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100">
              <a:latin typeface="BIZ UDPゴシック" panose="020B0400000000000000" pitchFamily="50" charset="-128"/>
              <a:ea typeface="BIZ UDPゴシック" panose="020B0400000000000000" pitchFamily="50" charset="-128"/>
            </a:rPr>
            <a:t>44.9%</a:t>
          </a:r>
          <a:endParaRPr lang="ja-JP" altLang="en-US" sz="11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0.52296</cdr:x>
      <cdr:y>0.64659</cdr:y>
    </cdr:from>
    <cdr:to>
      <cdr:x>0.65095</cdr:x>
      <cdr:y>0.73376</cdr:y>
    </cdr:to>
    <cdr:sp macro="" textlink="">
      <cdr:nvSpPr>
        <cdr:cNvPr id="11" name="テキスト ボックス 1">
          <a:extLst xmlns:a="http://schemas.openxmlformats.org/drawingml/2006/main">
            <a:ext uri="{FF2B5EF4-FFF2-40B4-BE49-F238E27FC236}">
              <a16:creationId xmlns:a16="http://schemas.microsoft.com/office/drawing/2014/main" id="{F62928C1-87AF-4081-BF2E-A6884EE13C6C}"/>
            </a:ext>
          </a:extLst>
        </cdr:cNvPr>
        <cdr:cNvSpPr txBox="1"/>
      </cdr:nvSpPr>
      <cdr:spPr>
        <a:xfrm xmlns:a="http://schemas.openxmlformats.org/drawingml/2006/main">
          <a:off x="2711450" y="2590800"/>
          <a:ext cx="663564"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100">
              <a:latin typeface="BIZ UDPゴシック" panose="020B0400000000000000" pitchFamily="50" charset="-128"/>
              <a:ea typeface="BIZ UDPゴシック" panose="020B0400000000000000" pitchFamily="50" charset="-128"/>
            </a:rPr>
            <a:t>40.8%</a:t>
          </a:r>
          <a:endParaRPr lang="ja-JP" altLang="en-US" sz="11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0.53766</cdr:x>
      <cdr:y>0.57052</cdr:y>
    </cdr:from>
    <cdr:to>
      <cdr:x>0.66564</cdr:x>
      <cdr:y>0.65769</cdr:y>
    </cdr:to>
    <cdr:sp macro="" textlink="">
      <cdr:nvSpPr>
        <cdr:cNvPr id="12" name="テキスト ボックス 1">
          <a:extLst xmlns:a="http://schemas.openxmlformats.org/drawingml/2006/main">
            <a:ext uri="{FF2B5EF4-FFF2-40B4-BE49-F238E27FC236}">
              <a16:creationId xmlns:a16="http://schemas.microsoft.com/office/drawing/2014/main" id="{F62928C1-87AF-4081-BF2E-A6884EE13C6C}"/>
            </a:ext>
          </a:extLst>
        </cdr:cNvPr>
        <cdr:cNvSpPr txBox="1"/>
      </cdr:nvSpPr>
      <cdr:spPr>
        <a:xfrm xmlns:a="http://schemas.openxmlformats.org/drawingml/2006/main">
          <a:off x="2787650" y="2286000"/>
          <a:ext cx="663564"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900">
              <a:latin typeface="BIZ UDPゴシック" panose="020B0400000000000000" pitchFamily="50" charset="-128"/>
              <a:ea typeface="BIZ UDPゴシック" panose="020B0400000000000000" pitchFamily="50" charset="-128"/>
            </a:rPr>
            <a:t>28.6%</a:t>
          </a:r>
          <a:endParaRPr lang="ja-JP" altLang="en-US" sz="9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0.55848</cdr:x>
      <cdr:y>0.50079</cdr:y>
    </cdr:from>
    <cdr:to>
      <cdr:x>0.68646</cdr:x>
      <cdr:y>0.58796</cdr:y>
    </cdr:to>
    <cdr:sp macro="" textlink="">
      <cdr:nvSpPr>
        <cdr:cNvPr id="13" name="テキスト ボックス 1">
          <a:extLst xmlns:a="http://schemas.openxmlformats.org/drawingml/2006/main">
            <a:ext uri="{FF2B5EF4-FFF2-40B4-BE49-F238E27FC236}">
              <a16:creationId xmlns:a16="http://schemas.microsoft.com/office/drawing/2014/main" id="{FD97B27C-AD25-40DF-8016-5AF1DE811879}"/>
            </a:ext>
          </a:extLst>
        </cdr:cNvPr>
        <cdr:cNvSpPr txBox="1"/>
      </cdr:nvSpPr>
      <cdr:spPr>
        <a:xfrm xmlns:a="http://schemas.openxmlformats.org/drawingml/2006/main">
          <a:off x="2895600" y="2006600"/>
          <a:ext cx="663564"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900">
              <a:latin typeface="BIZ UDPゴシック" panose="020B0400000000000000" pitchFamily="50" charset="-128"/>
              <a:ea typeface="BIZ UDPゴシック" panose="020B0400000000000000" pitchFamily="50" charset="-128"/>
            </a:rPr>
            <a:t>28.6%</a:t>
          </a:r>
          <a:endParaRPr lang="ja-JP" altLang="en-US" sz="9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0.6038</cdr:x>
      <cdr:y>0.45325</cdr:y>
    </cdr:from>
    <cdr:to>
      <cdr:x>0.73178</cdr:x>
      <cdr:y>0.54041</cdr:y>
    </cdr:to>
    <cdr:sp macro="" textlink="">
      <cdr:nvSpPr>
        <cdr:cNvPr id="14" name="テキスト ボックス 1">
          <a:extLst xmlns:a="http://schemas.openxmlformats.org/drawingml/2006/main">
            <a:ext uri="{FF2B5EF4-FFF2-40B4-BE49-F238E27FC236}">
              <a16:creationId xmlns:a16="http://schemas.microsoft.com/office/drawing/2014/main" id="{FD97B27C-AD25-40DF-8016-5AF1DE811879}"/>
            </a:ext>
          </a:extLst>
        </cdr:cNvPr>
        <cdr:cNvSpPr txBox="1"/>
      </cdr:nvSpPr>
      <cdr:spPr>
        <a:xfrm xmlns:a="http://schemas.openxmlformats.org/drawingml/2006/main">
          <a:off x="3130550" y="1816100"/>
          <a:ext cx="663564"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900">
              <a:latin typeface="BIZ UDPゴシック" panose="020B0400000000000000" pitchFamily="50" charset="-128"/>
              <a:ea typeface="BIZ UDPゴシック" panose="020B0400000000000000" pitchFamily="50" charset="-128"/>
            </a:rPr>
            <a:t>24.5%</a:t>
          </a:r>
          <a:endParaRPr lang="ja-JP" altLang="en-US" sz="9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0.61526</cdr:x>
      <cdr:y>0.29226</cdr:y>
    </cdr:from>
    <cdr:to>
      <cdr:x>0.74324</cdr:x>
      <cdr:y>0.35348</cdr:y>
    </cdr:to>
    <cdr:sp macro="" textlink="">
      <cdr:nvSpPr>
        <cdr:cNvPr id="15" name="テキスト ボックス 1">
          <a:extLst xmlns:a="http://schemas.openxmlformats.org/drawingml/2006/main">
            <a:ext uri="{FF2B5EF4-FFF2-40B4-BE49-F238E27FC236}">
              <a16:creationId xmlns:a16="http://schemas.microsoft.com/office/drawing/2014/main" id="{FD97B27C-AD25-40DF-8016-5AF1DE811879}"/>
            </a:ext>
          </a:extLst>
        </cdr:cNvPr>
        <cdr:cNvSpPr txBox="1"/>
      </cdr:nvSpPr>
      <cdr:spPr>
        <a:xfrm xmlns:a="http://schemas.openxmlformats.org/drawingml/2006/main">
          <a:off x="3672185" y="1537855"/>
          <a:ext cx="763853" cy="32216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900" dirty="0">
              <a:latin typeface="BIZ UDPゴシック" panose="020B0400000000000000" pitchFamily="50" charset="-128"/>
              <a:ea typeface="BIZ UDPゴシック" panose="020B0400000000000000" pitchFamily="50" charset="-128"/>
            </a:rPr>
            <a:t>4.1%</a:t>
          </a:r>
          <a:endParaRPr lang="ja-JP" altLang="en-US" sz="9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0.67238</cdr:x>
      <cdr:y>0.42314</cdr:y>
    </cdr:from>
    <cdr:to>
      <cdr:x>0.80037</cdr:x>
      <cdr:y>0.5103</cdr:y>
    </cdr:to>
    <cdr:sp macro="" textlink="">
      <cdr:nvSpPr>
        <cdr:cNvPr id="16" name="テキスト ボックス 1">
          <a:extLst xmlns:a="http://schemas.openxmlformats.org/drawingml/2006/main">
            <a:ext uri="{FF2B5EF4-FFF2-40B4-BE49-F238E27FC236}">
              <a16:creationId xmlns:a16="http://schemas.microsoft.com/office/drawing/2014/main" id="{FD97B27C-AD25-40DF-8016-5AF1DE811879}"/>
            </a:ext>
          </a:extLst>
        </cdr:cNvPr>
        <cdr:cNvSpPr txBox="1"/>
      </cdr:nvSpPr>
      <cdr:spPr>
        <a:xfrm xmlns:a="http://schemas.openxmlformats.org/drawingml/2006/main">
          <a:off x="3486150" y="1695450"/>
          <a:ext cx="663564" cy="3492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900">
              <a:latin typeface="BIZ UDPゴシック" panose="020B0400000000000000" pitchFamily="50" charset="-128"/>
              <a:ea typeface="BIZ UDPゴシック" panose="020B0400000000000000" pitchFamily="50" charset="-128"/>
            </a:rPr>
            <a:t>12.2%</a:t>
          </a:r>
          <a:endParaRPr lang="ja-JP" altLang="en-US" sz="900">
            <a:latin typeface="BIZ UDPゴシック" panose="020B0400000000000000" pitchFamily="50" charset="-128"/>
            <a:ea typeface="BIZ UDPゴシック" panose="020B0400000000000000" pitchFamily="50" charset="-128"/>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0.11367</cdr:x>
      <cdr:y>0</cdr:y>
    </cdr:from>
    <cdr:to>
      <cdr:x>0.89792</cdr:x>
      <cdr:y>0.1378</cdr:y>
    </cdr:to>
    <cdr:sp macro="" textlink="">
      <cdr:nvSpPr>
        <cdr:cNvPr id="2" name="テキスト ボックス 1">
          <a:extLst xmlns:a="http://schemas.openxmlformats.org/drawingml/2006/main">
            <a:ext uri="{FF2B5EF4-FFF2-40B4-BE49-F238E27FC236}">
              <a16:creationId xmlns:a16="http://schemas.microsoft.com/office/drawing/2014/main" id="{A42B72F4-CFAE-474D-B228-6F30EF7206E7}"/>
            </a:ext>
          </a:extLst>
        </cdr:cNvPr>
        <cdr:cNvSpPr txBox="1"/>
      </cdr:nvSpPr>
      <cdr:spPr>
        <a:xfrm xmlns:a="http://schemas.openxmlformats.org/drawingml/2006/main">
          <a:off x="615141" y="0"/>
          <a:ext cx="4244029" cy="56390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b="0" i="0" dirty="0">
              <a:effectLst/>
              <a:latin typeface="BIZ UDPゴシック" panose="020B0400000000000000" pitchFamily="50" charset="-128"/>
              <a:ea typeface="BIZ UDPゴシック" panose="020B0400000000000000" pitchFamily="50" charset="-128"/>
              <a:cs typeface="+mn-cs"/>
            </a:rPr>
            <a:t>16</a:t>
          </a:r>
          <a:r>
            <a:rPr lang="ja-JP" altLang="en-US" sz="1600" b="0" i="0" dirty="0">
              <a:effectLst/>
              <a:latin typeface="BIZ UDPゴシック" panose="020B0400000000000000" pitchFamily="50" charset="-128"/>
              <a:ea typeface="BIZ UDPゴシック" panose="020B0400000000000000" pitchFamily="50" charset="-128"/>
              <a:cs typeface="+mn-cs"/>
            </a:rPr>
            <a:t>．コロナ禍前と現在で、人との</a:t>
          </a:r>
          <a:endParaRPr lang="en-US" altLang="ja-JP" sz="1600" b="0" i="0" dirty="0">
            <a:effectLst/>
            <a:latin typeface="BIZ UDPゴシック" panose="020B0400000000000000" pitchFamily="50" charset="-128"/>
            <a:ea typeface="BIZ UDPゴシック" panose="020B0400000000000000" pitchFamily="50" charset="-128"/>
            <a:cs typeface="+mn-cs"/>
          </a:endParaRPr>
        </a:p>
        <a:p xmlns:a="http://schemas.openxmlformats.org/drawingml/2006/main">
          <a:r>
            <a:rPr lang="ja-JP" altLang="en-US" sz="1600" b="0" i="0" dirty="0">
              <a:effectLst/>
              <a:latin typeface="BIZ UDPゴシック" panose="020B0400000000000000" pitchFamily="50" charset="-128"/>
              <a:ea typeface="BIZ UDPゴシック" panose="020B0400000000000000" pitchFamily="50" charset="-128"/>
              <a:cs typeface="+mn-cs"/>
            </a:rPr>
            <a:t>コミュニケーションの頻度に変化がありますか</a:t>
          </a:r>
          <a:endParaRPr lang="ja-JP" altLang="en-US" sz="16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0.70906</cdr:x>
      <cdr:y>0.51016</cdr:y>
    </cdr:from>
    <cdr:to>
      <cdr:x>0.8542</cdr:x>
      <cdr:y>0.61843</cdr:y>
    </cdr:to>
    <cdr:sp macro="" textlink="">
      <cdr:nvSpPr>
        <cdr:cNvPr id="3" name="テキスト ボックス 1">
          <a:extLst xmlns:a="http://schemas.openxmlformats.org/drawingml/2006/main">
            <a:ext uri="{FF2B5EF4-FFF2-40B4-BE49-F238E27FC236}">
              <a16:creationId xmlns:a16="http://schemas.microsoft.com/office/drawing/2014/main" id="{EA95329A-8E54-487C-9A74-060F9557A475}"/>
            </a:ext>
          </a:extLst>
        </cdr:cNvPr>
        <cdr:cNvSpPr txBox="1"/>
      </cdr:nvSpPr>
      <cdr:spPr>
        <a:xfrm xmlns:a="http://schemas.openxmlformats.org/drawingml/2006/main">
          <a:off x="3837154" y="2087649"/>
          <a:ext cx="785438" cy="44305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a:latin typeface="BIZ UDPゴシック" panose="020B0400000000000000" pitchFamily="50" charset="-128"/>
              <a:ea typeface="BIZ UDPゴシック" panose="020B0400000000000000" pitchFamily="50" charset="-128"/>
            </a:rPr>
            <a:t>減った</a:t>
          </a:r>
          <a:endParaRPr lang="en-US" altLang="ja-JP" sz="16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600" dirty="0">
              <a:latin typeface="BIZ UDPゴシック" panose="020B0400000000000000" pitchFamily="50" charset="-128"/>
              <a:ea typeface="BIZ UDPゴシック" panose="020B0400000000000000" pitchFamily="50" charset="-128"/>
            </a:rPr>
            <a:t>61.2</a:t>
          </a:r>
          <a:r>
            <a:rPr lang="ja-JP" altLang="en-US" sz="16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0.18948</cdr:x>
      <cdr:y>0.62417</cdr:y>
    </cdr:from>
    <cdr:to>
      <cdr:x>0.33462</cdr:x>
      <cdr:y>0.73244</cdr:y>
    </cdr:to>
    <cdr:sp macro="" textlink="">
      <cdr:nvSpPr>
        <cdr:cNvPr id="4" name="テキスト ボックス 1">
          <a:extLst xmlns:a="http://schemas.openxmlformats.org/drawingml/2006/main">
            <a:ext uri="{FF2B5EF4-FFF2-40B4-BE49-F238E27FC236}">
              <a16:creationId xmlns:a16="http://schemas.microsoft.com/office/drawing/2014/main" id="{EA95329A-8E54-487C-9A74-060F9557A475}"/>
            </a:ext>
          </a:extLst>
        </cdr:cNvPr>
        <cdr:cNvSpPr txBox="1"/>
      </cdr:nvSpPr>
      <cdr:spPr>
        <a:xfrm xmlns:a="http://schemas.openxmlformats.org/drawingml/2006/main">
          <a:off x="1025397" y="2455638"/>
          <a:ext cx="785437" cy="42595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400" dirty="0">
              <a:latin typeface="BIZ UDPゴシック" panose="020B0400000000000000" pitchFamily="50" charset="-128"/>
              <a:ea typeface="BIZ UDPゴシック" panose="020B0400000000000000" pitchFamily="50" charset="-128"/>
            </a:rPr>
            <a:t>特に変わらない</a:t>
          </a:r>
          <a:endParaRPr lang="en-US" altLang="ja-JP" sz="14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400" dirty="0">
              <a:latin typeface="BIZ UDPゴシック" panose="020B0400000000000000" pitchFamily="50" charset="-128"/>
              <a:ea typeface="BIZ UDPゴシック" panose="020B0400000000000000" pitchFamily="50" charset="-128"/>
            </a:rPr>
            <a:t>30.6</a:t>
          </a:r>
          <a:r>
            <a:rPr lang="ja-JP" altLang="en-US" sz="14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0.53094</cdr:x>
      <cdr:y>0.32747</cdr:y>
    </cdr:from>
    <cdr:to>
      <cdr:x>0.67608</cdr:x>
      <cdr:y>0.43573</cdr:y>
    </cdr:to>
    <cdr:sp macro="" textlink="">
      <cdr:nvSpPr>
        <cdr:cNvPr id="5" name="テキスト ボックス 1">
          <a:extLst xmlns:a="http://schemas.openxmlformats.org/drawingml/2006/main">
            <a:ext uri="{FF2B5EF4-FFF2-40B4-BE49-F238E27FC236}">
              <a16:creationId xmlns:a16="http://schemas.microsoft.com/office/drawing/2014/main" id="{EA95329A-8E54-487C-9A74-060F9557A475}"/>
            </a:ext>
          </a:extLst>
        </cdr:cNvPr>
        <cdr:cNvSpPr txBox="1"/>
      </cdr:nvSpPr>
      <cdr:spPr>
        <a:xfrm xmlns:a="http://schemas.openxmlformats.org/drawingml/2006/main">
          <a:off x="2873208" y="1340062"/>
          <a:ext cx="785438" cy="44301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latin typeface="BIZ UDPゴシック" panose="020B0400000000000000" pitchFamily="50" charset="-128"/>
              <a:ea typeface="BIZ UDPゴシック" panose="020B0400000000000000" pitchFamily="50" charset="-128"/>
            </a:rPr>
            <a:t>増えた</a:t>
          </a:r>
          <a:endParaRPr lang="en-US" altLang="ja-JP" sz="11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100" dirty="0">
              <a:latin typeface="BIZ UDPゴシック" panose="020B0400000000000000" pitchFamily="50" charset="-128"/>
              <a:ea typeface="BIZ UDPゴシック" panose="020B0400000000000000" pitchFamily="50" charset="-128"/>
            </a:rPr>
            <a:t>8.2</a:t>
          </a:r>
          <a:r>
            <a:rPr lang="ja-JP" altLang="en-US" sz="1100" dirty="0">
              <a:latin typeface="BIZ UDPゴシック" panose="020B0400000000000000" pitchFamily="50" charset="-128"/>
              <a:ea typeface="BIZ UDPゴシック" panose="020B0400000000000000" pitchFamily="50" charset="-128"/>
            </a:rPr>
            <a:t>％</a:t>
          </a:r>
        </a:p>
      </cdr:txBody>
    </cdr:sp>
  </cdr:relSizeAnchor>
</c:userShapes>
</file>

<file path=ppt/drawings/drawing8.xml><?xml version="1.0" encoding="utf-8"?>
<c:userShapes xmlns:c="http://schemas.openxmlformats.org/drawingml/2006/chart">
  <cdr:relSizeAnchor xmlns:cdr="http://schemas.openxmlformats.org/drawingml/2006/chartDrawing">
    <cdr:from>
      <cdr:x>0.20685</cdr:x>
      <cdr:y>0</cdr:y>
    </cdr:from>
    <cdr:to>
      <cdr:x>0.99851</cdr:x>
      <cdr:y>0.14006</cdr:y>
    </cdr:to>
    <cdr:sp macro="" textlink="">
      <cdr:nvSpPr>
        <cdr:cNvPr id="2" name="テキスト ボックス 4">
          <a:extLst xmlns:a="http://schemas.openxmlformats.org/drawingml/2006/main">
            <a:ext uri="{FF2B5EF4-FFF2-40B4-BE49-F238E27FC236}">
              <a16:creationId xmlns:a16="http://schemas.microsoft.com/office/drawing/2014/main" id="{E582593E-B590-479C-A2A3-521ACDB50FB0}"/>
            </a:ext>
          </a:extLst>
        </cdr:cNvPr>
        <cdr:cNvSpPr txBox="1"/>
      </cdr:nvSpPr>
      <cdr:spPr>
        <a:xfrm xmlns:a="http://schemas.openxmlformats.org/drawingml/2006/main">
          <a:off x="1075253" y="0"/>
          <a:ext cx="4115229" cy="58477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altLang="ja-JP" sz="1600" b="0" i="0" dirty="0">
              <a:solidFill>
                <a:schemeClr val="tx1"/>
              </a:solidFill>
              <a:effectLst/>
              <a:latin typeface="BIZ UDPゴシック" panose="020B0400000000000000" pitchFamily="50" charset="-128"/>
              <a:ea typeface="BIZ UDPゴシック" panose="020B0400000000000000" pitchFamily="50" charset="-128"/>
              <a:cs typeface="+mn-cs"/>
            </a:rPr>
            <a:t>15</a:t>
          </a:r>
          <a:r>
            <a:rPr lang="ja-JP" altLang="en-US" sz="1600" b="0" i="0" dirty="0">
              <a:solidFill>
                <a:schemeClr val="tx1"/>
              </a:solidFill>
              <a:effectLst/>
              <a:latin typeface="BIZ UDPゴシック" panose="020B0400000000000000" pitchFamily="50" charset="-128"/>
              <a:ea typeface="BIZ UDPゴシック" panose="020B0400000000000000" pitchFamily="50" charset="-128"/>
              <a:cs typeface="+mn-cs"/>
            </a:rPr>
            <a:t>．コロナ禍前と現在での、発達障害者との</a:t>
          </a:r>
          <a:endParaRPr lang="en-US" altLang="ja-JP" sz="1600" b="0" i="0" dirty="0">
            <a:solidFill>
              <a:schemeClr val="tx1"/>
            </a:solidFill>
            <a:effectLst/>
            <a:latin typeface="BIZ UDPゴシック" panose="020B0400000000000000" pitchFamily="50" charset="-128"/>
            <a:ea typeface="BIZ UDPゴシック" panose="020B0400000000000000" pitchFamily="50" charset="-128"/>
            <a:cs typeface="+mn-cs"/>
          </a:endParaRPr>
        </a:p>
        <a:p xmlns:a="http://schemas.openxmlformats.org/drawingml/2006/main">
          <a:r>
            <a:rPr lang="ja-JP" altLang="en-US" sz="1600" b="0" i="0" dirty="0">
              <a:solidFill>
                <a:schemeClr val="tx1"/>
              </a:solidFill>
              <a:effectLst/>
              <a:latin typeface="BIZ UDPゴシック" panose="020B0400000000000000" pitchFamily="50" charset="-128"/>
              <a:ea typeface="BIZ UDPゴシック" panose="020B0400000000000000" pitchFamily="50" charset="-128"/>
              <a:cs typeface="+mn-cs"/>
            </a:rPr>
            <a:t>コミュニケーションの頻度の変化</a:t>
          </a:r>
          <a:endParaRPr kumimoji="1" lang="ja-JP" altLang="en-US" sz="28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0.38472</cdr:x>
      <cdr:y>0.67647</cdr:y>
    </cdr:from>
    <cdr:to>
      <cdr:x>0.83254</cdr:x>
      <cdr:y>0.75756</cdr:y>
    </cdr:to>
    <cdr:sp macro="" textlink="">
      <cdr:nvSpPr>
        <cdr:cNvPr id="3" name="テキスト ボックス 2">
          <a:extLst xmlns:a="http://schemas.openxmlformats.org/drawingml/2006/main">
            <a:ext uri="{FF2B5EF4-FFF2-40B4-BE49-F238E27FC236}">
              <a16:creationId xmlns:a16="http://schemas.microsoft.com/office/drawing/2014/main" id="{4B2B023F-96EA-4A6C-A239-68363E88E0B8}"/>
            </a:ext>
          </a:extLst>
        </cdr:cNvPr>
        <cdr:cNvSpPr txBox="1"/>
      </cdr:nvSpPr>
      <cdr:spPr>
        <a:xfrm xmlns:a="http://schemas.openxmlformats.org/drawingml/2006/main">
          <a:off x="1999862" y="2824464"/>
          <a:ext cx="2327881" cy="338554"/>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600" dirty="0">
              <a:latin typeface="BIZ UDPゴシック" panose="020B0400000000000000" pitchFamily="50" charset="-128"/>
              <a:ea typeface="BIZ UDPゴシック" panose="020B0400000000000000" pitchFamily="50" charset="-128"/>
            </a:rPr>
            <a:t>特に変わらない</a:t>
          </a:r>
          <a:r>
            <a:rPr kumimoji="1" lang="en-US" altLang="ja-JP" sz="1600" dirty="0">
              <a:latin typeface="BIZ UDPゴシック" panose="020B0400000000000000" pitchFamily="50" charset="-128"/>
              <a:ea typeface="BIZ UDPゴシック" panose="020B0400000000000000" pitchFamily="50" charset="-128"/>
            </a:rPr>
            <a:t>68.4%</a:t>
          </a:r>
          <a:endParaRPr kumimoji="1" lang="ja-JP" altLang="en-US" sz="16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0.22361</cdr:x>
      <cdr:y>0.56434</cdr:y>
    </cdr:from>
    <cdr:to>
      <cdr:x>0.47407</cdr:x>
      <cdr:y>0.63805</cdr:y>
    </cdr:to>
    <cdr:sp macro="" textlink="">
      <cdr:nvSpPr>
        <cdr:cNvPr id="4" name="テキスト ボックス 1">
          <a:extLst xmlns:a="http://schemas.openxmlformats.org/drawingml/2006/main">
            <a:ext uri="{FF2B5EF4-FFF2-40B4-BE49-F238E27FC236}">
              <a16:creationId xmlns:a16="http://schemas.microsoft.com/office/drawing/2014/main" id="{4DA06FC3-61FF-4484-B391-5E040D19C0A3}"/>
            </a:ext>
          </a:extLst>
        </cdr:cNvPr>
        <cdr:cNvSpPr txBox="1"/>
      </cdr:nvSpPr>
      <cdr:spPr>
        <a:xfrm xmlns:a="http://schemas.openxmlformats.org/drawingml/2006/main">
          <a:off x="1162376" y="2356288"/>
          <a:ext cx="1301959" cy="30777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400" dirty="0">
              <a:latin typeface="BIZ UDPゴシック" panose="020B0400000000000000" pitchFamily="50" charset="-128"/>
              <a:ea typeface="BIZ UDPゴシック" panose="020B0400000000000000" pitchFamily="50" charset="-128"/>
            </a:rPr>
            <a:t>減った</a:t>
          </a:r>
          <a:r>
            <a:rPr kumimoji="1" lang="en-US" altLang="ja-JP" sz="1400" dirty="0">
              <a:latin typeface="BIZ UDPゴシック" panose="020B0400000000000000" pitchFamily="50" charset="-128"/>
              <a:ea typeface="BIZ UDPゴシック" panose="020B0400000000000000" pitchFamily="50" charset="-128"/>
            </a:rPr>
            <a:t>21.1%</a:t>
          </a:r>
          <a:endParaRPr kumimoji="1" lang="ja-JP" altLang="en-US" sz="14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0.17529</cdr:x>
      <cdr:y>0.28063</cdr:y>
    </cdr:from>
    <cdr:to>
      <cdr:x>0.40016</cdr:x>
      <cdr:y>0.36045</cdr:y>
    </cdr:to>
    <cdr:sp macro="" textlink="">
      <cdr:nvSpPr>
        <cdr:cNvPr id="5" name="テキスト ボックス 1">
          <a:extLst xmlns:a="http://schemas.openxmlformats.org/drawingml/2006/main">
            <a:ext uri="{FF2B5EF4-FFF2-40B4-BE49-F238E27FC236}">
              <a16:creationId xmlns:a16="http://schemas.microsoft.com/office/drawing/2014/main" id="{4DA06FC3-61FF-4484-B391-5E040D19C0A3}"/>
            </a:ext>
          </a:extLst>
        </cdr:cNvPr>
        <cdr:cNvSpPr txBox="1"/>
      </cdr:nvSpPr>
      <cdr:spPr>
        <a:xfrm xmlns:a="http://schemas.openxmlformats.org/drawingml/2006/main">
          <a:off x="911214" y="1171709"/>
          <a:ext cx="1168926" cy="333272"/>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100" dirty="0">
              <a:latin typeface="BIZ UDPゴシック" panose="020B0400000000000000" pitchFamily="50" charset="-128"/>
              <a:ea typeface="BIZ UDPゴシック" panose="020B0400000000000000" pitchFamily="50" charset="-128"/>
            </a:rPr>
            <a:t>増えた</a:t>
          </a:r>
          <a:r>
            <a:rPr kumimoji="1" lang="en-US" altLang="ja-JP" sz="1100" dirty="0">
              <a:latin typeface="BIZ UDPゴシック" panose="020B0400000000000000" pitchFamily="50" charset="-128"/>
              <a:ea typeface="BIZ UDPゴシック" panose="020B0400000000000000" pitchFamily="50" charset="-128"/>
            </a:rPr>
            <a:t>3.5%</a:t>
          </a:r>
          <a:endParaRPr kumimoji="1" lang="ja-JP" altLang="en-US" sz="11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0.40758</cdr:x>
      <cdr:y>0.32045</cdr:y>
    </cdr:from>
    <cdr:to>
      <cdr:x>0.53311</cdr:x>
      <cdr:y>0.40027</cdr:y>
    </cdr:to>
    <cdr:sp macro="" textlink="">
      <cdr:nvSpPr>
        <cdr:cNvPr id="6" name="テキスト ボックス 1">
          <a:extLst xmlns:a="http://schemas.openxmlformats.org/drawingml/2006/main">
            <a:ext uri="{FF2B5EF4-FFF2-40B4-BE49-F238E27FC236}">
              <a16:creationId xmlns:a16="http://schemas.microsoft.com/office/drawing/2014/main" id="{6FCAE1FA-2A53-46D3-A2B5-55A102FD4C45}"/>
            </a:ext>
          </a:extLst>
        </cdr:cNvPr>
        <cdr:cNvSpPr txBox="1"/>
      </cdr:nvSpPr>
      <cdr:spPr>
        <a:xfrm xmlns:a="http://schemas.openxmlformats.org/drawingml/2006/main">
          <a:off x="2118681" y="1337995"/>
          <a:ext cx="652534" cy="333272"/>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1100" dirty="0">
              <a:latin typeface="BIZ UDPゴシック" panose="020B0400000000000000" pitchFamily="50" charset="-128"/>
              <a:ea typeface="BIZ UDPゴシック" panose="020B0400000000000000" pitchFamily="50" charset="-128"/>
            </a:rPr>
            <a:t>他</a:t>
          </a:r>
          <a:r>
            <a:rPr kumimoji="1" lang="en-US" altLang="ja-JP" sz="1100" dirty="0">
              <a:latin typeface="BIZ UDPゴシック" panose="020B0400000000000000" pitchFamily="50" charset="-128"/>
              <a:ea typeface="BIZ UDPゴシック" panose="020B0400000000000000" pitchFamily="50" charset="-128"/>
            </a:rPr>
            <a:t>7%</a:t>
          </a:r>
          <a:endParaRPr kumimoji="1" lang="ja-JP" altLang="en-US" sz="1100" dirty="0">
            <a:latin typeface="BIZ UDPゴシック" panose="020B0400000000000000" pitchFamily="50" charset="-128"/>
            <a:ea typeface="BIZ UDPゴシック" panose="020B0400000000000000" pitchFamily="50" charset="-128"/>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0.25905</cdr:x>
      <cdr:y>0</cdr:y>
    </cdr:from>
    <cdr:to>
      <cdr:x>0.90764</cdr:x>
      <cdr:y>0.16204</cdr:y>
    </cdr:to>
    <cdr:sp macro="" textlink="">
      <cdr:nvSpPr>
        <cdr:cNvPr id="2" name="テキスト ボックス 1">
          <a:extLst xmlns:a="http://schemas.openxmlformats.org/drawingml/2006/main">
            <a:ext uri="{FF2B5EF4-FFF2-40B4-BE49-F238E27FC236}">
              <a16:creationId xmlns:a16="http://schemas.microsoft.com/office/drawing/2014/main" id="{D4ACEBB8-CC58-4A3F-A61A-B1BEFC48360C}"/>
            </a:ext>
          </a:extLst>
        </cdr:cNvPr>
        <cdr:cNvSpPr txBox="1"/>
      </cdr:nvSpPr>
      <cdr:spPr>
        <a:xfrm xmlns:a="http://schemas.openxmlformats.org/drawingml/2006/main">
          <a:off x="1546167" y="0"/>
          <a:ext cx="3871117" cy="81762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altLang="ja-JP" sz="1600" b="0" i="0" dirty="0">
              <a:effectLst/>
              <a:latin typeface="BIZ UDPゴシック" panose="020B0400000000000000" pitchFamily="50" charset="-128"/>
              <a:ea typeface="BIZ UDPゴシック" panose="020B0400000000000000" pitchFamily="50" charset="-128"/>
              <a:cs typeface="+mn-cs"/>
            </a:rPr>
            <a:t>17</a:t>
          </a:r>
          <a:r>
            <a:rPr lang="ja-JP" altLang="en-US" sz="1600" b="0" i="0" dirty="0">
              <a:effectLst/>
              <a:latin typeface="BIZ UDPゴシック" panose="020B0400000000000000" pitchFamily="50" charset="-128"/>
              <a:ea typeface="BIZ UDPゴシック" panose="020B0400000000000000" pitchFamily="50" charset="-128"/>
              <a:cs typeface="+mn-cs"/>
            </a:rPr>
            <a:t>．コロナ禍前と現在で、人との</a:t>
          </a:r>
          <a:endParaRPr lang="en-US" altLang="ja-JP" sz="1600" b="0" i="0" dirty="0">
            <a:effectLst/>
            <a:latin typeface="BIZ UDPゴシック" panose="020B0400000000000000" pitchFamily="50" charset="-128"/>
            <a:ea typeface="BIZ UDPゴシック" panose="020B0400000000000000" pitchFamily="50" charset="-128"/>
            <a:cs typeface="+mn-cs"/>
          </a:endParaRPr>
        </a:p>
        <a:p xmlns:a="http://schemas.openxmlformats.org/drawingml/2006/main">
          <a:r>
            <a:rPr lang="ja-JP" altLang="en-US" sz="1600" b="0" i="0" dirty="0">
              <a:effectLst/>
              <a:latin typeface="BIZ UDPゴシック" panose="020B0400000000000000" pitchFamily="50" charset="-128"/>
              <a:ea typeface="BIZ UDPゴシック" panose="020B0400000000000000" pitchFamily="50" charset="-128"/>
              <a:cs typeface="+mn-cs"/>
            </a:rPr>
            <a:t>コミュニケーションに関して変化がありますか</a:t>
          </a:r>
          <a:endParaRPr lang="ja-JP" altLang="en-US" sz="1600" dirty="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0.57493</cdr:x>
      <cdr:y>0.46443</cdr:y>
    </cdr:from>
    <cdr:to>
      <cdr:x>0.72007</cdr:x>
      <cdr:y>0.57853</cdr:y>
    </cdr:to>
    <cdr:sp macro="" textlink="">
      <cdr:nvSpPr>
        <cdr:cNvPr id="3" name="テキスト ボックス 1">
          <a:extLst xmlns:a="http://schemas.openxmlformats.org/drawingml/2006/main">
            <a:ext uri="{FF2B5EF4-FFF2-40B4-BE49-F238E27FC236}">
              <a16:creationId xmlns:a16="http://schemas.microsoft.com/office/drawing/2014/main" id="{1AC49CF3-7FDC-4FF4-8503-5B2DAD808A3E}"/>
            </a:ext>
          </a:extLst>
        </cdr:cNvPr>
        <cdr:cNvSpPr txBox="1"/>
      </cdr:nvSpPr>
      <cdr:spPr>
        <a:xfrm xmlns:a="http://schemas.openxmlformats.org/drawingml/2006/main">
          <a:off x="3431477" y="2343413"/>
          <a:ext cx="866274" cy="57572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400" dirty="0">
              <a:latin typeface="BIZ UDPゴシック" panose="020B0400000000000000" pitchFamily="50" charset="-128"/>
              <a:ea typeface="BIZ UDPゴシック" panose="020B0400000000000000" pitchFamily="50" charset="-128"/>
            </a:rPr>
            <a:t>人とのコミュニケーションに</a:t>
          </a:r>
          <a:endParaRPr lang="en-US" altLang="ja-JP" sz="1400" dirty="0">
            <a:latin typeface="BIZ UDPゴシック" panose="020B0400000000000000" pitchFamily="50" charset="-128"/>
            <a:ea typeface="BIZ UDPゴシック" panose="020B0400000000000000" pitchFamily="50" charset="-128"/>
          </a:endParaRPr>
        </a:p>
        <a:p xmlns:a="http://schemas.openxmlformats.org/drawingml/2006/main">
          <a:r>
            <a:rPr lang="ja-JP" altLang="en-US" sz="1400" dirty="0">
              <a:latin typeface="BIZ UDPゴシック" panose="020B0400000000000000" pitchFamily="50" charset="-128"/>
              <a:ea typeface="BIZ UDPゴシック" panose="020B0400000000000000" pitchFamily="50" charset="-128"/>
            </a:rPr>
            <a:t>制限が生じた</a:t>
          </a:r>
          <a:endParaRPr lang="en-US" altLang="ja-JP" sz="14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400" dirty="0">
              <a:latin typeface="BIZ UDPゴシック" panose="020B0400000000000000" pitchFamily="50" charset="-128"/>
              <a:ea typeface="BIZ UDPゴシック" panose="020B0400000000000000" pitchFamily="50" charset="-128"/>
            </a:rPr>
            <a:t>46.9</a:t>
          </a:r>
          <a:r>
            <a:rPr lang="ja-JP" altLang="en-US" sz="14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0.59691</cdr:x>
      <cdr:y>0.65304</cdr:y>
    </cdr:from>
    <cdr:to>
      <cdr:x>0.74205</cdr:x>
      <cdr:y>0.76715</cdr:y>
    </cdr:to>
    <cdr:sp macro="" textlink="">
      <cdr:nvSpPr>
        <cdr:cNvPr id="4" name="テキスト ボックス 1">
          <a:extLst xmlns:a="http://schemas.openxmlformats.org/drawingml/2006/main">
            <a:ext uri="{FF2B5EF4-FFF2-40B4-BE49-F238E27FC236}">
              <a16:creationId xmlns:a16="http://schemas.microsoft.com/office/drawing/2014/main" id="{7E11A5EF-26D5-4696-A43B-E9F010988354}"/>
            </a:ext>
          </a:extLst>
        </cdr:cNvPr>
        <cdr:cNvSpPr txBox="1"/>
      </cdr:nvSpPr>
      <cdr:spPr>
        <a:xfrm xmlns:a="http://schemas.openxmlformats.org/drawingml/2006/main">
          <a:off x="3562693" y="3295133"/>
          <a:ext cx="866274" cy="57578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400" dirty="0">
              <a:latin typeface="BIZ UDPゴシック" panose="020B0400000000000000" pitchFamily="50" charset="-128"/>
              <a:ea typeface="BIZ UDPゴシック" panose="020B0400000000000000" pitchFamily="50" charset="-128"/>
            </a:rPr>
            <a:t>ストレスが増えた</a:t>
          </a:r>
          <a:endParaRPr lang="en-US" altLang="ja-JP" sz="14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400" dirty="0">
              <a:latin typeface="BIZ UDPゴシック" panose="020B0400000000000000" pitchFamily="50" charset="-128"/>
              <a:ea typeface="BIZ UDPゴシック" panose="020B0400000000000000" pitchFamily="50" charset="-128"/>
            </a:rPr>
            <a:t>34.7</a:t>
          </a:r>
          <a:r>
            <a:rPr lang="ja-JP" altLang="en-US" sz="14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0.41679</cdr:x>
      <cdr:y>0.77508</cdr:y>
    </cdr:from>
    <cdr:to>
      <cdr:x>0.56193</cdr:x>
      <cdr:y>0.88919</cdr:y>
    </cdr:to>
    <cdr:sp macro="" textlink="">
      <cdr:nvSpPr>
        <cdr:cNvPr id="5" name="テキスト ボックス 1">
          <a:extLst xmlns:a="http://schemas.openxmlformats.org/drawingml/2006/main">
            <a:ext uri="{FF2B5EF4-FFF2-40B4-BE49-F238E27FC236}">
              <a16:creationId xmlns:a16="http://schemas.microsoft.com/office/drawing/2014/main" id="{7E11A5EF-26D5-4696-A43B-E9F010988354}"/>
            </a:ext>
          </a:extLst>
        </cdr:cNvPr>
        <cdr:cNvSpPr txBox="1"/>
      </cdr:nvSpPr>
      <cdr:spPr>
        <a:xfrm xmlns:a="http://schemas.openxmlformats.org/drawingml/2006/main">
          <a:off x="2487650" y="3910893"/>
          <a:ext cx="866273" cy="57577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dirty="0">
              <a:latin typeface="BIZ UDPゴシック" panose="020B0400000000000000" pitchFamily="50" charset="-128"/>
              <a:ea typeface="BIZ UDPゴシック" panose="020B0400000000000000" pitchFamily="50" charset="-128"/>
            </a:rPr>
            <a:t>不安が生じた</a:t>
          </a:r>
          <a:endParaRPr lang="en-US" altLang="ja-JP" sz="12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200" dirty="0">
              <a:latin typeface="BIZ UDPゴシック" panose="020B0400000000000000" pitchFamily="50" charset="-128"/>
              <a:ea typeface="BIZ UDPゴシック" panose="020B0400000000000000" pitchFamily="50" charset="-128"/>
            </a:rPr>
            <a:t>28.6</a:t>
          </a:r>
          <a:r>
            <a:rPr lang="ja-JP" altLang="en-US" sz="12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0.18443</cdr:x>
      <cdr:y>0.67049</cdr:y>
    </cdr:from>
    <cdr:to>
      <cdr:x>0.32957</cdr:x>
      <cdr:y>0.7846</cdr:y>
    </cdr:to>
    <cdr:sp macro="" textlink="">
      <cdr:nvSpPr>
        <cdr:cNvPr id="6" name="テキスト ボックス 1">
          <a:extLst xmlns:a="http://schemas.openxmlformats.org/drawingml/2006/main">
            <a:ext uri="{FF2B5EF4-FFF2-40B4-BE49-F238E27FC236}">
              <a16:creationId xmlns:a16="http://schemas.microsoft.com/office/drawing/2014/main" id="{7E11A5EF-26D5-4696-A43B-E9F010988354}"/>
            </a:ext>
          </a:extLst>
        </cdr:cNvPr>
        <cdr:cNvSpPr txBox="1"/>
      </cdr:nvSpPr>
      <cdr:spPr>
        <a:xfrm xmlns:a="http://schemas.openxmlformats.org/drawingml/2006/main">
          <a:off x="1100789" y="3383174"/>
          <a:ext cx="866273" cy="57577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latin typeface="BIZ UDPゴシック" panose="020B0400000000000000" pitchFamily="50" charset="-128"/>
              <a:ea typeface="BIZ UDPゴシック" panose="020B0400000000000000" pitchFamily="50" charset="-128"/>
            </a:rPr>
            <a:t>特に変化はない</a:t>
          </a:r>
          <a:endParaRPr lang="en-US" altLang="ja-JP" sz="11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100" dirty="0">
              <a:latin typeface="BIZ UDPゴシック" panose="020B0400000000000000" pitchFamily="50" charset="-128"/>
              <a:ea typeface="BIZ UDPゴシック" panose="020B0400000000000000" pitchFamily="50" charset="-128"/>
            </a:rPr>
            <a:t>24.5</a:t>
          </a:r>
          <a:r>
            <a:rPr lang="ja-JP" altLang="en-US" sz="11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0.1404</cdr:x>
      <cdr:y>0.48016</cdr:y>
    </cdr:from>
    <cdr:to>
      <cdr:x>0.28554</cdr:x>
      <cdr:y>0.59427</cdr:y>
    </cdr:to>
    <cdr:sp macro="" textlink="">
      <cdr:nvSpPr>
        <cdr:cNvPr id="7" name="テキスト ボックス 1">
          <a:extLst xmlns:a="http://schemas.openxmlformats.org/drawingml/2006/main">
            <a:ext uri="{FF2B5EF4-FFF2-40B4-BE49-F238E27FC236}">
              <a16:creationId xmlns:a16="http://schemas.microsoft.com/office/drawing/2014/main" id="{7E11A5EF-26D5-4696-A43B-E9F010988354}"/>
            </a:ext>
          </a:extLst>
        </cdr:cNvPr>
        <cdr:cNvSpPr txBox="1"/>
      </cdr:nvSpPr>
      <cdr:spPr>
        <a:xfrm xmlns:a="http://schemas.openxmlformats.org/drawingml/2006/main">
          <a:off x="837989" y="2422808"/>
          <a:ext cx="866273" cy="57577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200" dirty="0">
              <a:latin typeface="BIZ UDPゴシック" panose="020B0400000000000000" pitchFamily="50" charset="-128"/>
              <a:ea typeface="BIZ UDPゴシック" panose="020B0400000000000000" pitchFamily="50" charset="-128"/>
            </a:rPr>
            <a:t>ストレスが減った</a:t>
          </a:r>
          <a:endParaRPr lang="en-US" altLang="ja-JP" sz="12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200" dirty="0">
              <a:latin typeface="BIZ UDPゴシック" panose="020B0400000000000000" pitchFamily="50" charset="-128"/>
              <a:ea typeface="BIZ UDPゴシック" panose="020B0400000000000000" pitchFamily="50" charset="-128"/>
            </a:rPr>
            <a:t>20.4</a:t>
          </a:r>
          <a:r>
            <a:rPr lang="ja-JP" altLang="en-US" sz="12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0.11131</cdr:x>
      <cdr:y>0.35605</cdr:y>
    </cdr:from>
    <cdr:to>
      <cdr:x>0.25645</cdr:x>
      <cdr:y>0.47016</cdr:y>
    </cdr:to>
    <cdr:sp macro="" textlink="">
      <cdr:nvSpPr>
        <cdr:cNvPr id="8" name="テキスト ボックス 1">
          <a:extLst xmlns:a="http://schemas.openxmlformats.org/drawingml/2006/main">
            <a:ext uri="{FF2B5EF4-FFF2-40B4-BE49-F238E27FC236}">
              <a16:creationId xmlns:a16="http://schemas.microsoft.com/office/drawing/2014/main" id="{7E11A5EF-26D5-4696-A43B-E9F010988354}"/>
            </a:ext>
          </a:extLst>
        </cdr:cNvPr>
        <cdr:cNvSpPr txBox="1"/>
      </cdr:nvSpPr>
      <cdr:spPr>
        <a:xfrm xmlns:a="http://schemas.openxmlformats.org/drawingml/2006/main">
          <a:off x="664346" y="1796571"/>
          <a:ext cx="866274" cy="57577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000" dirty="0">
              <a:latin typeface="BIZ UDPゴシック" panose="020B0400000000000000" pitchFamily="50" charset="-128"/>
              <a:ea typeface="BIZ UDPゴシック" panose="020B0400000000000000" pitchFamily="50" charset="-128"/>
            </a:rPr>
            <a:t>トラブルや問題が増えた</a:t>
          </a:r>
          <a:endParaRPr lang="en-US" altLang="ja-JP" sz="10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000" dirty="0">
              <a:latin typeface="BIZ UDPゴシック" panose="020B0400000000000000" pitchFamily="50" charset="-128"/>
              <a:ea typeface="BIZ UDPゴシック" panose="020B0400000000000000" pitchFamily="50" charset="-128"/>
            </a:rPr>
            <a:t>10.2</a:t>
          </a:r>
          <a:r>
            <a:rPr lang="ja-JP" altLang="en-US" sz="10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0.20989</cdr:x>
      <cdr:y>0.26384</cdr:y>
    </cdr:from>
    <cdr:to>
      <cdr:x>0.35503</cdr:x>
      <cdr:y>0.37795</cdr:y>
    </cdr:to>
    <cdr:sp macro="" textlink="">
      <cdr:nvSpPr>
        <cdr:cNvPr id="9" name="テキスト ボックス 1">
          <a:extLst xmlns:a="http://schemas.openxmlformats.org/drawingml/2006/main">
            <a:ext uri="{FF2B5EF4-FFF2-40B4-BE49-F238E27FC236}">
              <a16:creationId xmlns:a16="http://schemas.microsoft.com/office/drawing/2014/main" id="{41A011C8-234A-42E1-81AF-0A43773915ED}"/>
            </a:ext>
          </a:extLst>
        </cdr:cNvPr>
        <cdr:cNvSpPr txBox="1"/>
      </cdr:nvSpPr>
      <cdr:spPr>
        <a:xfrm xmlns:a="http://schemas.openxmlformats.org/drawingml/2006/main">
          <a:off x="1252744" y="1331306"/>
          <a:ext cx="866274" cy="57577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000" dirty="0">
              <a:latin typeface="BIZ UDPゴシック" panose="020B0400000000000000" pitchFamily="50" charset="-128"/>
              <a:ea typeface="BIZ UDPゴシック" panose="020B0400000000000000" pitchFamily="50" charset="-128"/>
            </a:rPr>
            <a:t>トラブルや問題が減った</a:t>
          </a:r>
          <a:endParaRPr lang="en-US" altLang="ja-JP" sz="10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000" dirty="0">
              <a:latin typeface="BIZ UDPゴシック" panose="020B0400000000000000" pitchFamily="50" charset="-128"/>
              <a:ea typeface="BIZ UDPゴシック" panose="020B0400000000000000" pitchFamily="50" charset="-128"/>
            </a:rPr>
            <a:t>10.2</a:t>
          </a:r>
          <a:r>
            <a:rPr lang="ja-JP" altLang="en-US" sz="10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0.46805</cdr:x>
      <cdr:y>0.24934</cdr:y>
    </cdr:from>
    <cdr:to>
      <cdr:x>0.61319</cdr:x>
      <cdr:y>0.36344</cdr:y>
    </cdr:to>
    <cdr:sp macro="" textlink="">
      <cdr:nvSpPr>
        <cdr:cNvPr id="10" name="テキスト ボックス 1">
          <a:extLst xmlns:a="http://schemas.openxmlformats.org/drawingml/2006/main">
            <a:ext uri="{FF2B5EF4-FFF2-40B4-BE49-F238E27FC236}">
              <a16:creationId xmlns:a16="http://schemas.microsoft.com/office/drawing/2014/main" id="{CBA4E34D-9492-47DC-A9BC-36B122FB7B1F}"/>
            </a:ext>
          </a:extLst>
        </cdr:cNvPr>
        <cdr:cNvSpPr txBox="1"/>
      </cdr:nvSpPr>
      <cdr:spPr>
        <a:xfrm xmlns:a="http://schemas.openxmlformats.org/drawingml/2006/main">
          <a:off x="2793557" y="1258109"/>
          <a:ext cx="866274" cy="57572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000" dirty="0">
              <a:latin typeface="BIZ UDPゴシック" panose="020B0400000000000000" pitchFamily="50" charset="-128"/>
              <a:ea typeface="BIZ UDPゴシック" panose="020B0400000000000000" pitchFamily="50" charset="-128"/>
            </a:rPr>
            <a:t>他</a:t>
          </a:r>
          <a:endParaRPr lang="en-US" altLang="ja-JP" sz="1000" dirty="0">
            <a:latin typeface="BIZ UDPゴシック" panose="020B0400000000000000" pitchFamily="50" charset="-128"/>
            <a:ea typeface="BIZ UDPゴシック" panose="020B0400000000000000" pitchFamily="50" charset="-128"/>
          </a:endParaRPr>
        </a:p>
        <a:p xmlns:a="http://schemas.openxmlformats.org/drawingml/2006/main">
          <a:r>
            <a:rPr lang="en-US" altLang="ja-JP" sz="1000" dirty="0">
              <a:latin typeface="BIZ UDPゴシック" panose="020B0400000000000000" pitchFamily="50" charset="-128"/>
              <a:ea typeface="BIZ UDPゴシック" panose="020B0400000000000000" pitchFamily="50" charset="-128"/>
            </a:rPr>
            <a:t>6.1</a:t>
          </a:r>
          <a:r>
            <a:rPr lang="ja-JP" altLang="en-US" sz="1000" dirty="0">
              <a:latin typeface="BIZ UDPゴシック" panose="020B0400000000000000" pitchFamily="50" charset="-128"/>
              <a:ea typeface="BIZ UDPゴシック" panose="020B0400000000000000" pitchFamily="50" charset="-128"/>
            </a:rPr>
            <a:t>％</a:t>
          </a:r>
        </a:p>
      </cdr:txBody>
    </cdr:sp>
  </cdr:relSizeAnchor>
  <cdr:relSizeAnchor xmlns:cdr="http://schemas.openxmlformats.org/drawingml/2006/chartDrawing">
    <cdr:from>
      <cdr:x>0</cdr:x>
      <cdr:y>0.83911</cdr:y>
    </cdr:from>
    <cdr:to>
      <cdr:x>0.4066</cdr:x>
      <cdr:y>1</cdr:y>
    </cdr:to>
    <cdr:sp macro="" textlink="">
      <cdr:nvSpPr>
        <cdr:cNvPr id="11" name="テキスト ボックス 5">
          <a:extLst xmlns:a="http://schemas.openxmlformats.org/drawingml/2006/main">
            <a:ext uri="{FF2B5EF4-FFF2-40B4-BE49-F238E27FC236}">
              <a16:creationId xmlns:a16="http://schemas.microsoft.com/office/drawing/2014/main" id="{F94A59C4-E1DC-48E0-9430-81BEB1E77EC1}"/>
            </a:ext>
          </a:extLst>
        </cdr:cNvPr>
        <cdr:cNvSpPr txBox="1"/>
      </cdr:nvSpPr>
      <cdr:spPr>
        <a:xfrm xmlns:a="http://schemas.openxmlformats.org/drawingml/2006/main">
          <a:off x="0" y="2701627"/>
          <a:ext cx="1858970" cy="49244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latin typeface="BIZ UDPゴシック" panose="020B0400000000000000" pitchFamily="50" charset="-128"/>
              <a:ea typeface="BIZ UDPゴシック" panose="020B0400000000000000" pitchFamily="50" charset="-128"/>
            </a:rPr>
            <a:t>＊複数回答可のため</a:t>
          </a:r>
          <a:endParaRPr kumimoji="1" lang="en-US" altLang="ja-JP" sz="800">
            <a:latin typeface="BIZ UDPゴシック" panose="020B0400000000000000" pitchFamily="50" charset="-128"/>
            <a:ea typeface="BIZ UDPゴシック" panose="020B0400000000000000" pitchFamily="50" charset="-128"/>
          </a:endParaRPr>
        </a:p>
        <a:p xmlns:a="http://schemas.openxmlformats.org/drawingml/2006/main">
          <a:r>
            <a:rPr kumimoji="1" lang="ja-JP" altLang="en-US" sz="800">
              <a:latin typeface="BIZ UDPゴシック" panose="020B0400000000000000" pitchFamily="50" charset="-128"/>
              <a:ea typeface="BIZ UDPゴシック" panose="020B0400000000000000" pitchFamily="50" charset="-128"/>
            </a:rPr>
            <a:t>　合計は</a:t>
          </a:r>
          <a:r>
            <a:rPr kumimoji="1" lang="en-US" altLang="ja-JP" sz="800">
              <a:latin typeface="BIZ UDPゴシック" panose="020B0400000000000000" pitchFamily="50" charset="-128"/>
              <a:ea typeface="BIZ UDPゴシック" panose="020B0400000000000000" pitchFamily="50" charset="-128"/>
            </a:rPr>
            <a:t>49</a:t>
          </a:r>
          <a:r>
            <a:rPr kumimoji="1" lang="ja-JP" altLang="en-US" sz="800">
              <a:latin typeface="BIZ UDPゴシック" panose="020B0400000000000000" pitchFamily="50" charset="-128"/>
              <a:ea typeface="BIZ UDPゴシック" panose="020B0400000000000000" pitchFamily="50" charset="-128"/>
            </a:rPr>
            <a:t>になりません</a:t>
          </a:r>
          <a:endParaRPr kumimoji="1" lang="en-US" altLang="ja-JP" sz="800">
            <a:latin typeface="BIZ UDPゴシック" panose="020B0400000000000000" pitchFamily="50" charset="-128"/>
            <a:ea typeface="BIZ UDPゴシック" panose="020B0400000000000000" pitchFamily="50" charset="-128"/>
          </a:endParaRPr>
        </a:p>
        <a:p xmlns:a="http://schemas.openxmlformats.org/drawingml/2006/main">
          <a:r>
            <a:rPr kumimoji="1" lang="ja-JP" altLang="en-US" sz="800">
              <a:latin typeface="BIZ UDPゴシック" panose="020B0400000000000000" pitchFamily="50" charset="-128"/>
              <a:ea typeface="BIZ UDPゴシック" panose="020B0400000000000000" pitchFamily="50" charset="-128"/>
            </a:rPr>
            <a:t>＊％は回答総数</a:t>
          </a:r>
          <a:r>
            <a:rPr kumimoji="1" lang="en-US" altLang="ja-JP" sz="800">
              <a:latin typeface="BIZ UDPゴシック" panose="020B0400000000000000" pitchFamily="50" charset="-128"/>
              <a:ea typeface="BIZ UDPゴシック" panose="020B0400000000000000" pitchFamily="50" charset="-128"/>
            </a:rPr>
            <a:t>49</a:t>
          </a:r>
          <a:r>
            <a:rPr kumimoji="1" lang="ja-JP" altLang="en-US" sz="800">
              <a:latin typeface="BIZ UDPゴシック" panose="020B0400000000000000" pitchFamily="50" charset="-128"/>
              <a:ea typeface="BIZ UDPゴシック" panose="020B0400000000000000" pitchFamily="50" charset="-128"/>
            </a:rPr>
            <a:t>に対する割合です</a:t>
          </a:r>
          <a:endParaRPr kumimoji="1" lang="en-US" altLang="ja-JP" sz="800">
            <a:latin typeface="BIZ UDPゴシック" panose="020B0400000000000000" pitchFamily="50" charset="-128"/>
            <a:ea typeface="BIZ UDPゴシック" panose="020B0400000000000000" pitchFamily="50" charset="-128"/>
          </a:endParaRPr>
        </a:p>
      </cdr:txBody>
    </cdr:sp>
  </cdr:relSizeAnchor>
  <cdr:relSizeAnchor xmlns:cdr="http://schemas.openxmlformats.org/drawingml/2006/chartDrawing">
    <cdr:from>
      <cdr:x>0.32312</cdr:x>
      <cdr:y>0.31631</cdr:y>
    </cdr:from>
    <cdr:to>
      <cdr:x>0.42758</cdr:x>
      <cdr:y>0.35255</cdr:y>
    </cdr:to>
    <cdr:cxnSp macro="">
      <cdr:nvCxnSpPr>
        <cdr:cNvPr id="12" name="直線コネクタ 11">
          <a:extLst xmlns:a="http://schemas.openxmlformats.org/drawingml/2006/main">
            <a:ext uri="{FF2B5EF4-FFF2-40B4-BE49-F238E27FC236}">
              <a16:creationId xmlns:a16="http://schemas.microsoft.com/office/drawing/2014/main" id="{67C63451-F330-455E-A417-56AAC3F1D888}"/>
            </a:ext>
          </a:extLst>
        </cdr:cNvPr>
        <cdr:cNvCxnSpPr/>
      </cdr:nvCxnSpPr>
      <cdr:spPr>
        <a:xfrm xmlns:a="http://schemas.openxmlformats.org/drawingml/2006/main">
          <a:off x="1928553" y="1596045"/>
          <a:ext cx="623454" cy="18288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0.28134</cdr:x>
      <cdr:y>0.39703</cdr:y>
    </cdr:from>
    <cdr:to>
      <cdr:x>0.35655</cdr:x>
      <cdr:y>0.41311</cdr:y>
    </cdr:to>
    <cdr:cxnSp macro="">
      <cdr:nvCxnSpPr>
        <cdr:cNvPr id="15" name="直線コネクタ 14">
          <a:extLst xmlns:a="http://schemas.openxmlformats.org/drawingml/2006/main">
            <a:ext uri="{FF2B5EF4-FFF2-40B4-BE49-F238E27FC236}">
              <a16:creationId xmlns:a16="http://schemas.microsoft.com/office/drawing/2014/main" id="{B1EBDE75-6227-4748-BAEE-26DD5B9874B2}"/>
            </a:ext>
          </a:extLst>
        </cdr:cNvPr>
        <cdr:cNvCxnSpPr/>
      </cdr:nvCxnSpPr>
      <cdr:spPr>
        <a:xfrm xmlns:a="http://schemas.openxmlformats.org/drawingml/2006/main">
          <a:off x="1679171" y="2003368"/>
          <a:ext cx="448887" cy="81093"/>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35C5B8-DFD8-40E2-844C-CDC53AE9BB0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4628932-335C-48A2-95DA-24422125C9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34F380E-7B9C-4B91-B300-8A24A97ADDAE}"/>
              </a:ext>
            </a:extLst>
          </p:cNvPr>
          <p:cNvSpPr>
            <a:spLocks noGrp="1"/>
          </p:cNvSpPr>
          <p:nvPr>
            <p:ph type="dt" sz="half" idx="10"/>
          </p:nvPr>
        </p:nvSpPr>
        <p:spPr/>
        <p:txBody>
          <a:bodyPr/>
          <a:lstStyle/>
          <a:p>
            <a:fld id="{0AED2E81-01B0-4109-A2FA-42C33964D5DA}" type="datetimeFigureOut">
              <a:rPr kumimoji="1" lang="ja-JP" altLang="en-US" smtClean="0"/>
              <a:t>2021/8/25</a:t>
            </a:fld>
            <a:endParaRPr kumimoji="1" lang="ja-JP" altLang="en-US"/>
          </a:p>
        </p:txBody>
      </p:sp>
      <p:sp>
        <p:nvSpPr>
          <p:cNvPr id="5" name="フッター プレースホルダー 4">
            <a:extLst>
              <a:ext uri="{FF2B5EF4-FFF2-40B4-BE49-F238E27FC236}">
                <a16:creationId xmlns:a16="http://schemas.microsoft.com/office/drawing/2014/main" id="{96FC3572-4984-4D8A-BE12-F16A01EF63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477EA8-42C8-4A1F-8814-E9C8AB482888}"/>
              </a:ext>
            </a:extLst>
          </p:cNvPr>
          <p:cNvSpPr>
            <a:spLocks noGrp="1"/>
          </p:cNvSpPr>
          <p:nvPr>
            <p:ph type="sldNum" sz="quarter" idx="12"/>
          </p:nvPr>
        </p:nvSpPr>
        <p:spPr/>
        <p:txBody>
          <a:body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8217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0F34EE-25ED-4B6E-B7B8-9006407441C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13099C0-330F-45CE-ABE6-37FE58A4443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8AAC97-B1DB-4F7E-A6A9-5F4564EA3D09}"/>
              </a:ext>
            </a:extLst>
          </p:cNvPr>
          <p:cNvSpPr>
            <a:spLocks noGrp="1"/>
          </p:cNvSpPr>
          <p:nvPr>
            <p:ph type="dt" sz="half" idx="10"/>
          </p:nvPr>
        </p:nvSpPr>
        <p:spPr/>
        <p:txBody>
          <a:bodyPr/>
          <a:lstStyle/>
          <a:p>
            <a:fld id="{0AED2E81-01B0-4109-A2FA-42C33964D5DA}" type="datetimeFigureOut">
              <a:rPr kumimoji="1" lang="ja-JP" altLang="en-US" smtClean="0"/>
              <a:t>2021/8/25</a:t>
            </a:fld>
            <a:endParaRPr kumimoji="1" lang="ja-JP" altLang="en-US"/>
          </a:p>
        </p:txBody>
      </p:sp>
      <p:sp>
        <p:nvSpPr>
          <p:cNvPr id="5" name="フッター プレースホルダー 4">
            <a:extLst>
              <a:ext uri="{FF2B5EF4-FFF2-40B4-BE49-F238E27FC236}">
                <a16:creationId xmlns:a16="http://schemas.microsoft.com/office/drawing/2014/main" id="{EF24C0DE-48E1-44C2-8B05-CD526A6BE0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81FDF4-9A53-401A-AE3C-5646CC8597C2}"/>
              </a:ext>
            </a:extLst>
          </p:cNvPr>
          <p:cNvSpPr>
            <a:spLocks noGrp="1"/>
          </p:cNvSpPr>
          <p:nvPr>
            <p:ph type="sldNum" sz="quarter" idx="12"/>
          </p:nvPr>
        </p:nvSpPr>
        <p:spPr/>
        <p:txBody>
          <a:body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171484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7E5EB10-5B7F-4DCA-9A44-EF8AB64385F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7294A8F-6C48-45AF-869B-1FAEDC4175F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06CD72C-A8A6-45EF-9781-FFBA80933258}"/>
              </a:ext>
            </a:extLst>
          </p:cNvPr>
          <p:cNvSpPr>
            <a:spLocks noGrp="1"/>
          </p:cNvSpPr>
          <p:nvPr>
            <p:ph type="dt" sz="half" idx="10"/>
          </p:nvPr>
        </p:nvSpPr>
        <p:spPr/>
        <p:txBody>
          <a:bodyPr/>
          <a:lstStyle/>
          <a:p>
            <a:fld id="{0AED2E81-01B0-4109-A2FA-42C33964D5DA}" type="datetimeFigureOut">
              <a:rPr kumimoji="1" lang="ja-JP" altLang="en-US" smtClean="0"/>
              <a:t>2021/8/25</a:t>
            </a:fld>
            <a:endParaRPr kumimoji="1" lang="ja-JP" altLang="en-US"/>
          </a:p>
        </p:txBody>
      </p:sp>
      <p:sp>
        <p:nvSpPr>
          <p:cNvPr id="5" name="フッター プレースホルダー 4">
            <a:extLst>
              <a:ext uri="{FF2B5EF4-FFF2-40B4-BE49-F238E27FC236}">
                <a16:creationId xmlns:a16="http://schemas.microsoft.com/office/drawing/2014/main" id="{EED4C541-86D9-4DC1-9361-98B06219CF6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1B37CA3-EC08-45CF-94F6-28B2BC1E0996}"/>
              </a:ext>
            </a:extLst>
          </p:cNvPr>
          <p:cNvSpPr>
            <a:spLocks noGrp="1"/>
          </p:cNvSpPr>
          <p:nvPr>
            <p:ph type="sldNum" sz="quarter" idx="12"/>
          </p:nvPr>
        </p:nvSpPr>
        <p:spPr/>
        <p:txBody>
          <a:body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540028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418439-DFF1-43C4-B746-AB150D33458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C0EDF1A-D1BF-4045-9831-A213A38C0E9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E16ACD-6EA2-4216-AA96-78DCA5604739}"/>
              </a:ext>
            </a:extLst>
          </p:cNvPr>
          <p:cNvSpPr>
            <a:spLocks noGrp="1"/>
          </p:cNvSpPr>
          <p:nvPr>
            <p:ph type="dt" sz="half" idx="10"/>
          </p:nvPr>
        </p:nvSpPr>
        <p:spPr/>
        <p:txBody>
          <a:bodyPr/>
          <a:lstStyle/>
          <a:p>
            <a:fld id="{0AED2E81-01B0-4109-A2FA-42C33964D5DA}" type="datetimeFigureOut">
              <a:rPr kumimoji="1" lang="ja-JP" altLang="en-US" smtClean="0"/>
              <a:t>2021/8/25</a:t>
            </a:fld>
            <a:endParaRPr kumimoji="1" lang="ja-JP" altLang="en-US"/>
          </a:p>
        </p:txBody>
      </p:sp>
      <p:sp>
        <p:nvSpPr>
          <p:cNvPr id="5" name="フッター プレースホルダー 4">
            <a:extLst>
              <a:ext uri="{FF2B5EF4-FFF2-40B4-BE49-F238E27FC236}">
                <a16:creationId xmlns:a16="http://schemas.microsoft.com/office/drawing/2014/main" id="{EEB5C565-FA97-4BFA-8B13-BFA398D1D4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657158-9BD9-4A36-8648-632BF363E734}"/>
              </a:ext>
            </a:extLst>
          </p:cNvPr>
          <p:cNvSpPr>
            <a:spLocks noGrp="1"/>
          </p:cNvSpPr>
          <p:nvPr>
            <p:ph type="sldNum" sz="quarter" idx="12"/>
          </p:nvPr>
        </p:nvSpPr>
        <p:spPr/>
        <p:txBody>
          <a:body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3211673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7E2483-04ED-4EB0-9F2A-AA039764E6A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34FA5BE-CD68-4B6F-9664-3497698D12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1EC9960-20A8-4F1E-9E20-A600516FE272}"/>
              </a:ext>
            </a:extLst>
          </p:cNvPr>
          <p:cNvSpPr>
            <a:spLocks noGrp="1"/>
          </p:cNvSpPr>
          <p:nvPr>
            <p:ph type="dt" sz="half" idx="10"/>
          </p:nvPr>
        </p:nvSpPr>
        <p:spPr/>
        <p:txBody>
          <a:bodyPr/>
          <a:lstStyle/>
          <a:p>
            <a:fld id="{0AED2E81-01B0-4109-A2FA-42C33964D5DA}" type="datetimeFigureOut">
              <a:rPr kumimoji="1" lang="ja-JP" altLang="en-US" smtClean="0"/>
              <a:t>2021/8/25</a:t>
            </a:fld>
            <a:endParaRPr kumimoji="1" lang="ja-JP" altLang="en-US"/>
          </a:p>
        </p:txBody>
      </p:sp>
      <p:sp>
        <p:nvSpPr>
          <p:cNvPr id="5" name="フッター プレースホルダー 4">
            <a:extLst>
              <a:ext uri="{FF2B5EF4-FFF2-40B4-BE49-F238E27FC236}">
                <a16:creationId xmlns:a16="http://schemas.microsoft.com/office/drawing/2014/main" id="{5AF7A40F-5143-4084-99C7-275684B426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058880-FA7D-4766-8EEB-7A25F751DEDA}"/>
              </a:ext>
            </a:extLst>
          </p:cNvPr>
          <p:cNvSpPr>
            <a:spLocks noGrp="1"/>
          </p:cNvSpPr>
          <p:nvPr>
            <p:ph type="sldNum" sz="quarter" idx="12"/>
          </p:nvPr>
        </p:nvSpPr>
        <p:spPr/>
        <p:txBody>
          <a:body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242982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EF0AFE-D814-48E6-8273-046566EF6FC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6130526-69BF-4225-87DD-E3A104A8A6A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836A20-F153-46F2-A9E6-528E0181D37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73383E4-EF5C-4EAF-ABE3-F8FFD793B815}"/>
              </a:ext>
            </a:extLst>
          </p:cNvPr>
          <p:cNvSpPr>
            <a:spLocks noGrp="1"/>
          </p:cNvSpPr>
          <p:nvPr>
            <p:ph type="dt" sz="half" idx="10"/>
          </p:nvPr>
        </p:nvSpPr>
        <p:spPr/>
        <p:txBody>
          <a:bodyPr/>
          <a:lstStyle/>
          <a:p>
            <a:fld id="{0AED2E81-01B0-4109-A2FA-42C33964D5DA}" type="datetimeFigureOut">
              <a:rPr kumimoji="1" lang="ja-JP" altLang="en-US" smtClean="0"/>
              <a:t>2021/8/25</a:t>
            </a:fld>
            <a:endParaRPr kumimoji="1" lang="ja-JP" altLang="en-US"/>
          </a:p>
        </p:txBody>
      </p:sp>
      <p:sp>
        <p:nvSpPr>
          <p:cNvPr id="6" name="フッター プレースホルダー 5">
            <a:extLst>
              <a:ext uri="{FF2B5EF4-FFF2-40B4-BE49-F238E27FC236}">
                <a16:creationId xmlns:a16="http://schemas.microsoft.com/office/drawing/2014/main" id="{ACC2CB86-8486-4D0E-8A97-566E0871164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540EFD-77C3-4C1B-A639-38476CDE3734}"/>
              </a:ext>
            </a:extLst>
          </p:cNvPr>
          <p:cNvSpPr>
            <a:spLocks noGrp="1"/>
          </p:cNvSpPr>
          <p:nvPr>
            <p:ph type="sldNum" sz="quarter" idx="12"/>
          </p:nvPr>
        </p:nvSpPr>
        <p:spPr/>
        <p:txBody>
          <a:body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1690644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D1AB7D-A822-4DFE-8466-CD0FBAD3173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AF08564-5605-4DD7-9183-253B38FDA6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9F8DDF4-F4DA-44BC-A872-499A96EA2B4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049713B-E68E-42D3-8570-C12C1D201C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1E4DB39-DE00-47CC-AB82-0053A08EC34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1A43A45-F3AF-4EDE-BB90-15DE04E4F275}"/>
              </a:ext>
            </a:extLst>
          </p:cNvPr>
          <p:cNvSpPr>
            <a:spLocks noGrp="1"/>
          </p:cNvSpPr>
          <p:nvPr>
            <p:ph type="dt" sz="half" idx="10"/>
          </p:nvPr>
        </p:nvSpPr>
        <p:spPr/>
        <p:txBody>
          <a:bodyPr/>
          <a:lstStyle/>
          <a:p>
            <a:fld id="{0AED2E81-01B0-4109-A2FA-42C33964D5DA}" type="datetimeFigureOut">
              <a:rPr kumimoji="1" lang="ja-JP" altLang="en-US" smtClean="0"/>
              <a:t>2021/8/25</a:t>
            </a:fld>
            <a:endParaRPr kumimoji="1" lang="ja-JP" altLang="en-US"/>
          </a:p>
        </p:txBody>
      </p:sp>
      <p:sp>
        <p:nvSpPr>
          <p:cNvPr id="8" name="フッター プレースホルダー 7">
            <a:extLst>
              <a:ext uri="{FF2B5EF4-FFF2-40B4-BE49-F238E27FC236}">
                <a16:creationId xmlns:a16="http://schemas.microsoft.com/office/drawing/2014/main" id="{EC76F722-4F93-4E4A-84B6-4638E339976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ED310EB-4686-4345-AEB7-CA09430D9EC0}"/>
              </a:ext>
            </a:extLst>
          </p:cNvPr>
          <p:cNvSpPr>
            <a:spLocks noGrp="1"/>
          </p:cNvSpPr>
          <p:nvPr>
            <p:ph type="sldNum" sz="quarter" idx="12"/>
          </p:nvPr>
        </p:nvSpPr>
        <p:spPr/>
        <p:txBody>
          <a:body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782451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AAE3BC-A503-4716-93C8-F4172D97787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F955E1D-59E6-43BD-8E30-548E2BC9A948}"/>
              </a:ext>
            </a:extLst>
          </p:cNvPr>
          <p:cNvSpPr>
            <a:spLocks noGrp="1"/>
          </p:cNvSpPr>
          <p:nvPr>
            <p:ph type="dt" sz="half" idx="10"/>
          </p:nvPr>
        </p:nvSpPr>
        <p:spPr/>
        <p:txBody>
          <a:bodyPr/>
          <a:lstStyle/>
          <a:p>
            <a:fld id="{0AED2E81-01B0-4109-A2FA-42C33964D5DA}" type="datetimeFigureOut">
              <a:rPr kumimoji="1" lang="ja-JP" altLang="en-US" smtClean="0"/>
              <a:t>2021/8/25</a:t>
            </a:fld>
            <a:endParaRPr kumimoji="1" lang="ja-JP" altLang="en-US"/>
          </a:p>
        </p:txBody>
      </p:sp>
      <p:sp>
        <p:nvSpPr>
          <p:cNvPr id="4" name="フッター プレースホルダー 3">
            <a:extLst>
              <a:ext uri="{FF2B5EF4-FFF2-40B4-BE49-F238E27FC236}">
                <a16:creationId xmlns:a16="http://schemas.microsoft.com/office/drawing/2014/main" id="{0F65745F-4F30-4A8D-839E-081E5C2BA80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A37B092-143C-45EF-929C-7F3BF322DE1E}"/>
              </a:ext>
            </a:extLst>
          </p:cNvPr>
          <p:cNvSpPr>
            <a:spLocks noGrp="1"/>
          </p:cNvSpPr>
          <p:nvPr>
            <p:ph type="sldNum" sz="quarter" idx="12"/>
          </p:nvPr>
        </p:nvSpPr>
        <p:spPr/>
        <p:txBody>
          <a:body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407828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8666874-CDEC-4629-9880-5CD37787791B}"/>
              </a:ext>
            </a:extLst>
          </p:cNvPr>
          <p:cNvSpPr>
            <a:spLocks noGrp="1"/>
          </p:cNvSpPr>
          <p:nvPr>
            <p:ph type="dt" sz="half" idx="10"/>
          </p:nvPr>
        </p:nvSpPr>
        <p:spPr/>
        <p:txBody>
          <a:bodyPr/>
          <a:lstStyle/>
          <a:p>
            <a:fld id="{0AED2E81-01B0-4109-A2FA-42C33964D5DA}" type="datetimeFigureOut">
              <a:rPr kumimoji="1" lang="ja-JP" altLang="en-US" smtClean="0"/>
              <a:t>2021/8/25</a:t>
            </a:fld>
            <a:endParaRPr kumimoji="1" lang="ja-JP" altLang="en-US"/>
          </a:p>
        </p:txBody>
      </p:sp>
      <p:sp>
        <p:nvSpPr>
          <p:cNvPr id="3" name="フッター プレースホルダー 2">
            <a:extLst>
              <a:ext uri="{FF2B5EF4-FFF2-40B4-BE49-F238E27FC236}">
                <a16:creationId xmlns:a16="http://schemas.microsoft.com/office/drawing/2014/main" id="{1D151B5B-F5A8-437C-ADB8-E5F36E7D03D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1F70856-A083-464B-9C32-93BEF054ED50}"/>
              </a:ext>
            </a:extLst>
          </p:cNvPr>
          <p:cNvSpPr>
            <a:spLocks noGrp="1"/>
          </p:cNvSpPr>
          <p:nvPr>
            <p:ph type="sldNum" sz="quarter" idx="12"/>
          </p:nvPr>
        </p:nvSpPr>
        <p:spPr/>
        <p:txBody>
          <a:body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2617727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56FACE-C640-41BE-A375-74F4A6B062B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754F864-E1C3-483E-A03B-55912616A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89D59BC-F2B5-41C0-AAD2-E7E9ABD033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BEC0DF1-1884-434F-8901-08EC3C8F55D6}"/>
              </a:ext>
            </a:extLst>
          </p:cNvPr>
          <p:cNvSpPr>
            <a:spLocks noGrp="1"/>
          </p:cNvSpPr>
          <p:nvPr>
            <p:ph type="dt" sz="half" idx="10"/>
          </p:nvPr>
        </p:nvSpPr>
        <p:spPr/>
        <p:txBody>
          <a:bodyPr/>
          <a:lstStyle/>
          <a:p>
            <a:fld id="{0AED2E81-01B0-4109-A2FA-42C33964D5DA}" type="datetimeFigureOut">
              <a:rPr kumimoji="1" lang="ja-JP" altLang="en-US" smtClean="0"/>
              <a:t>2021/8/25</a:t>
            </a:fld>
            <a:endParaRPr kumimoji="1" lang="ja-JP" altLang="en-US"/>
          </a:p>
        </p:txBody>
      </p:sp>
      <p:sp>
        <p:nvSpPr>
          <p:cNvPr id="6" name="フッター プレースホルダー 5">
            <a:extLst>
              <a:ext uri="{FF2B5EF4-FFF2-40B4-BE49-F238E27FC236}">
                <a16:creationId xmlns:a16="http://schemas.microsoft.com/office/drawing/2014/main" id="{CD4645BD-0D90-42E0-AC5B-591EDDD199C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392ECB9-F9F9-4E83-9099-CA03C9D20F05}"/>
              </a:ext>
            </a:extLst>
          </p:cNvPr>
          <p:cNvSpPr>
            <a:spLocks noGrp="1"/>
          </p:cNvSpPr>
          <p:nvPr>
            <p:ph type="sldNum" sz="quarter" idx="12"/>
          </p:nvPr>
        </p:nvSpPr>
        <p:spPr/>
        <p:txBody>
          <a:body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12914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0B0BED-F01D-4694-B2F0-B6A6687C808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6DF1317-775B-4D2A-83C7-B25B1AC7E2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D7B10BC-5A56-4FF3-9B7D-5447AE72C0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66593C9-5C15-4019-94C0-CBCFF1481A1E}"/>
              </a:ext>
            </a:extLst>
          </p:cNvPr>
          <p:cNvSpPr>
            <a:spLocks noGrp="1"/>
          </p:cNvSpPr>
          <p:nvPr>
            <p:ph type="dt" sz="half" idx="10"/>
          </p:nvPr>
        </p:nvSpPr>
        <p:spPr/>
        <p:txBody>
          <a:bodyPr/>
          <a:lstStyle/>
          <a:p>
            <a:fld id="{0AED2E81-01B0-4109-A2FA-42C33964D5DA}" type="datetimeFigureOut">
              <a:rPr kumimoji="1" lang="ja-JP" altLang="en-US" smtClean="0"/>
              <a:t>2021/8/25</a:t>
            </a:fld>
            <a:endParaRPr kumimoji="1" lang="ja-JP" altLang="en-US"/>
          </a:p>
        </p:txBody>
      </p:sp>
      <p:sp>
        <p:nvSpPr>
          <p:cNvPr id="6" name="フッター プレースホルダー 5">
            <a:extLst>
              <a:ext uri="{FF2B5EF4-FFF2-40B4-BE49-F238E27FC236}">
                <a16:creationId xmlns:a16="http://schemas.microsoft.com/office/drawing/2014/main" id="{4BC03D02-C487-4CA1-BC25-0ED8C1183EF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FA1E3F8-C3BB-4E16-9D92-0FF8B5E84105}"/>
              </a:ext>
            </a:extLst>
          </p:cNvPr>
          <p:cNvSpPr>
            <a:spLocks noGrp="1"/>
          </p:cNvSpPr>
          <p:nvPr>
            <p:ph type="sldNum" sz="quarter" idx="12"/>
          </p:nvPr>
        </p:nvSpPr>
        <p:spPr/>
        <p:txBody>
          <a:body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1984743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24EF551-6055-41DE-ADCD-3A086C5725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CEF812-D293-49B4-85D3-5D81781C77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79EFB3B-6671-4157-99A8-B38685234F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D2E81-01B0-4109-A2FA-42C33964D5DA}" type="datetimeFigureOut">
              <a:rPr kumimoji="1" lang="ja-JP" altLang="en-US" smtClean="0"/>
              <a:t>2021/8/25</a:t>
            </a:fld>
            <a:endParaRPr kumimoji="1" lang="ja-JP" altLang="en-US"/>
          </a:p>
        </p:txBody>
      </p:sp>
      <p:sp>
        <p:nvSpPr>
          <p:cNvPr id="5" name="フッター プレースホルダー 4">
            <a:extLst>
              <a:ext uri="{FF2B5EF4-FFF2-40B4-BE49-F238E27FC236}">
                <a16:creationId xmlns:a16="http://schemas.microsoft.com/office/drawing/2014/main" id="{5870227D-84CF-49BA-B3C8-333492560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EF587C0-F626-4872-9BD3-FB9E2B77AA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72B78-0FCC-4688-8729-BA0EBBABEC5D}" type="slidenum">
              <a:rPr kumimoji="1" lang="ja-JP" altLang="en-US" smtClean="0"/>
              <a:t>‹#›</a:t>
            </a:fld>
            <a:endParaRPr kumimoji="1" lang="ja-JP" altLang="en-US"/>
          </a:p>
        </p:txBody>
      </p:sp>
    </p:spTree>
    <p:extLst>
      <p:ext uri="{BB962C8B-B14F-4D97-AF65-F5344CB8AC3E}">
        <p14:creationId xmlns:p14="http://schemas.microsoft.com/office/powerpoint/2010/main" val="3190410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descr="アンケート調査からみる発達障害者が誤解を受けるメカニズムーすれ違い再考のための場づくりを展望するー&#10;アンケート結果（一部抜粋）&#10;">
            <a:extLst>
              <a:ext uri="{FF2B5EF4-FFF2-40B4-BE49-F238E27FC236}">
                <a16:creationId xmlns:a16="http://schemas.microsoft.com/office/drawing/2014/main" id="{10A0FE77-22C3-4B67-BA23-029EFCF41965}"/>
              </a:ext>
            </a:extLst>
          </p:cNvPr>
          <p:cNvSpPr>
            <a:spLocks noGrp="1"/>
          </p:cNvSpPr>
          <p:nvPr>
            <p:ph type="ctrTitle"/>
          </p:nvPr>
        </p:nvSpPr>
        <p:spPr>
          <a:xfrm>
            <a:off x="1524000" y="868362"/>
            <a:ext cx="9144000" cy="2387600"/>
          </a:xfrm>
        </p:spPr>
        <p:txBody>
          <a:bodyPr>
            <a:normAutofit/>
          </a:bodyPr>
          <a:lstStyle/>
          <a:p>
            <a:r>
              <a:rPr kumimoji="1" lang="ja-JP" altLang="en-US" sz="3600" dirty="0"/>
              <a:t>アンケート調査からみる発達障害者が誤解を受けるメカニズム</a:t>
            </a:r>
          </a:p>
        </p:txBody>
      </p:sp>
      <p:sp>
        <p:nvSpPr>
          <p:cNvPr id="3" name="字幕 2">
            <a:extLst>
              <a:ext uri="{FF2B5EF4-FFF2-40B4-BE49-F238E27FC236}">
                <a16:creationId xmlns:a16="http://schemas.microsoft.com/office/drawing/2014/main" id="{77EB52B4-C987-48D0-A24D-6BC399E539A2}"/>
              </a:ext>
            </a:extLst>
          </p:cNvPr>
          <p:cNvSpPr>
            <a:spLocks noGrp="1"/>
          </p:cNvSpPr>
          <p:nvPr>
            <p:ph type="subTitle" idx="1"/>
          </p:nvPr>
        </p:nvSpPr>
        <p:spPr>
          <a:xfrm>
            <a:off x="1524000" y="3284154"/>
            <a:ext cx="9144000" cy="1655762"/>
          </a:xfrm>
        </p:spPr>
        <p:txBody>
          <a:bodyPr/>
          <a:lstStyle/>
          <a:p>
            <a:r>
              <a:rPr kumimoji="1" lang="en-US" altLang="ja-JP" dirty="0"/>
              <a:t>―</a:t>
            </a:r>
            <a:r>
              <a:rPr kumimoji="1" lang="ja-JP" altLang="en-US" dirty="0"/>
              <a:t>すれ違い再考のための場作りを展望する</a:t>
            </a:r>
            <a:r>
              <a:rPr kumimoji="1" lang="en-US" altLang="ja-JP" dirty="0"/>
              <a:t>―</a:t>
            </a:r>
          </a:p>
          <a:p>
            <a:endParaRPr lang="en-US" altLang="ja-JP" dirty="0"/>
          </a:p>
          <a:p>
            <a:r>
              <a:rPr kumimoji="1" lang="ja-JP" altLang="en-US" b="1" dirty="0"/>
              <a:t>アンケート結果（一部抜粋）</a:t>
            </a:r>
          </a:p>
        </p:txBody>
      </p:sp>
      <p:sp>
        <p:nvSpPr>
          <p:cNvPr id="4" name="テキスト ボックス 3" descr="本報告中のアンケートは2020 年度ファイザープログラム 心とからだのヘルスケアに関する市民活動・市民研究支援を受けて実施しました。&#10;">
            <a:extLst>
              <a:ext uri="{FF2B5EF4-FFF2-40B4-BE49-F238E27FC236}">
                <a16:creationId xmlns:a16="http://schemas.microsoft.com/office/drawing/2014/main" id="{5E5ED50B-F99D-42AC-9B85-69771BBB949F}"/>
              </a:ext>
            </a:extLst>
          </p:cNvPr>
          <p:cNvSpPr txBox="1"/>
          <p:nvPr/>
        </p:nvSpPr>
        <p:spPr>
          <a:xfrm>
            <a:off x="991891" y="5747657"/>
            <a:ext cx="10764679" cy="923330"/>
          </a:xfrm>
          <a:prstGeom prst="rect">
            <a:avLst/>
          </a:prstGeom>
          <a:noFill/>
        </p:spPr>
        <p:txBody>
          <a:bodyPr wrap="square" rtlCol="0">
            <a:spAutoFit/>
          </a:bodyPr>
          <a:lstStyle/>
          <a:p>
            <a:r>
              <a:rPr lang="ja-JP" altLang="ja-JP" sz="1800" kern="100" dirty="0">
                <a:effectLst/>
                <a:latin typeface="+mn-ea"/>
                <a:cs typeface="Times New Roman" panose="02020603050405020304" pitchFamily="18" charset="0"/>
              </a:rPr>
              <a:t>本報告中のアンケートは</a:t>
            </a:r>
            <a:r>
              <a:rPr lang="en-US" altLang="ja-JP" sz="1800" kern="100" dirty="0">
                <a:effectLst/>
                <a:latin typeface="+mn-ea"/>
                <a:cs typeface="Times New Roman" panose="02020603050405020304" pitchFamily="18" charset="0"/>
              </a:rPr>
              <a:t>2020 </a:t>
            </a:r>
            <a:r>
              <a:rPr lang="ja-JP" altLang="ja-JP" sz="1800" kern="100" dirty="0">
                <a:effectLst/>
                <a:latin typeface="+mn-ea"/>
                <a:cs typeface="Times New Roman" panose="02020603050405020304" pitchFamily="18" charset="0"/>
              </a:rPr>
              <a:t>年度ファイザープログラム 心とからだのヘルスケアに関する市民活動・市民研究支援を受けて実施しました。</a:t>
            </a:r>
          </a:p>
          <a:p>
            <a:endParaRPr kumimoji="1" lang="ja-JP" altLang="en-US" dirty="0">
              <a:latin typeface="+mn-ea"/>
            </a:endParaRPr>
          </a:p>
        </p:txBody>
      </p:sp>
      <p:sp>
        <p:nvSpPr>
          <p:cNvPr id="5" name="テキスト ボックス 4">
            <a:extLst>
              <a:ext uri="{FF2B5EF4-FFF2-40B4-BE49-F238E27FC236}">
                <a16:creationId xmlns:a16="http://schemas.microsoft.com/office/drawing/2014/main" id="{17A1D372-60ED-4DEC-9F32-857F105D7115}"/>
              </a:ext>
            </a:extLst>
          </p:cNvPr>
          <p:cNvSpPr txBox="1"/>
          <p:nvPr/>
        </p:nvSpPr>
        <p:spPr>
          <a:xfrm>
            <a:off x="9163879" y="4796135"/>
            <a:ext cx="2832652" cy="923330"/>
          </a:xfrm>
          <a:prstGeom prst="rect">
            <a:avLst/>
          </a:prstGeom>
          <a:noFill/>
        </p:spPr>
        <p:txBody>
          <a:bodyPr wrap="square" rtlCol="0">
            <a:spAutoFit/>
          </a:bodyPr>
          <a:lstStyle/>
          <a:p>
            <a:r>
              <a:rPr kumimoji="1" lang="ja-JP" altLang="en-US" dirty="0"/>
              <a:t>相良 真央 </a:t>
            </a:r>
            <a:r>
              <a:rPr kumimoji="1" lang="en-US" altLang="ja-JP" dirty="0" err="1"/>
              <a:t>Sagara</a:t>
            </a:r>
            <a:r>
              <a:rPr kumimoji="1" lang="en-US" altLang="ja-JP" dirty="0"/>
              <a:t> Mao</a:t>
            </a:r>
          </a:p>
          <a:p>
            <a:r>
              <a:rPr kumimoji="1" lang="ja-JP" altLang="en-US" dirty="0"/>
              <a:t>山田 裕一 </a:t>
            </a:r>
            <a:r>
              <a:rPr kumimoji="1" lang="en-US" altLang="ja-JP" dirty="0"/>
              <a:t>Yamada Yuichi</a:t>
            </a:r>
          </a:p>
          <a:p>
            <a:r>
              <a:rPr kumimoji="1" lang="ja-JP" altLang="en-US" dirty="0"/>
              <a:t>須藤 雫 </a:t>
            </a:r>
            <a:r>
              <a:rPr kumimoji="1" lang="en-US" altLang="ja-JP" dirty="0" err="1"/>
              <a:t>Sudo</a:t>
            </a:r>
            <a:r>
              <a:rPr kumimoji="1" lang="en-US" altLang="ja-JP" dirty="0"/>
              <a:t> Shizuku</a:t>
            </a:r>
            <a:endParaRPr kumimoji="1" lang="ja-JP" altLang="en-US" dirty="0"/>
          </a:p>
        </p:txBody>
      </p:sp>
    </p:spTree>
    <p:extLst>
      <p:ext uri="{BB962C8B-B14F-4D97-AF65-F5344CB8AC3E}">
        <p14:creationId xmlns:p14="http://schemas.microsoft.com/office/powerpoint/2010/main" val="32165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a:extLst>
              <a:ext uri="{FF2B5EF4-FFF2-40B4-BE49-F238E27FC236}">
                <a16:creationId xmlns:a16="http://schemas.microsoft.com/office/drawing/2014/main" id="{EC6971FF-1C6A-4795-90F4-212503D54FFD}"/>
              </a:ext>
            </a:extLst>
          </p:cNvPr>
          <p:cNvGraphicFramePr/>
          <p:nvPr>
            <p:extLst>
              <p:ext uri="{D42A27DB-BD31-4B8C-83A1-F6EECF244321}">
                <p14:modId xmlns:p14="http://schemas.microsoft.com/office/powerpoint/2010/main" val="849830051"/>
              </p:ext>
            </p:extLst>
          </p:nvPr>
        </p:nvGraphicFramePr>
        <p:xfrm>
          <a:off x="5902034" y="1369378"/>
          <a:ext cx="5586153" cy="45636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descr="発達障害当事者へ&#10;設問：まわりの人たちと話や行動が合わないと感じることはありますか？&#10;よくある：46.9パーセント&#10;少しある：42.9パーセント">
            <a:extLst>
              <a:ext uri="{FF2B5EF4-FFF2-40B4-BE49-F238E27FC236}">
                <a16:creationId xmlns:a16="http://schemas.microsoft.com/office/drawing/2014/main" id="{2BD7AF5B-5897-4187-88F0-A3B2487C3DFE}"/>
              </a:ext>
            </a:extLst>
          </p:cNvPr>
          <p:cNvGraphicFramePr>
            <a:graphicFrameLocks/>
          </p:cNvGraphicFramePr>
          <p:nvPr>
            <p:extLst>
              <p:ext uri="{D42A27DB-BD31-4B8C-83A1-F6EECF244321}">
                <p14:modId xmlns:p14="http://schemas.microsoft.com/office/powerpoint/2010/main" val="3830506927"/>
              </p:ext>
            </p:extLst>
          </p:nvPr>
        </p:nvGraphicFramePr>
        <p:xfrm>
          <a:off x="627844" y="1496291"/>
          <a:ext cx="5976851" cy="4309862"/>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a:extLst>
              <a:ext uri="{FF2B5EF4-FFF2-40B4-BE49-F238E27FC236}">
                <a16:creationId xmlns:a16="http://schemas.microsoft.com/office/drawing/2014/main" id="{7CEC0D77-E0D2-4822-838D-0C98F5D7BC31}"/>
              </a:ext>
            </a:extLst>
          </p:cNvPr>
          <p:cNvSpPr txBox="1"/>
          <p:nvPr/>
        </p:nvSpPr>
        <p:spPr>
          <a:xfrm>
            <a:off x="1970117" y="532632"/>
            <a:ext cx="2339102" cy="461665"/>
          </a:xfrm>
          <a:prstGeom prst="rect">
            <a:avLst/>
          </a:prstGeom>
          <a:noFill/>
          <a:ln w="38100">
            <a:solidFill>
              <a:srgbClr val="0070C0"/>
            </a:solidFill>
          </a:ln>
        </p:spPr>
        <p:txBody>
          <a:bodyPr wrap="none" rtlCol="0">
            <a:spAutoFit/>
          </a:bodyPr>
          <a:lstStyle/>
          <a:p>
            <a:r>
              <a:rPr kumimoji="1" lang="ja-JP" altLang="en-US" sz="2400" dirty="0">
                <a:latin typeface="BIZ UDPゴシック" panose="020B0400000000000000" pitchFamily="50" charset="-128"/>
                <a:ea typeface="BIZ UDPゴシック" panose="020B0400000000000000" pitchFamily="50" charset="-128"/>
              </a:rPr>
              <a:t>発達障害当事者</a:t>
            </a:r>
          </a:p>
        </p:txBody>
      </p:sp>
      <p:sp>
        <p:nvSpPr>
          <p:cNvPr id="7" name="テキスト ボックス 6">
            <a:extLst>
              <a:ext uri="{FF2B5EF4-FFF2-40B4-BE49-F238E27FC236}">
                <a16:creationId xmlns:a16="http://schemas.microsoft.com/office/drawing/2014/main" id="{301890CA-2B56-45F2-9454-213D6E53ED23}"/>
              </a:ext>
            </a:extLst>
          </p:cNvPr>
          <p:cNvSpPr txBox="1"/>
          <p:nvPr/>
        </p:nvSpPr>
        <p:spPr>
          <a:xfrm>
            <a:off x="7350788" y="532633"/>
            <a:ext cx="2954655" cy="461665"/>
          </a:xfrm>
          <a:prstGeom prst="rect">
            <a:avLst/>
          </a:prstGeom>
          <a:noFill/>
          <a:ln w="38100">
            <a:solidFill>
              <a:srgbClr val="00B050"/>
            </a:solidFill>
          </a:ln>
        </p:spPr>
        <p:txBody>
          <a:bodyPr wrap="none" rtlCol="0">
            <a:spAutoFit/>
          </a:bodyPr>
          <a:lstStyle/>
          <a:p>
            <a:r>
              <a:rPr kumimoji="1" lang="ja-JP" altLang="en-US" sz="2400" dirty="0">
                <a:latin typeface="BIZ UDPゴシック" panose="020B0400000000000000" pitchFamily="50" charset="-128"/>
                <a:ea typeface="BIZ UDPゴシック" panose="020B0400000000000000" pitchFamily="50" charset="-128"/>
              </a:rPr>
              <a:t>発達障害当事者以外</a:t>
            </a:r>
          </a:p>
        </p:txBody>
      </p:sp>
    </p:spTree>
    <p:extLst>
      <p:ext uri="{BB962C8B-B14F-4D97-AF65-F5344CB8AC3E}">
        <p14:creationId xmlns:p14="http://schemas.microsoft.com/office/powerpoint/2010/main" val="1080693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descr="発達障害当事者以外の人へ&#10;設問：発達障害者とのかかわりについて、あなたが困ることはどんなことですか&#10;伝えたいことが伝わりにくい：54.4パーセント&#10;「分かった」と言うが、理解していない：43.9パーセント&#10;他人の気持ちを分かろうとしない：22.8パーセント&#10;&#10;一人当たりの平均チェック数は約2.21個">
            <a:extLst>
              <a:ext uri="{FF2B5EF4-FFF2-40B4-BE49-F238E27FC236}">
                <a16:creationId xmlns:a16="http://schemas.microsoft.com/office/drawing/2014/main" id="{DE1884FC-EFB7-4A8B-9391-CAFAFAF05714}"/>
              </a:ext>
            </a:extLst>
          </p:cNvPr>
          <p:cNvGraphicFramePr/>
          <p:nvPr>
            <p:extLst>
              <p:ext uri="{D42A27DB-BD31-4B8C-83A1-F6EECF244321}">
                <p14:modId xmlns:p14="http://schemas.microsoft.com/office/powerpoint/2010/main" val="542510619"/>
              </p:ext>
            </p:extLst>
          </p:nvPr>
        </p:nvGraphicFramePr>
        <p:xfrm>
          <a:off x="6386282" y="1086352"/>
          <a:ext cx="5663291" cy="43929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descr="発達障害当事者へ&#10;設問：普段、人とのコミュニケーションについて、困っていることはどんなことですか（複数回答可）&#10;伝えたいことが伝わりにくい：71.4パーセント&#10;雑談が難しい：61.2パーセント&#10;距離感がつかめない：57.1パーセント&#10;相手の意図や考えが分からない：57.1パーセント&#10;疎外感がある：57.1パーセント&#10;&#10;一人当たりの平均チェック数は約3.86個">
            <a:extLst>
              <a:ext uri="{FF2B5EF4-FFF2-40B4-BE49-F238E27FC236}">
                <a16:creationId xmlns:a16="http://schemas.microsoft.com/office/drawing/2014/main" id="{1920BF4A-8E54-42EA-AB02-640CDD3DB481}"/>
              </a:ext>
            </a:extLst>
          </p:cNvPr>
          <p:cNvGraphicFramePr/>
          <p:nvPr>
            <p:extLst>
              <p:ext uri="{D42A27DB-BD31-4B8C-83A1-F6EECF244321}">
                <p14:modId xmlns:p14="http://schemas.microsoft.com/office/powerpoint/2010/main" val="3208274425"/>
              </p:ext>
            </p:extLst>
          </p:nvPr>
        </p:nvGraphicFramePr>
        <p:xfrm>
          <a:off x="142429" y="1174227"/>
          <a:ext cx="5663291" cy="4217168"/>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a:extLst>
              <a:ext uri="{FF2B5EF4-FFF2-40B4-BE49-F238E27FC236}">
                <a16:creationId xmlns:a16="http://schemas.microsoft.com/office/drawing/2014/main" id="{91FAF547-13B5-43E2-9BBE-6EDC2EF73D9E}"/>
              </a:ext>
            </a:extLst>
          </p:cNvPr>
          <p:cNvSpPr txBox="1"/>
          <p:nvPr/>
        </p:nvSpPr>
        <p:spPr>
          <a:xfrm>
            <a:off x="579274" y="5408482"/>
            <a:ext cx="5075428" cy="369332"/>
          </a:xfrm>
          <a:prstGeom prst="rect">
            <a:avLst/>
          </a:prstGeom>
          <a:noFill/>
        </p:spPr>
        <p:txBody>
          <a:bodyPr wrap="none" rtlCol="0">
            <a:spAutoFit/>
          </a:bodyPr>
          <a:lstStyle/>
          <a:p>
            <a:r>
              <a:rPr kumimoji="1" lang="en-US" altLang="ja-JP" dirty="0"/>
              <a:t>189/49</a:t>
            </a:r>
            <a:r>
              <a:rPr kumimoji="1" lang="ja-JP" altLang="en-US" dirty="0"/>
              <a:t>≒</a:t>
            </a:r>
            <a:r>
              <a:rPr kumimoji="1" lang="en-US" altLang="ja-JP" dirty="0"/>
              <a:t>3.86</a:t>
            </a:r>
            <a:r>
              <a:rPr lang="ja-JP" altLang="en-US" dirty="0"/>
              <a:t>（一人当たりの平均チェック数）</a:t>
            </a:r>
            <a:endParaRPr lang="en-US" altLang="ja-JP" dirty="0"/>
          </a:p>
        </p:txBody>
      </p:sp>
      <p:sp>
        <p:nvSpPr>
          <p:cNvPr id="8" name="テキスト ボックス 7">
            <a:extLst>
              <a:ext uri="{FF2B5EF4-FFF2-40B4-BE49-F238E27FC236}">
                <a16:creationId xmlns:a16="http://schemas.microsoft.com/office/drawing/2014/main" id="{C43A596C-2073-441B-8D47-6A345383A952}"/>
              </a:ext>
            </a:extLst>
          </p:cNvPr>
          <p:cNvSpPr txBox="1"/>
          <p:nvPr/>
        </p:nvSpPr>
        <p:spPr>
          <a:xfrm>
            <a:off x="6311515" y="5408482"/>
            <a:ext cx="5075428" cy="369332"/>
          </a:xfrm>
          <a:prstGeom prst="rect">
            <a:avLst/>
          </a:prstGeom>
          <a:noFill/>
        </p:spPr>
        <p:txBody>
          <a:bodyPr wrap="none" rtlCol="0">
            <a:spAutoFit/>
          </a:bodyPr>
          <a:lstStyle/>
          <a:p>
            <a:r>
              <a:rPr lang="en-US" altLang="ja-JP" dirty="0"/>
              <a:t>126</a:t>
            </a:r>
            <a:r>
              <a:rPr kumimoji="1" lang="en-US" altLang="ja-JP" dirty="0"/>
              <a:t>/57</a:t>
            </a:r>
            <a:r>
              <a:rPr kumimoji="1" lang="ja-JP" altLang="en-US" dirty="0"/>
              <a:t>≒</a:t>
            </a:r>
            <a:r>
              <a:rPr lang="en-US" altLang="ja-JP" dirty="0"/>
              <a:t>2.21</a:t>
            </a:r>
            <a:r>
              <a:rPr lang="ja-JP" altLang="en-US" dirty="0"/>
              <a:t>（一人当たりの平均チェック数）</a:t>
            </a:r>
            <a:endParaRPr kumimoji="1" lang="ja-JP" altLang="en-US" dirty="0"/>
          </a:p>
        </p:txBody>
      </p:sp>
      <p:sp>
        <p:nvSpPr>
          <p:cNvPr id="9" name="テキスト ボックス 8" descr="「雑談が難しい」と答えた当事者は全体の61.2％だったのに対し、当事者以外は8.8％だった。&#10;当事者にとっては人の輪に入れない困り感が大きいが、周囲の人にとっては発達障害者によって具体的に起こる&#10;事柄が大きな困り感になっているのではないか。">
            <a:extLst>
              <a:ext uri="{FF2B5EF4-FFF2-40B4-BE49-F238E27FC236}">
                <a16:creationId xmlns:a16="http://schemas.microsoft.com/office/drawing/2014/main" id="{F8DABFF6-F473-4AD5-954A-33ABB8E73C33}"/>
              </a:ext>
            </a:extLst>
          </p:cNvPr>
          <p:cNvSpPr txBox="1"/>
          <p:nvPr/>
        </p:nvSpPr>
        <p:spPr>
          <a:xfrm>
            <a:off x="448371" y="5872819"/>
            <a:ext cx="11726287" cy="923330"/>
          </a:xfrm>
          <a:prstGeom prst="rect">
            <a:avLst/>
          </a:prstGeom>
          <a:noFill/>
        </p:spPr>
        <p:txBody>
          <a:bodyPr wrap="none" rtlCol="0">
            <a:spAutoFit/>
          </a:bodyPr>
          <a:lstStyle/>
          <a:p>
            <a:r>
              <a:rPr lang="ja-JP" altLang="en-US" dirty="0"/>
              <a:t>「雑談が難しい」と答えた当事者は全体の</a:t>
            </a:r>
            <a:r>
              <a:rPr lang="en-US" altLang="ja-JP" dirty="0"/>
              <a:t>61.2</a:t>
            </a:r>
            <a:r>
              <a:rPr lang="ja-JP" altLang="en-US" dirty="0"/>
              <a:t>％だったのに対し、当事者以外は</a:t>
            </a:r>
            <a:r>
              <a:rPr lang="en-US" altLang="ja-JP" dirty="0"/>
              <a:t>8.8</a:t>
            </a:r>
            <a:r>
              <a:rPr lang="ja-JP" altLang="en-US" dirty="0"/>
              <a:t>％だった。</a:t>
            </a:r>
            <a:endParaRPr lang="en-US" altLang="ja-JP" dirty="0"/>
          </a:p>
          <a:p>
            <a:r>
              <a:rPr kumimoji="1" lang="ja-JP" altLang="en-US" dirty="0"/>
              <a:t>当事者にとっては人の輪に入れない困り感が大きいが、周囲の人にとっては発達障害者によって具体的に起こる</a:t>
            </a:r>
            <a:endParaRPr kumimoji="1" lang="en-US" altLang="ja-JP" dirty="0"/>
          </a:p>
          <a:p>
            <a:r>
              <a:rPr lang="ja-JP" altLang="en-US" dirty="0"/>
              <a:t>事柄が大きな困り感になっているのではないか</a:t>
            </a:r>
            <a:endParaRPr kumimoji="1" lang="ja-JP" altLang="en-US" dirty="0"/>
          </a:p>
        </p:txBody>
      </p:sp>
    </p:spTree>
    <p:extLst>
      <p:ext uri="{BB962C8B-B14F-4D97-AF65-F5344CB8AC3E}">
        <p14:creationId xmlns:p14="http://schemas.microsoft.com/office/powerpoint/2010/main" val="264252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descr="発達障害当事者へ&#10;設問：発達障害者がまわりの人たちに誤解されにくくなるには、どういうことが必要だと思いますか（複数回答可）&#10;一般社会における発達障害理解が進むこと：80.7パーセント&#10;発達障害者の身近な人たちが、発達障害者に関する知識や理解を深めること：61.4パーセント&#10;発達障害者を支援する人たちのスキルアップ：52.6パーセント&#10;発達障害者に対する、トレーニングや教育：45.6パーセント">
            <a:extLst>
              <a:ext uri="{FF2B5EF4-FFF2-40B4-BE49-F238E27FC236}">
                <a16:creationId xmlns:a16="http://schemas.microsoft.com/office/drawing/2014/main" id="{D1C81781-8102-4A61-ADE3-A1209AC1A53E}"/>
              </a:ext>
            </a:extLst>
          </p:cNvPr>
          <p:cNvGraphicFramePr/>
          <p:nvPr>
            <p:extLst>
              <p:ext uri="{D42A27DB-BD31-4B8C-83A1-F6EECF244321}">
                <p14:modId xmlns:p14="http://schemas.microsoft.com/office/powerpoint/2010/main" val="3754847711"/>
              </p:ext>
            </p:extLst>
          </p:nvPr>
        </p:nvGraphicFramePr>
        <p:xfrm>
          <a:off x="5799512" y="1138843"/>
          <a:ext cx="6392488" cy="4995949"/>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a:extLst>
              <a:ext uri="{FF2B5EF4-FFF2-40B4-BE49-F238E27FC236}">
                <a16:creationId xmlns:a16="http://schemas.microsoft.com/office/drawing/2014/main" id="{0FCE1D90-9628-4CC6-B4BF-C4072E35ADD8}"/>
              </a:ext>
            </a:extLst>
          </p:cNvPr>
          <p:cNvSpPr txBox="1"/>
          <p:nvPr/>
        </p:nvSpPr>
        <p:spPr>
          <a:xfrm>
            <a:off x="8649475" y="307846"/>
            <a:ext cx="3355406" cy="83099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altLang="ja-JP" sz="1600" b="0" i="0" dirty="0">
                <a:solidFill>
                  <a:schemeClr val="tx1"/>
                </a:solidFill>
                <a:effectLst/>
                <a:latin typeface="BIZ UDPゴシック" panose="020B0400000000000000" pitchFamily="50" charset="-128"/>
                <a:ea typeface="BIZ UDPゴシック" panose="020B0400000000000000" pitchFamily="50" charset="-128"/>
                <a:cs typeface="+mn-cs"/>
              </a:rPr>
              <a:t>14</a:t>
            </a:r>
            <a:r>
              <a:rPr lang="ja-JP" altLang="en-US" sz="1600" b="0" i="0" dirty="0">
                <a:solidFill>
                  <a:schemeClr val="tx1"/>
                </a:solidFill>
                <a:effectLst/>
                <a:latin typeface="BIZ UDPゴシック" panose="020B0400000000000000" pitchFamily="50" charset="-128"/>
                <a:ea typeface="BIZ UDPゴシック" panose="020B0400000000000000" pitchFamily="50" charset="-128"/>
                <a:cs typeface="+mn-cs"/>
              </a:rPr>
              <a:t>．発達障害者がまわりの</a:t>
            </a:r>
            <a:endParaRPr lang="en-US" altLang="ja-JP" sz="1600" b="0" i="0" dirty="0">
              <a:solidFill>
                <a:schemeClr val="tx1"/>
              </a:solidFill>
              <a:effectLst/>
              <a:latin typeface="BIZ UDPゴシック" panose="020B0400000000000000" pitchFamily="50" charset="-128"/>
              <a:ea typeface="BIZ UDPゴシック" panose="020B0400000000000000" pitchFamily="50" charset="-128"/>
              <a:cs typeface="+mn-cs"/>
            </a:endParaRPr>
          </a:p>
          <a:p>
            <a:r>
              <a:rPr lang="ja-JP" altLang="en-US" sz="1600" b="0" i="0" dirty="0">
                <a:solidFill>
                  <a:schemeClr val="tx1"/>
                </a:solidFill>
                <a:effectLst/>
                <a:latin typeface="BIZ UDPゴシック" panose="020B0400000000000000" pitchFamily="50" charset="-128"/>
                <a:ea typeface="BIZ UDPゴシック" panose="020B0400000000000000" pitchFamily="50" charset="-128"/>
                <a:cs typeface="+mn-cs"/>
              </a:rPr>
              <a:t>人たちに誤解されにくくなるには、</a:t>
            </a:r>
            <a:endParaRPr lang="en-US" altLang="ja-JP" sz="1600" b="0" i="0" dirty="0">
              <a:solidFill>
                <a:schemeClr val="tx1"/>
              </a:solidFill>
              <a:effectLst/>
              <a:latin typeface="BIZ UDPゴシック" panose="020B0400000000000000" pitchFamily="50" charset="-128"/>
              <a:ea typeface="BIZ UDPゴシック" panose="020B0400000000000000" pitchFamily="50" charset="-128"/>
              <a:cs typeface="+mn-cs"/>
            </a:endParaRPr>
          </a:p>
          <a:p>
            <a:r>
              <a:rPr lang="ja-JP" altLang="en-US" sz="1600" b="0" i="0" dirty="0">
                <a:solidFill>
                  <a:schemeClr val="tx1"/>
                </a:solidFill>
                <a:effectLst/>
                <a:latin typeface="BIZ UDPゴシック" panose="020B0400000000000000" pitchFamily="50" charset="-128"/>
                <a:ea typeface="BIZ UDPゴシック" panose="020B0400000000000000" pitchFamily="50" charset="-128"/>
                <a:cs typeface="+mn-cs"/>
              </a:rPr>
              <a:t>どういうことが必要だと思いますか</a:t>
            </a:r>
            <a:endParaRPr kumimoji="1" lang="en-US" altLang="ja-JP" sz="1050" dirty="0">
              <a:latin typeface="BIZ UDPゴシック" panose="020B0400000000000000" pitchFamily="50" charset="-128"/>
              <a:ea typeface="BIZ UDPゴシック" panose="020B0400000000000000" pitchFamily="50" charset="-128"/>
            </a:endParaRPr>
          </a:p>
        </p:txBody>
      </p:sp>
      <p:graphicFrame>
        <p:nvGraphicFramePr>
          <p:cNvPr id="8" name="グラフ 7" descr="発達障害当事者へ&#10;設問：発達障害者がまわりの人たちに誤解されにくくなるには、どういうことが必要だと思いますか（複数回答可）&#10;一般社会における発達障害理解が進むこと：69.4パーセント&#10;発達障害者が仕事をしやすい環境：61.2パーセント&#10;発達障害者を支援する人たちのスキルアップ：57.1パーセント&#10;発達障害者の身近な人たちが、発達障害者に関する知識や理解を深めること：57.1パーセント&#10;学校教育に発達障害当事者の視点を入れること：53.1パーセント">
            <a:extLst>
              <a:ext uri="{FF2B5EF4-FFF2-40B4-BE49-F238E27FC236}">
                <a16:creationId xmlns:a16="http://schemas.microsoft.com/office/drawing/2014/main" id="{428DDA4B-BBF2-45B1-8410-119B8EA0E14A}"/>
              </a:ext>
            </a:extLst>
          </p:cNvPr>
          <p:cNvGraphicFramePr/>
          <p:nvPr>
            <p:extLst>
              <p:ext uri="{D42A27DB-BD31-4B8C-83A1-F6EECF244321}">
                <p14:modId xmlns:p14="http://schemas.microsoft.com/office/powerpoint/2010/main" val="3554731881"/>
              </p:ext>
            </p:extLst>
          </p:nvPr>
        </p:nvGraphicFramePr>
        <p:xfrm>
          <a:off x="1" y="931025"/>
          <a:ext cx="5968538" cy="5261957"/>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1">
            <a:extLst>
              <a:ext uri="{FF2B5EF4-FFF2-40B4-BE49-F238E27FC236}">
                <a16:creationId xmlns:a16="http://schemas.microsoft.com/office/drawing/2014/main" id="{7E4F1568-6712-416D-8753-31BC2970F755}"/>
              </a:ext>
            </a:extLst>
          </p:cNvPr>
          <p:cNvSpPr txBox="1"/>
          <p:nvPr/>
        </p:nvSpPr>
        <p:spPr>
          <a:xfrm>
            <a:off x="187119" y="307846"/>
            <a:ext cx="1600178" cy="914404"/>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b="0" i="0" dirty="0">
                <a:effectLst/>
                <a:latin typeface="BIZ UDPゴシック" panose="020B0400000000000000" pitchFamily="50" charset="-128"/>
                <a:ea typeface="BIZ UDPゴシック" panose="020B0400000000000000" pitchFamily="50" charset="-128"/>
                <a:cs typeface="+mn-cs"/>
              </a:rPr>
              <a:t>15</a:t>
            </a:r>
            <a:r>
              <a:rPr lang="ja-JP" altLang="en-US" sz="1600" b="0" i="0" dirty="0">
                <a:effectLst/>
                <a:latin typeface="BIZ UDPゴシック" panose="020B0400000000000000" pitchFamily="50" charset="-128"/>
                <a:ea typeface="BIZ UDPゴシック" panose="020B0400000000000000" pitchFamily="50" charset="-128"/>
                <a:cs typeface="+mn-cs"/>
              </a:rPr>
              <a:t>．発達障害者がまわりの人たち</a:t>
            </a:r>
            <a:endParaRPr lang="en-US" altLang="ja-JP" sz="1600" b="0" i="0" dirty="0">
              <a:effectLst/>
              <a:latin typeface="BIZ UDPゴシック" panose="020B0400000000000000" pitchFamily="50" charset="-128"/>
              <a:ea typeface="BIZ UDPゴシック" panose="020B0400000000000000" pitchFamily="50" charset="-128"/>
              <a:cs typeface="+mn-cs"/>
            </a:endParaRPr>
          </a:p>
          <a:p>
            <a:r>
              <a:rPr lang="ja-JP" altLang="en-US" sz="1600" b="0" i="0" dirty="0">
                <a:effectLst/>
                <a:latin typeface="BIZ UDPゴシック" panose="020B0400000000000000" pitchFamily="50" charset="-128"/>
                <a:ea typeface="BIZ UDPゴシック" panose="020B0400000000000000" pitchFamily="50" charset="-128"/>
                <a:cs typeface="+mn-cs"/>
              </a:rPr>
              <a:t>に誤解されにくくなるには、どう</a:t>
            </a:r>
            <a:endParaRPr lang="en-US" altLang="ja-JP" sz="1600" b="0" i="0" dirty="0">
              <a:effectLst/>
              <a:latin typeface="BIZ UDPゴシック" panose="020B0400000000000000" pitchFamily="50" charset="-128"/>
              <a:ea typeface="BIZ UDPゴシック" panose="020B0400000000000000" pitchFamily="50" charset="-128"/>
              <a:cs typeface="+mn-cs"/>
            </a:endParaRPr>
          </a:p>
          <a:p>
            <a:r>
              <a:rPr lang="ja-JP" altLang="en-US" sz="1600" b="0" i="0" dirty="0">
                <a:effectLst/>
                <a:latin typeface="BIZ UDPゴシック" panose="020B0400000000000000" pitchFamily="50" charset="-128"/>
                <a:ea typeface="BIZ UDPゴシック" panose="020B0400000000000000" pitchFamily="50" charset="-128"/>
                <a:cs typeface="+mn-cs"/>
              </a:rPr>
              <a:t>いうことが必要だと思いますか</a:t>
            </a:r>
            <a:endParaRPr lang="ja-JP" altLang="en-US" sz="1600" dirty="0">
              <a:latin typeface="BIZ UDPゴシック" panose="020B0400000000000000" pitchFamily="50" charset="-128"/>
              <a:ea typeface="BIZ UDPゴシック" panose="020B0400000000000000" pitchFamily="50" charset="-128"/>
            </a:endParaRPr>
          </a:p>
        </p:txBody>
      </p:sp>
      <p:cxnSp>
        <p:nvCxnSpPr>
          <p:cNvPr id="7" name="コネクタ: カギ線 6">
            <a:extLst>
              <a:ext uri="{FF2B5EF4-FFF2-40B4-BE49-F238E27FC236}">
                <a16:creationId xmlns:a16="http://schemas.microsoft.com/office/drawing/2014/main" id="{4BC3AA55-FA9D-444C-B7B1-20EEB6C5A9EF}"/>
              </a:ext>
            </a:extLst>
          </p:cNvPr>
          <p:cNvCxnSpPr>
            <a:cxnSpLocks/>
          </p:cNvCxnSpPr>
          <p:nvPr/>
        </p:nvCxnSpPr>
        <p:spPr>
          <a:xfrm>
            <a:off x="2835771" y="1421774"/>
            <a:ext cx="2268244" cy="1878379"/>
          </a:xfrm>
          <a:prstGeom prst="bentConnector3">
            <a:avLst>
              <a:gd name="adj1" fmla="val 99475"/>
            </a:avLst>
          </a:prstGeom>
        </p:spPr>
        <p:style>
          <a:lnRef idx="1">
            <a:schemeClr val="dk1"/>
          </a:lnRef>
          <a:fillRef idx="0">
            <a:schemeClr val="dk1"/>
          </a:fillRef>
          <a:effectRef idx="0">
            <a:schemeClr val="dk1"/>
          </a:effectRef>
          <a:fontRef idx="minor">
            <a:schemeClr val="tx1"/>
          </a:fontRef>
        </p:style>
      </p:cxnSp>
      <p:cxnSp>
        <p:nvCxnSpPr>
          <p:cNvPr id="10" name="コネクタ: カギ線 9">
            <a:extLst>
              <a:ext uri="{FF2B5EF4-FFF2-40B4-BE49-F238E27FC236}">
                <a16:creationId xmlns:a16="http://schemas.microsoft.com/office/drawing/2014/main" id="{4BC3AA55-FA9D-444C-B7B1-20EEB6C5A9EF}"/>
              </a:ext>
            </a:extLst>
          </p:cNvPr>
          <p:cNvCxnSpPr>
            <a:cxnSpLocks/>
          </p:cNvCxnSpPr>
          <p:nvPr/>
        </p:nvCxnSpPr>
        <p:spPr>
          <a:xfrm>
            <a:off x="2374641" y="1795848"/>
            <a:ext cx="3361141" cy="1928254"/>
          </a:xfrm>
          <a:prstGeom prst="bentConnector3">
            <a:avLst>
              <a:gd name="adj1" fmla="val 100700"/>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34534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descr="発達障害当事者へ&#10;設問：コロナ禍前と現在で、人とのコミュニケーションの頻度に変化がありますか&#10;減った：61.2パーセント&#10;特に変わらない：30.6パーセント&#10;増えた：8.2パーセント">
            <a:extLst>
              <a:ext uri="{FF2B5EF4-FFF2-40B4-BE49-F238E27FC236}">
                <a16:creationId xmlns:a16="http://schemas.microsoft.com/office/drawing/2014/main" id="{85D7EF66-7F33-43FB-9AD1-EE14EA2E0631}"/>
              </a:ext>
            </a:extLst>
          </p:cNvPr>
          <p:cNvGraphicFramePr/>
          <p:nvPr>
            <p:extLst>
              <p:ext uri="{D42A27DB-BD31-4B8C-83A1-F6EECF244321}">
                <p14:modId xmlns:p14="http://schemas.microsoft.com/office/powerpoint/2010/main" val="1945452744"/>
              </p:ext>
            </p:extLst>
          </p:nvPr>
        </p:nvGraphicFramePr>
        <p:xfrm>
          <a:off x="465514" y="1645920"/>
          <a:ext cx="5411584" cy="40921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descr="発達障害当事者以外の人へ&#10;設問：コロナ禍前と現在での、発達障害者とのコミュニケーションの頻度の変化&#10;特に変わらない：68.4パーセント&#10;減った：21.1パーセント&#10;増えた：3.5パーセント">
            <a:extLst>
              <a:ext uri="{FF2B5EF4-FFF2-40B4-BE49-F238E27FC236}">
                <a16:creationId xmlns:a16="http://schemas.microsoft.com/office/drawing/2014/main" id="{1A5D7979-C7BF-48F6-AF1F-12CA024016E9}"/>
              </a:ext>
            </a:extLst>
          </p:cNvPr>
          <p:cNvGraphicFramePr/>
          <p:nvPr>
            <p:extLst>
              <p:ext uri="{D42A27DB-BD31-4B8C-83A1-F6EECF244321}">
                <p14:modId xmlns:p14="http://schemas.microsoft.com/office/powerpoint/2010/main" val="2609992300"/>
              </p:ext>
            </p:extLst>
          </p:nvPr>
        </p:nvGraphicFramePr>
        <p:xfrm>
          <a:off x="6608618" y="1645920"/>
          <a:ext cx="5198228" cy="41752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610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descr="発達障害当事者へ&#10;設問：コロナ禍前と現在で、人とのコミュニケーションに関して変化がありますか（複数回答可）&#10;人とのコミュニケーションに制限が生じた：46.9パーセント&#10;ストレスが増えた：34.7パーセント&#10;不安が生じた：28.6パーセント">
            <a:extLst>
              <a:ext uri="{FF2B5EF4-FFF2-40B4-BE49-F238E27FC236}">
                <a16:creationId xmlns:a16="http://schemas.microsoft.com/office/drawing/2014/main" id="{4796C6C2-F81D-4BF8-98DB-AC95DBE351A3}"/>
              </a:ext>
            </a:extLst>
          </p:cNvPr>
          <p:cNvGraphicFramePr/>
          <p:nvPr>
            <p:extLst>
              <p:ext uri="{D42A27DB-BD31-4B8C-83A1-F6EECF244321}">
                <p14:modId xmlns:p14="http://schemas.microsoft.com/office/powerpoint/2010/main" val="2983535038"/>
              </p:ext>
            </p:extLst>
          </p:nvPr>
        </p:nvGraphicFramePr>
        <p:xfrm>
          <a:off x="0" y="914399"/>
          <a:ext cx="5968538" cy="50458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descr="発達障害当事者以外の人へ&#10;設問：コロナ禍前と現在で、発達障害者とのコミュニケーションに関する変化がありますか（複数回答可）&#10;特に変化はない：70.2パーセント&#10;不安が生じた：12.3パーセント&#10;制限が生じた：10.5パーセント">
            <a:extLst>
              <a:ext uri="{FF2B5EF4-FFF2-40B4-BE49-F238E27FC236}">
                <a16:creationId xmlns:a16="http://schemas.microsoft.com/office/drawing/2014/main" id="{76E23E04-750B-44CE-9874-3779CF948A43}"/>
              </a:ext>
            </a:extLst>
          </p:cNvPr>
          <p:cNvGraphicFramePr/>
          <p:nvPr>
            <p:extLst>
              <p:ext uri="{D42A27DB-BD31-4B8C-83A1-F6EECF244321}">
                <p14:modId xmlns:p14="http://schemas.microsoft.com/office/powerpoint/2010/main" val="3003303645"/>
              </p:ext>
            </p:extLst>
          </p:nvPr>
        </p:nvGraphicFramePr>
        <p:xfrm>
          <a:off x="6625244" y="914399"/>
          <a:ext cx="5332240" cy="5045825"/>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descr="コロナ禍でのコミュニケーションの質に関して、「特に変化はない」と回答した当事者は全体の24.5％だったのに&#10;対して、当事者以外は70.2％であった。当事者の方が変化によるストレスを大きく受けている様子がうかがえる。">
            <a:extLst>
              <a:ext uri="{FF2B5EF4-FFF2-40B4-BE49-F238E27FC236}">
                <a16:creationId xmlns:a16="http://schemas.microsoft.com/office/drawing/2014/main" id="{8398B865-C219-4EE9-8A74-48515F23BC0D}"/>
              </a:ext>
            </a:extLst>
          </p:cNvPr>
          <p:cNvSpPr txBox="1"/>
          <p:nvPr/>
        </p:nvSpPr>
        <p:spPr>
          <a:xfrm>
            <a:off x="234516" y="5943601"/>
            <a:ext cx="12170319" cy="646331"/>
          </a:xfrm>
          <a:prstGeom prst="rect">
            <a:avLst/>
          </a:prstGeom>
          <a:noFill/>
        </p:spPr>
        <p:txBody>
          <a:bodyPr wrap="none" rtlCol="0">
            <a:spAutoFit/>
          </a:bodyPr>
          <a:lstStyle/>
          <a:p>
            <a:r>
              <a:rPr lang="ja-JP" altLang="en-US" dirty="0"/>
              <a:t>コロナ禍でのコミュニケーションの質に関して、「特に変化はない」と回答した当事者は全体の</a:t>
            </a:r>
            <a:r>
              <a:rPr lang="en-US" altLang="ja-JP" dirty="0"/>
              <a:t>24.5</a:t>
            </a:r>
            <a:r>
              <a:rPr lang="ja-JP" altLang="en-US" dirty="0"/>
              <a:t>％だったのに</a:t>
            </a:r>
            <a:endParaRPr lang="en-US" altLang="ja-JP" dirty="0"/>
          </a:p>
          <a:p>
            <a:r>
              <a:rPr lang="ja-JP" altLang="en-US" dirty="0"/>
              <a:t>対して、当事者以外は</a:t>
            </a:r>
            <a:r>
              <a:rPr lang="en-US" altLang="ja-JP" dirty="0"/>
              <a:t>70.2</a:t>
            </a:r>
            <a:r>
              <a:rPr lang="ja-JP" altLang="en-US" dirty="0"/>
              <a:t>％であった。当事者の方が変化によるストレスを大きく受けている様子がうかがえる</a:t>
            </a:r>
            <a:endParaRPr lang="en-US" altLang="ja-JP" dirty="0"/>
          </a:p>
        </p:txBody>
      </p:sp>
    </p:spTree>
    <p:extLst>
      <p:ext uri="{BB962C8B-B14F-4D97-AF65-F5344CB8AC3E}">
        <p14:creationId xmlns:p14="http://schemas.microsoft.com/office/powerpoint/2010/main" val="33589319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801</Words>
  <Application>Microsoft Office PowerPoint</Application>
  <PresentationFormat>ワイド画面</PresentationFormat>
  <Paragraphs>150</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BIZ UDPゴシック</vt:lpstr>
      <vt:lpstr>游ゴシック</vt:lpstr>
      <vt:lpstr>游ゴシック Light</vt:lpstr>
      <vt:lpstr>Arial</vt:lpstr>
      <vt:lpstr>Office テーマ</vt:lpstr>
      <vt:lpstr>アンケート調査からみる発達障害者が誤解を受けるメカニズム</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アンケート調査からみる発達障害者が誤解を受けるメカニズム</dc:title>
  <dc:creator>ライフデザイン 凸凹</dc:creator>
  <cp:lastModifiedBy>ライフデザイン 凸凹</cp:lastModifiedBy>
  <cp:revision>4</cp:revision>
  <dcterms:created xsi:type="dcterms:W3CDTF">2021-08-14T06:26:47Z</dcterms:created>
  <dcterms:modified xsi:type="dcterms:W3CDTF">2021-08-25T08:30:47Z</dcterms:modified>
</cp:coreProperties>
</file>