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0" r:id="rId6"/>
    <p:sldId id="259" r:id="rId7"/>
    <p:sldId id="275" r:id="rId8"/>
    <p:sldId id="263" r:id="rId9"/>
    <p:sldId id="261" r:id="rId10"/>
    <p:sldId id="266" r:id="rId11"/>
    <p:sldId id="267" r:id="rId12"/>
    <p:sldId id="268" r:id="rId13"/>
    <p:sldId id="269" r:id="rId14"/>
    <p:sldId id="271" r:id="rId15"/>
    <p:sldId id="272" r:id="rId16"/>
    <p:sldId id="270" r:id="rId17"/>
    <p:sldId id="273" r:id="rId18"/>
    <p:sldId id="274" r:id="rId19"/>
    <p:sldId id="276"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73AC2B-22D0-44DB-9F16-7AD0A833259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FBDFE1E-C265-47C4-99B9-CEBBD28A73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F0A92F4-F39D-4C4D-899B-70A82EBA9893}"/>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5" name="フッター プレースホルダー 4">
            <a:extLst>
              <a:ext uri="{FF2B5EF4-FFF2-40B4-BE49-F238E27FC236}">
                <a16:creationId xmlns:a16="http://schemas.microsoft.com/office/drawing/2014/main" id="{B2FD76C5-EF72-49DF-A62C-1319B18C37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F60EF61-E138-405F-A1CE-A08BC14C9BCB}"/>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370789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880AA-ABA7-40DA-B241-20513251BB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41369F6-7270-406F-A2CA-D748E31CE58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8AC07B-F6AE-4752-AA3B-CE22737B5DA3}"/>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5" name="フッター プレースホルダー 4">
            <a:extLst>
              <a:ext uri="{FF2B5EF4-FFF2-40B4-BE49-F238E27FC236}">
                <a16:creationId xmlns:a16="http://schemas.microsoft.com/office/drawing/2014/main" id="{5CE243B4-FB3C-42A6-A671-96454F82AA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004F75-2B0B-49FB-8B4B-01ECE6DA3361}"/>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2386371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C9716E1-6135-4F67-8DD1-9349236B4B4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837802-52CE-42DA-B486-A28727EB655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D8FC31-48A2-4687-9C14-482AED5A3EDA}"/>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5" name="フッター プレースホルダー 4">
            <a:extLst>
              <a:ext uri="{FF2B5EF4-FFF2-40B4-BE49-F238E27FC236}">
                <a16:creationId xmlns:a16="http://schemas.microsoft.com/office/drawing/2014/main" id="{53862AD0-032B-4F78-A07B-502BEC108A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FCA57-535D-437D-848F-8B5B8806F52D}"/>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18594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40ACFC-A12E-4300-B12A-5866BAD61DC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B9A241-5192-44DB-9172-110895FD362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8B527B-E975-43F8-BADF-6E5B1F341263}"/>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5" name="フッター プレースホルダー 4">
            <a:extLst>
              <a:ext uri="{FF2B5EF4-FFF2-40B4-BE49-F238E27FC236}">
                <a16:creationId xmlns:a16="http://schemas.microsoft.com/office/drawing/2014/main" id="{AE9F62C3-3BC3-4EFD-BECA-380D14B86E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1CC3FA-3D6D-450B-B5D5-DEA339507F37}"/>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210471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BA884A-D38F-4346-A70B-29A09FF37EC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9801EB-181E-4191-B2EF-02C9456C76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5E86C95-AC73-45BC-B71B-9DEED1B5DDDA}"/>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5" name="フッター プレースホルダー 4">
            <a:extLst>
              <a:ext uri="{FF2B5EF4-FFF2-40B4-BE49-F238E27FC236}">
                <a16:creationId xmlns:a16="http://schemas.microsoft.com/office/drawing/2014/main" id="{7F420FBC-81AA-40C2-8C53-E3F3640055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4DCC02-451C-4DE4-95B7-675D055B0C6F}"/>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3653912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0F5F6A-A4A2-4B0F-9A90-828AC5B657E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61E19FE-EE11-4D41-9C43-A0F7A837E72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83B7CD-B528-4F5D-A08F-D50029C317E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DB28A8C-E678-4CD5-91D3-ED38BF4BD932}"/>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6" name="フッター プレースホルダー 5">
            <a:extLst>
              <a:ext uri="{FF2B5EF4-FFF2-40B4-BE49-F238E27FC236}">
                <a16:creationId xmlns:a16="http://schemas.microsoft.com/office/drawing/2014/main" id="{9E1300A9-A870-40DA-B67F-7BE1A48467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15AB24-4295-46DD-B6C6-8427DEE566A9}"/>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126856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EF9648-BCE4-48A9-A3BD-CED89FA458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932943A-8D0F-4665-B08C-AB85EC1C7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B87848A-D28A-42C1-B5DA-A093C86386B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2001CDB-BD63-4BA6-B559-F73EA17E66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647E952-AE13-412E-843F-27DA02E084F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2AF7430-211E-43D4-BE73-71592A0B414A}"/>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8" name="フッター プレースホルダー 7">
            <a:extLst>
              <a:ext uri="{FF2B5EF4-FFF2-40B4-BE49-F238E27FC236}">
                <a16:creationId xmlns:a16="http://schemas.microsoft.com/office/drawing/2014/main" id="{38682CA8-DFE4-4C1B-A612-515F5690390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4D950C2-9BB0-4C60-802F-759ADD694EAE}"/>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111699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89135B-C337-407F-9DEA-8A5E3D82120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C1C6AF3-2547-4789-BC72-95B2F7E1C8D3}"/>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4" name="フッター プレースホルダー 3">
            <a:extLst>
              <a:ext uri="{FF2B5EF4-FFF2-40B4-BE49-F238E27FC236}">
                <a16:creationId xmlns:a16="http://schemas.microsoft.com/office/drawing/2014/main" id="{BE3C029E-D2AF-4F15-BF45-4DA2BEF37CF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A352BD2-0D7E-4662-9316-169B71E6A9F7}"/>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198181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E1F3F91-A771-4CDE-ADBC-80EC36472790}"/>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3" name="フッター プレースホルダー 2">
            <a:extLst>
              <a:ext uri="{FF2B5EF4-FFF2-40B4-BE49-F238E27FC236}">
                <a16:creationId xmlns:a16="http://schemas.microsoft.com/office/drawing/2014/main" id="{BC890C2D-E955-4995-B466-CF7A7C1013D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3D1434A-F549-491A-8E98-254D5D1BAE20}"/>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140130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426A50-C257-4010-9CB5-D29C02C09CF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0FBEC5-8166-4D6F-BE4A-EAB9041FD9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8F412A1-659D-406D-81F1-BEF1EF45F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7251179-395F-4EBD-BF65-40F211E8EDAD}"/>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6" name="フッター プレースホルダー 5">
            <a:extLst>
              <a:ext uri="{FF2B5EF4-FFF2-40B4-BE49-F238E27FC236}">
                <a16:creationId xmlns:a16="http://schemas.microsoft.com/office/drawing/2014/main" id="{311B9786-1341-4678-8561-42B2233D98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BFB3B1-8B3B-49C3-8457-0332BF4AD08A}"/>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309376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7F56F-E72A-42C0-AC51-1DCCFF31BB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47E313C-31BA-408A-8592-CF6DAAD764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E060068-B37E-4798-9CBF-F33A41AD7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23FD98-B8DC-471C-9728-7AD17D382D2E}"/>
              </a:ext>
            </a:extLst>
          </p:cNvPr>
          <p:cNvSpPr>
            <a:spLocks noGrp="1"/>
          </p:cNvSpPr>
          <p:nvPr>
            <p:ph type="dt" sz="half" idx="10"/>
          </p:nvPr>
        </p:nvSpPr>
        <p:spPr/>
        <p:txBody>
          <a:bodyPr/>
          <a:lstStyle/>
          <a:p>
            <a:fld id="{0EEB2054-5CEE-4963-A2BF-B0B1101C8146}" type="datetimeFigureOut">
              <a:rPr kumimoji="1" lang="ja-JP" altLang="en-US" smtClean="0"/>
              <a:t>2021/9/22</a:t>
            </a:fld>
            <a:endParaRPr kumimoji="1" lang="ja-JP" altLang="en-US"/>
          </a:p>
        </p:txBody>
      </p:sp>
      <p:sp>
        <p:nvSpPr>
          <p:cNvPr id="6" name="フッター プレースホルダー 5">
            <a:extLst>
              <a:ext uri="{FF2B5EF4-FFF2-40B4-BE49-F238E27FC236}">
                <a16:creationId xmlns:a16="http://schemas.microsoft.com/office/drawing/2014/main" id="{E8EDB3D5-E303-4C06-A74F-CBD1492408E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B34E71-88F6-4E3E-B935-EF79AF9421ED}"/>
              </a:ext>
            </a:extLst>
          </p:cNvPr>
          <p:cNvSpPr>
            <a:spLocks noGrp="1"/>
          </p:cNvSpPr>
          <p:nvPr>
            <p:ph type="sldNum" sz="quarter" idx="12"/>
          </p:nvPr>
        </p:nvSpPr>
        <p:spPr/>
        <p:txBody>
          <a:body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307637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EB2BADC-5FEA-40AD-95BB-541FF41D17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684911-877B-405A-95EB-79FFAEF1F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600DC7-A68A-4992-8392-A41F98DCD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B2054-5CEE-4963-A2BF-B0B1101C8146}" type="datetimeFigureOut">
              <a:rPr kumimoji="1" lang="ja-JP" altLang="en-US" smtClean="0"/>
              <a:t>2021/9/22</a:t>
            </a:fld>
            <a:endParaRPr kumimoji="1" lang="ja-JP" altLang="en-US"/>
          </a:p>
        </p:txBody>
      </p:sp>
      <p:sp>
        <p:nvSpPr>
          <p:cNvPr id="5" name="フッター プレースホルダー 4">
            <a:extLst>
              <a:ext uri="{FF2B5EF4-FFF2-40B4-BE49-F238E27FC236}">
                <a16:creationId xmlns:a16="http://schemas.microsoft.com/office/drawing/2014/main" id="{F99F63B0-C49A-4A6C-9B3B-60561EFE8E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4287197-890C-4417-8D69-250F9270F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AC59D-1305-4280-BD03-120E90EFFC83}" type="slidenum">
              <a:rPr kumimoji="1" lang="ja-JP" altLang="en-US" smtClean="0"/>
              <a:t>‹#›</a:t>
            </a:fld>
            <a:endParaRPr kumimoji="1" lang="ja-JP" altLang="en-US"/>
          </a:p>
        </p:txBody>
      </p:sp>
    </p:spTree>
    <p:extLst>
      <p:ext uri="{BB962C8B-B14F-4D97-AF65-F5344CB8AC3E}">
        <p14:creationId xmlns:p14="http://schemas.microsoft.com/office/powerpoint/2010/main" val="1202936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news/people-with-learning-disabilities-had-higher-death-rate-from-covid-1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ns.gov.uk/peoplepopulationandcommunity/birthsdeathsandmarriages/deaths/articles/coronaviruscovid19relateddeathsbydisabilitystatusenglandandwales/24januaryto20november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eder.nhs.uk/abou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encap.org.uk/press-release/mencap-calls-greater-priority-access-covid-vaccine-people-learning-disabilit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bc.co.uk/news/uk-scotland-north-east-orkney-shetland-57008047" TargetMode="External"/><Relationship Id="rId2" Type="http://schemas.openxmlformats.org/officeDocument/2006/relationships/hyperlink" Target="https://www.bbc.co.uk/news/uk-england-devon-5604128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v.uk/government/publications/guidance-on-shielding-and-protecting-extremely-vulnerable-persons-from-covid-19/guidance-on-shielding-and-protecting-extremely-vulnerable-persons-from-covid-19#ce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タイトル 1">
            <a:extLst>
              <a:ext uri="{FF2B5EF4-FFF2-40B4-BE49-F238E27FC236}">
                <a16:creationId xmlns:a16="http://schemas.microsoft.com/office/drawing/2014/main" id="{A62CA74C-165D-4FF8-BB2B-DBFC72202435}"/>
              </a:ext>
            </a:extLst>
          </p:cNvPr>
          <p:cNvSpPr>
            <a:spLocks noGrp="1"/>
          </p:cNvSpPr>
          <p:nvPr>
            <p:ph type="ctrTitle"/>
          </p:nvPr>
        </p:nvSpPr>
        <p:spPr>
          <a:xfrm>
            <a:off x="1314824" y="735106"/>
            <a:ext cx="10053763" cy="2928470"/>
          </a:xfrm>
        </p:spPr>
        <p:txBody>
          <a:bodyPr anchor="b">
            <a:normAutofit/>
          </a:bodyPr>
          <a:lstStyle/>
          <a:p>
            <a:pPr algn="l"/>
            <a:r>
              <a:rPr kumimoji="1" lang="en-US" altLang="ja-JP" sz="2800" dirty="0">
                <a:solidFill>
                  <a:srgbClr val="FFFFFF"/>
                </a:solidFill>
                <a:latin typeface="ＭＳ ゴシック" panose="020B0609070205080204" pitchFamily="49" charset="-128"/>
                <a:ea typeface="ＭＳ ゴシック" panose="020B0609070205080204" pitchFamily="49" charset="-128"/>
              </a:rPr>
              <a:t>2021</a:t>
            </a:r>
            <a:r>
              <a:rPr kumimoji="1" lang="ja-JP" altLang="en-US" sz="2800" dirty="0">
                <a:solidFill>
                  <a:srgbClr val="FFFFFF"/>
                </a:solidFill>
                <a:latin typeface="ＭＳ ゴシック" panose="020B0609070205080204" pitchFamily="49" charset="-128"/>
                <a:ea typeface="ＭＳ ゴシック" panose="020B0609070205080204" pitchFamily="49" charset="-128"/>
              </a:rPr>
              <a:t>年度障害学会大会</a:t>
            </a:r>
            <a:br>
              <a:rPr kumimoji="1" lang="en-US" altLang="ja-JP" sz="2800" dirty="0">
                <a:solidFill>
                  <a:srgbClr val="FFFFFF"/>
                </a:solidFill>
                <a:latin typeface="ＭＳ ゴシック" panose="020B0609070205080204" pitchFamily="49" charset="-128"/>
                <a:ea typeface="ＭＳ ゴシック" panose="020B0609070205080204" pitchFamily="49" charset="-128"/>
              </a:rPr>
            </a:br>
            <a:r>
              <a:rPr kumimoji="1" lang="ja-JP" altLang="en-US" sz="2800" dirty="0">
                <a:solidFill>
                  <a:srgbClr val="FFFFFF"/>
                </a:solidFill>
                <a:latin typeface="ＭＳ ゴシック" panose="020B0609070205080204" pitchFamily="49" charset="-128"/>
                <a:ea typeface="ＭＳ ゴシック" panose="020B0609070205080204" pitchFamily="49" charset="-128"/>
              </a:rPr>
              <a:t>シンポジウム第</a:t>
            </a:r>
            <a:r>
              <a:rPr kumimoji="1" lang="en-US" altLang="ja-JP" sz="2800" dirty="0">
                <a:solidFill>
                  <a:srgbClr val="FFFFFF"/>
                </a:solidFill>
                <a:latin typeface="ＭＳ ゴシック" panose="020B0609070205080204" pitchFamily="49" charset="-128"/>
                <a:ea typeface="ＭＳ ゴシック" panose="020B0609070205080204" pitchFamily="49" charset="-128"/>
              </a:rPr>
              <a:t>1</a:t>
            </a:r>
            <a:r>
              <a:rPr kumimoji="1" lang="ja-JP" altLang="en-US" sz="2800" dirty="0">
                <a:solidFill>
                  <a:srgbClr val="FFFFFF"/>
                </a:solidFill>
                <a:latin typeface="ＭＳ ゴシック" panose="020B0609070205080204" pitchFamily="49" charset="-128"/>
                <a:ea typeface="ＭＳ ゴシック" panose="020B0609070205080204" pitchFamily="49" charset="-128"/>
              </a:rPr>
              <a:t>部リレートーク</a:t>
            </a:r>
            <a:br>
              <a:rPr kumimoji="1" lang="en-US" altLang="ja-JP" sz="2800" dirty="0">
                <a:solidFill>
                  <a:srgbClr val="FFFFFF"/>
                </a:solidFill>
                <a:latin typeface="ＭＳ ゴシック" panose="020B0609070205080204" pitchFamily="49" charset="-128"/>
                <a:ea typeface="ＭＳ ゴシック" panose="020B0609070205080204" pitchFamily="49" charset="-128"/>
              </a:rPr>
            </a:br>
            <a:r>
              <a:rPr kumimoji="1" lang="ja-JP" altLang="en-US" sz="2800" dirty="0">
                <a:solidFill>
                  <a:srgbClr val="FFFFFF"/>
                </a:solidFill>
                <a:latin typeface="ＭＳ ゴシック" panose="020B0609070205080204" pitchFamily="49" charset="-128"/>
                <a:ea typeface="ＭＳ ゴシック" panose="020B0609070205080204" pitchFamily="49" charset="-128"/>
              </a:rPr>
              <a:t>「パンデミックにおける障害者の生」</a:t>
            </a:r>
            <a:br>
              <a:rPr kumimoji="1" lang="en-US" altLang="ja-JP" sz="2800" dirty="0">
                <a:solidFill>
                  <a:srgbClr val="FFFFFF"/>
                </a:solidFill>
                <a:latin typeface="ＭＳ ゴシック" panose="020B0609070205080204" pitchFamily="49" charset="-128"/>
                <a:ea typeface="ＭＳ ゴシック" panose="020B0609070205080204" pitchFamily="49" charset="-128"/>
              </a:rPr>
            </a:br>
            <a:br>
              <a:rPr kumimoji="1" lang="en-US" altLang="ja-JP" sz="3400" dirty="0">
                <a:solidFill>
                  <a:srgbClr val="FFFFFF"/>
                </a:solidFill>
              </a:rPr>
            </a:br>
            <a:r>
              <a:rPr kumimoji="1" lang="ja-JP" altLang="en-US" sz="3400" dirty="0">
                <a:solidFill>
                  <a:srgbClr val="FFFFFF"/>
                </a:solidFill>
                <a:latin typeface="ＭＳ ゴシック" panose="020B0609070205080204" pitchFamily="49" charset="-128"/>
                <a:ea typeface="ＭＳ ゴシック" panose="020B0609070205080204" pitchFamily="49" charset="-128"/>
              </a:rPr>
              <a:t>イギリスから：</a:t>
            </a:r>
            <a:br>
              <a:rPr kumimoji="1" lang="en-US" altLang="ja-JP" sz="3400" dirty="0">
                <a:solidFill>
                  <a:srgbClr val="FFFFFF"/>
                </a:solidFill>
                <a:latin typeface="ＭＳ ゴシック" panose="020B0609070205080204" pitchFamily="49" charset="-128"/>
                <a:ea typeface="ＭＳ ゴシック" panose="020B0609070205080204" pitchFamily="49" charset="-128"/>
              </a:rPr>
            </a:br>
            <a:r>
              <a:rPr kumimoji="1" lang="ja-JP" altLang="en-US" sz="3400" dirty="0">
                <a:solidFill>
                  <a:srgbClr val="FFFFFF"/>
                </a:solidFill>
                <a:latin typeface="ＭＳ ゴシック" panose="020B0609070205080204" pitchFamily="49" charset="-128"/>
                <a:ea typeface="ＭＳ ゴシック" panose="020B0609070205080204" pitchFamily="49" charset="-128"/>
              </a:rPr>
              <a:t>知的障害者のワクチン優先接種</a:t>
            </a:r>
          </a:p>
        </p:txBody>
      </p:sp>
      <p:sp>
        <p:nvSpPr>
          <p:cNvPr id="3" name="字幕 2">
            <a:extLst>
              <a:ext uri="{FF2B5EF4-FFF2-40B4-BE49-F238E27FC236}">
                <a16:creationId xmlns:a16="http://schemas.microsoft.com/office/drawing/2014/main" id="{34556AD2-5F5D-45A4-A29B-C760E60147A6}"/>
              </a:ext>
            </a:extLst>
          </p:cNvPr>
          <p:cNvSpPr>
            <a:spLocks noGrp="1"/>
          </p:cNvSpPr>
          <p:nvPr>
            <p:ph type="subTitle" idx="1"/>
          </p:nvPr>
        </p:nvSpPr>
        <p:spPr>
          <a:xfrm>
            <a:off x="1350682" y="4870824"/>
            <a:ext cx="10005951" cy="1458258"/>
          </a:xfrm>
        </p:spPr>
        <p:txBody>
          <a:bodyPr anchor="ctr">
            <a:normAutofit/>
          </a:bodyPr>
          <a:lstStyle/>
          <a:p>
            <a:pPr algn="l"/>
            <a:endParaRPr kumimoji="1" lang="en-US" altLang="ja-JP" dirty="0"/>
          </a:p>
          <a:p>
            <a:pPr algn="r"/>
            <a:r>
              <a:rPr lang="ja-JP" altLang="en-US" dirty="0">
                <a:latin typeface="ＭＳ ゴシック" panose="020B0609070205080204" pitchFamily="49" charset="-128"/>
                <a:ea typeface="ＭＳ ゴシック" panose="020B0609070205080204" pitchFamily="49" charset="-128"/>
              </a:rPr>
              <a:t>三井さよ（法政大学）</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6347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105EF48-23F7-4FD0-967F-A9D6952B3B49}"/>
              </a:ext>
            </a:extLst>
          </p:cNvPr>
          <p:cNvSpPr>
            <a:spLocks noGrp="1"/>
          </p:cNvSpPr>
          <p:nvPr>
            <p:ph type="title"/>
          </p:nvPr>
        </p:nvSpPr>
        <p:spPr>
          <a:xfrm>
            <a:off x="686834" y="1153572"/>
            <a:ext cx="3200400" cy="4461163"/>
          </a:xfrm>
        </p:spPr>
        <p:txBody>
          <a:bodyPr>
            <a:normAutofit/>
          </a:bodyPr>
          <a:lstStyle/>
          <a:p>
            <a:r>
              <a:rPr kumimoji="1" lang="ja-JP" altLang="en-US" dirty="0">
                <a:solidFill>
                  <a:srgbClr val="FFFFFF"/>
                </a:solidFill>
                <a:latin typeface="ＭＳ ゴシック" panose="020B0609070205080204" pitchFamily="49" charset="-128"/>
                <a:ea typeface="ＭＳ ゴシック" panose="020B0609070205080204" pitchFamily="49" charset="-128"/>
              </a:rPr>
              <a:t>ダウン症者について</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CCCF07E8-36BD-4768-ADF6-E14E3E3A700A}"/>
              </a:ext>
            </a:extLst>
          </p:cNvPr>
          <p:cNvSpPr>
            <a:spLocks noGrp="1"/>
          </p:cNvSpPr>
          <p:nvPr>
            <p:ph idx="1"/>
          </p:nvPr>
        </p:nvSpPr>
        <p:spPr>
          <a:xfrm>
            <a:off x="4447308" y="591344"/>
            <a:ext cx="6906491" cy="5585619"/>
          </a:xfrm>
        </p:spPr>
        <p:txBody>
          <a:bodyPr anchor="ctr">
            <a:normAutofit/>
          </a:bodyPr>
          <a:lstStyle/>
          <a:p>
            <a:r>
              <a:rPr lang="en-US" altLang="ja-JP" sz="2000" dirty="0">
                <a:latin typeface="ＭＳ ゴシック" panose="020B0609070205080204" pitchFamily="49" charset="-128"/>
                <a:ea typeface="ＭＳ ゴシック" panose="020B0609070205080204" pitchFamily="49" charset="-128"/>
              </a:rPr>
              <a:t>2020</a:t>
            </a:r>
            <a:r>
              <a:rPr lang="ja-JP" altLang="en-US" sz="2000" dirty="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10</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21</a:t>
            </a:r>
            <a:r>
              <a:rPr lang="ja-JP" altLang="en-US" sz="2000" dirty="0">
                <a:latin typeface="ＭＳ ゴシック" panose="020B0609070205080204" pitchFamily="49" charset="-128"/>
                <a:ea typeface="ＭＳ ゴシック" panose="020B0609070205080204" pitchFamily="49" charset="-128"/>
              </a:rPr>
              <a:t>日　</a:t>
            </a:r>
            <a:r>
              <a:rPr lang="en-US" altLang="ja-JP" sz="2000" dirty="0">
                <a:latin typeface="ＭＳ ゴシック" panose="020B0609070205080204" pitchFamily="49" charset="-128"/>
                <a:ea typeface="ＭＳ ゴシック" panose="020B0609070205080204" pitchFamily="49" charset="-128"/>
              </a:rPr>
              <a:t>Annual of Internal Medicine</a:t>
            </a:r>
            <a:r>
              <a:rPr lang="ja-JP" altLang="en-US" sz="2000" dirty="0">
                <a:latin typeface="ＭＳ ゴシック" panose="020B0609070205080204" pitchFamily="49" charset="-128"/>
                <a:ea typeface="ＭＳ ゴシック" panose="020B0609070205080204" pitchFamily="49" charset="-128"/>
              </a:rPr>
              <a:t>に、オックスフォード大学の研究者たちによる、</a:t>
            </a:r>
            <a:r>
              <a:rPr lang="en-US" altLang="ja-JP" sz="2000" dirty="0">
                <a:latin typeface="ＭＳ ゴシック" panose="020B0609070205080204" pitchFamily="49" charset="-128"/>
                <a:ea typeface="ＭＳ ゴシック" panose="020B0609070205080204" pitchFamily="49" charset="-128"/>
              </a:rPr>
              <a:t>“COVID-19 Mortality Risk in Down Syndrome: Results from a Cohort Study of 8 million Adult”</a:t>
            </a:r>
            <a:r>
              <a:rPr lang="ja-JP" altLang="en-US" sz="2000" dirty="0">
                <a:latin typeface="ＭＳ ゴシック" panose="020B0609070205080204" pitchFamily="49" charset="-128"/>
                <a:ea typeface="ＭＳ ゴシック" panose="020B0609070205080204" pitchFamily="49" charset="-128"/>
              </a:rPr>
              <a:t>が発表された。</a:t>
            </a:r>
            <a:r>
              <a:rPr lang="en-US" altLang="ja-JP" sz="2000" dirty="0">
                <a:latin typeface="ＭＳ ゴシック" panose="020B0609070205080204" pitchFamily="49" charset="-128"/>
                <a:ea typeface="ＭＳ ゴシック" panose="020B0609070205080204" pitchFamily="49" charset="-128"/>
              </a:rPr>
              <a:t>GP</a:t>
            </a:r>
            <a:r>
              <a:rPr lang="ja-JP" altLang="en-US" sz="2000" dirty="0">
                <a:latin typeface="ＭＳ ゴシック" panose="020B0609070205080204" pitchFamily="49" charset="-128"/>
                <a:ea typeface="ＭＳ ゴシック" panose="020B0609070205080204" pitchFamily="49" charset="-128"/>
              </a:rPr>
              <a:t>のデータから疾患ごとのリスクを確かめる　</a:t>
            </a:r>
            <a:r>
              <a:rPr lang="en-US" altLang="ja-JP" sz="1800" dirty="0">
                <a:latin typeface="Century" panose="02040604050505020304" pitchFamily="18" charset="0"/>
                <a:ea typeface="ＭＳ ゴシック" panose="020B0609070205080204" pitchFamily="49" charset="-128"/>
              </a:rPr>
              <a:t>https://www.acpjournals.org/doi/10.7326/M20-4986</a:t>
            </a:r>
          </a:p>
          <a:p>
            <a:r>
              <a:rPr lang="ja-JP" altLang="en-US" sz="2000" dirty="0">
                <a:latin typeface="ＭＳ ゴシック" panose="020B0609070205080204" pitchFamily="49" charset="-128"/>
                <a:ea typeface="ＭＳ ゴシック" panose="020B0609070205080204" pitchFamily="49" charset="-128"/>
              </a:rPr>
              <a:t>ダウン症の人は入院リスクが通常の</a:t>
            </a:r>
            <a:r>
              <a:rPr lang="en-US" altLang="ja-JP" sz="2000" dirty="0">
                <a:latin typeface="ＭＳ ゴシック" panose="020B0609070205080204" pitchFamily="49" charset="-128"/>
                <a:ea typeface="ＭＳ ゴシック" panose="020B0609070205080204" pitchFamily="49" charset="-128"/>
              </a:rPr>
              <a:t>5</a:t>
            </a:r>
            <a:r>
              <a:rPr lang="ja-JP" altLang="en-US" sz="2000" dirty="0">
                <a:latin typeface="ＭＳ ゴシック" panose="020B0609070205080204" pitchFamily="49" charset="-128"/>
                <a:ea typeface="ＭＳ ゴシック" panose="020B0609070205080204" pitchFamily="49" charset="-128"/>
              </a:rPr>
              <a:t>倍、死亡リスクが通常の</a:t>
            </a:r>
            <a:r>
              <a:rPr lang="en-US" altLang="ja-JP" sz="2000" dirty="0">
                <a:latin typeface="ＭＳ ゴシック" panose="020B0609070205080204" pitchFamily="49" charset="-128"/>
                <a:ea typeface="ＭＳ ゴシック" panose="020B0609070205080204" pitchFamily="49" charset="-128"/>
              </a:rPr>
              <a:t>10</a:t>
            </a:r>
            <a:r>
              <a:rPr lang="ja-JP" altLang="en-US" sz="2000" dirty="0">
                <a:latin typeface="ＭＳ ゴシック" panose="020B0609070205080204" pitchFamily="49" charset="-128"/>
                <a:ea typeface="ＭＳ ゴシック" panose="020B0609070205080204" pitchFamily="49" charset="-128"/>
              </a:rPr>
              <a:t>倍だということが明らかに（ダウン症を除いた知的障害者についてはほとんどリスクに違いはないとも）</a:t>
            </a:r>
            <a:r>
              <a:rPr lang="en-US" altLang="ja-JP" sz="1800" dirty="0">
                <a:latin typeface="Century" panose="02040604050505020304" pitchFamily="18" charset="0"/>
                <a:ea typeface="ＭＳ ゴシック" panose="020B0609070205080204" pitchFamily="49" charset="-128"/>
              </a:rPr>
              <a:t>https://www.cidrap.umn.edu/news-perspective/2020/10/down-syndrome-tied-10-times-risk-covid-19-death</a:t>
            </a:r>
          </a:p>
          <a:p>
            <a:r>
              <a:rPr lang="en-US" altLang="ja-JP" sz="2000" dirty="0">
                <a:latin typeface="ＭＳ ゴシック" panose="020B0609070205080204" pitchFamily="49" charset="-128"/>
                <a:ea typeface="ＭＳ ゴシック" panose="020B0609070205080204" pitchFamily="49" charset="-128"/>
              </a:rPr>
              <a:t>2020</a:t>
            </a:r>
            <a:r>
              <a:rPr lang="ja-JP" altLang="en-US" sz="2000" dirty="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11</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2</a:t>
            </a:r>
            <a:r>
              <a:rPr lang="ja-JP" altLang="en-US" sz="2000" dirty="0">
                <a:latin typeface="ＭＳ ゴシック" panose="020B0609070205080204" pitchFamily="49" charset="-128"/>
                <a:ea typeface="ＭＳ ゴシック" panose="020B0609070205080204" pitchFamily="49" charset="-128"/>
              </a:rPr>
              <a:t>日　</a:t>
            </a:r>
            <a:r>
              <a:rPr lang="en-US" altLang="ja-JP" sz="2000" dirty="0">
                <a:latin typeface="ＭＳ ゴシック" panose="020B0609070205080204" pitchFamily="49" charset="-128"/>
                <a:ea typeface="ＭＳ ゴシック" panose="020B0609070205080204" pitchFamily="49" charset="-128"/>
              </a:rPr>
              <a:t>(4)clinically extremely vulnerable</a:t>
            </a:r>
            <a:r>
              <a:rPr lang="ja-JP" altLang="en-US" sz="2000" dirty="0">
                <a:latin typeface="ＭＳ ゴシック" panose="020B0609070205080204" pitchFamily="49" charset="-128"/>
                <a:ea typeface="ＭＳ ゴシック" panose="020B0609070205080204" pitchFamily="49" charset="-128"/>
              </a:rPr>
              <a:t>に、</a:t>
            </a:r>
            <a:r>
              <a:rPr lang="en-US" altLang="ja-JP" sz="2000" dirty="0">
                <a:latin typeface="ＭＳ ゴシック" panose="020B0609070205080204" pitchFamily="49" charset="-128"/>
                <a:ea typeface="ＭＳ ゴシック" panose="020B0609070205080204" pitchFamily="49" charset="-128"/>
              </a:rPr>
              <a:t>18</a:t>
            </a:r>
            <a:r>
              <a:rPr lang="ja-JP" altLang="en-US" sz="2000" dirty="0">
                <a:latin typeface="ＭＳ ゴシック" panose="020B0609070205080204" pitchFamily="49" charset="-128"/>
                <a:ea typeface="ＭＳ ゴシック" panose="020B0609070205080204" pitchFamily="49" charset="-128"/>
              </a:rPr>
              <a:t>歳以上のダウン症者、</a:t>
            </a:r>
            <a:r>
              <a:rPr lang="en-US" altLang="ja-JP" sz="2000" dirty="0">
                <a:latin typeface="ＭＳ ゴシック" panose="020B0609070205080204" pitchFamily="49" charset="-128"/>
                <a:ea typeface="ＭＳ ゴシック" panose="020B0609070205080204" pitchFamily="49" charset="-128"/>
              </a:rPr>
              <a:t>(6)</a:t>
            </a:r>
            <a:r>
              <a:rPr lang="ja-JP" altLang="en-US" sz="2000" dirty="0">
                <a:latin typeface="ＭＳ ゴシック" panose="020B0609070205080204" pitchFamily="49" charset="-128"/>
                <a:ea typeface="ＭＳ ゴシック" panose="020B0609070205080204" pitchFamily="49" charset="-128"/>
              </a:rPr>
              <a:t>に</a:t>
            </a:r>
            <a:r>
              <a:rPr lang="en-US" altLang="ja-JP" sz="2000" dirty="0">
                <a:latin typeface="ＭＳ ゴシック" panose="020B0609070205080204" pitchFamily="49" charset="-128"/>
                <a:ea typeface="ＭＳ ゴシック" panose="020B0609070205080204" pitchFamily="49" charset="-128"/>
              </a:rPr>
              <a:t>16</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18</a:t>
            </a:r>
            <a:r>
              <a:rPr lang="ja-JP" altLang="en-US" sz="2000" dirty="0">
                <a:latin typeface="ＭＳ ゴシック" panose="020B0609070205080204" pitchFamily="49" charset="-128"/>
                <a:ea typeface="ＭＳ ゴシック" panose="020B0609070205080204" pitchFamily="49" charset="-128"/>
              </a:rPr>
              <a:t>歳のダウン症者が含まれることになった　</a:t>
            </a:r>
            <a:r>
              <a:rPr lang="en-US" altLang="ja-JP" sz="1800" dirty="0">
                <a:latin typeface="Century" panose="02040604050505020304" pitchFamily="18" charset="0"/>
                <a:ea typeface="ＭＳ ゴシック" panose="020B0609070205080204" pitchFamily="49" charset="-128"/>
              </a:rPr>
              <a:t>https://sunshineandsmiles.org.uk/news-and-events/news/new-guidance-on-clinical-vulnerability</a:t>
            </a:r>
          </a:p>
        </p:txBody>
      </p:sp>
    </p:spTree>
    <p:extLst>
      <p:ext uri="{BB962C8B-B14F-4D97-AF65-F5344CB8AC3E}">
        <p14:creationId xmlns:p14="http://schemas.microsoft.com/office/powerpoint/2010/main" val="3493827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27B057C-A5F2-40BA-B806-0FAE211B34C4}"/>
              </a:ext>
            </a:extLst>
          </p:cNvPr>
          <p:cNvSpPr>
            <a:spLocks noGrp="1"/>
          </p:cNvSpPr>
          <p:nvPr>
            <p:ph type="title"/>
          </p:nvPr>
        </p:nvSpPr>
        <p:spPr>
          <a:xfrm>
            <a:off x="1171074" y="1396686"/>
            <a:ext cx="3240506" cy="4064628"/>
          </a:xfrm>
        </p:spPr>
        <p:txBody>
          <a:bodyPr>
            <a:normAutofit/>
          </a:bodyPr>
          <a:lstStyle/>
          <a:p>
            <a:r>
              <a:rPr kumimoji="1" lang="ja-JP" altLang="en-US" dirty="0">
                <a:solidFill>
                  <a:srgbClr val="FFFFFF"/>
                </a:solidFill>
              </a:rPr>
              <a:t>知的障害者について</a:t>
            </a:r>
            <a:br>
              <a:rPr kumimoji="1" lang="en-US" altLang="ja-JP" dirty="0">
                <a:solidFill>
                  <a:srgbClr val="FFFFFF"/>
                </a:solidFill>
              </a:rPr>
            </a:br>
            <a:r>
              <a:rPr kumimoji="1" lang="ja-JP" altLang="en-US" dirty="0">
                <a:solidFill>
                  <a:srgbClr val="FFFFFF"/>
                </a:solidFill>
              </a:rPr>
              <a:t>（第</a:t>
            </a:r>
            <a:r>
              <a:rPr kumimoji="1" lang="en-US" altLang="ja-JP" dirty="0">
                <a:solidFill>
                  <a:srgbClr val="FFFFFF"/>
                </a:solidFill>
              </a:rPr>
              <a:t>1</a:t>
            </a:r>
            <a:r>
              <a:rPr kumimoji="1" lang="ja-JP" altLang="en-US" dirty="0">
                <a:solidFill>
                  <a:srgbClr val="FFFFFF"/>
                </a:solidFill>
              </a:rPr>
              <a:t>波）</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コンテンツ プレースホルダー 2">
            <a:extLst>
              <a:ext uri="{FF2B5EF4-FFF2-40B4-BE49-F238E27FC236}">
                <a16:creationId xmlns:a16="http://schemas.microsoft.com/office/drawing/2014/main" id="{FD95DDE4-4F6B-4839-96FD-291A1E6760AC}"/>
              </a:ext>
            </a:extLst>
          </p:cNvPr>
          <p:cNvSpPr>
            <a:spLocks noGrp="1"/>
          </p:cNvSpPr>
          <p:nvPr>
            <p:ph idx="1"/>
          </p:nvPr>
        </p:nvSpPr>
        <p:spPr>
          <a:xfrm>
            <a:off x="5370153" y="1526033"/>
            <a:ext cx="5536397" cy="3935281"/>
          </a:xfrm>
        </p:spPr>
        <p:txBody>
          <a:bodyPr>
            <a:normAutofit/>
          </a:bodyPr>
          <a:lstStyle/>
          <a:p>
            <a:r>
              <a:rPr kumimoji="1" lang="en-US" altLang="ja-JP" sz="2200" dirty="0">
                <a:latin typeface="ＭＳ ゴシック" panose="020B0609070205080204" pitchFamily="49" charset="-128"/>
                <a:ea typeface="ＭＳ ゴシック" panose="020B0609070205080204" pitchFamily="49" charset="-128"/>
              </a:rPr>
              <a:t>2020</a:t>
            </a:r>
            <a:r>
              <a:rPr kumimoji="1" lang="ja-JP" altLang="en-US" sz="2200" dirty="0">
                <a:latin typeface="ＭＳ ゴシック" panose="020B0609070205080204" pitchFamily="49" charset="-128"/>
                <a:ea typeface="ＭＳ ゴシック" panose="020B0609070205080204" pitchFamily="49" charset="-128"/>
              </a:rPr>
              <a:t>年</a:t>
            </a:r>
            <a:r>
              <a:rPr kumimoji="1" lang="en-US" altLang="ja-JP" sz="2200" dirty="0">
                <a:latin typeface="ＭＳ ゴシック" panose="020B0609070205080204" pitchFamily="49" charset="-128"/>
                <a:ea typeface="ＭＳ ゴシック" panose="020B0609070205080204" pitchFamily="49" charset="-128"/>
              </a:rPr>
              <a:t>11</a:t>
            </a:r>
            <a:r>
              <a:rPr kumimoji="1" lang="ja-JP" altLang="en-US" sz="2200" dirty="0">
                <a:latin typeface="ＭＳ ゴシック" panose="020B0609070205080204" pitchFamily="49" charset="-128"/>
                <a:ea typeface="ＭＳ ゴシック" panose="020B0609070205080204" pitchFamily="49" charset="-128"/>
              </a:rPr>
              <a:t>月</a:t>
            </a:r>
            <a:r>
              <a:rPr kumimoji="1" lang="en-US" altLang="ja-JP" sz="2200" dirty="0">
                <a:latin typeface="ＭＳ ゴシック" panose="020B0609070205080204" pitchFamily="49" charset="-128"/>
                <a:ea typeface="ＭＳ ゴシック" panose="020B0609070205080204" pitchFamily="49" charset="-128"/>
              </a:rPr>
              <a:t>12</a:t>
            </a:r>
            <a:r>
              <a:rPr kumimoji="1" lang="ja-JP" altLang="en-US" sz="2200" dirty="0">
                <a:latin typeface="ＭＳ ゴシック" panose="020B0609070205080204" pitchFamily="49" charset="-128"/>
                <a:ea typeface="ＭＳ ゴシック" panose="020B0609070205080204" pitchFamily="49" charset="-128"/>
              </a:rPr>
              <a:t>日　</a:t>
            </a:r>
            <a:r>
              <a:rPr kumimoji="1" lang="en-US" altLang="ja-JP" sz="2200" dirty="0">
                <a:latin typeface="ＭＳ ゴシック" panose="020B0609070205080204" pitchFamily="49" charset="-128"/>
                <a:ea typeface="ＭＳ ゴシック" panose="020B0609070205080204" pitchFamily="49" charset="-128"/>
              </a:rPr>
              <a:t>Public Health England</a:t>
            </a:r>
            <a:r>
              <a:rPr kumimoji="1" lang="ja-JP" altLang="en-US" sz="2200" dirty="0">
                <a:latin typeface="ＭＳ ゴシック" panose="020B0609070205080204" pitchFamily="49" charset="-128"/>
                <a:ea typeface="ＭＳ ゴシック" panose="020B0609070205080204" pitchFamily="49" charset="-128"/>
              </a:rPr>
              <a:t>が、</a:t>
            </a:r>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最初のロックダウン期（</a:t>
            </a:r>
            <a:r>
              <a:rPr lang="en-US"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3/21-6/5</a:t>
            </a:r>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）で、知的障害の人のコロナでの死亡率は同じ世代・性別の人たちの</a:t>
            </a:r>
            <a:r>
              <a:rPr lang="en-US"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4.1</a:t>
            </a:r>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倍だと</a:t>
            </a:r>
            <a:r>
              <a:rPr lang="ja-JP" altLang="en-US"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発表。</a:t>
            </a:r>
            <a:endParaRPr lang="en-US"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元データが知的障害のある人全員を網羅できているわけではないため、実際には</a:t>
            </a:r>
            <a:r>
              <a:rPr lang="en-US"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6.3</a:t>
            </a:r>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倍ではないかと推測されており、</a:t>
            </a:r>
            <a:r>
              <a:rPr lang="en-US"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18-34</a:t>
            </a:r>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歳だけでみれば</a:t>
            </a:r>
            <a:r>
              <a:rPr lang="en-US"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30</a:t>
            </a:r>
            <a:r>
              <a:rPr lang="ja-JP" altLang="ja-JP"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倍と</a:t>
            </a:r>
            <a:r>
              <a:rPr lang="ja-JP" altLang="en-US" sz="2200" dirty="0">
                <a:effectLst/>
                <a:latin typeface="ＭＳ ゴシック" panose="020B0609070205080204" pitchFamily="49" charset="-128"/>
                <a:ea typeface="ＭＳ ゴシック" panose="020B0609070205080204" pitchFamily="49" charset="-128"/>
                <a:cs typeface="Times New Roman" panose="02020603050405020304" pitchFamily="18" charset="0"/>
              </a:rPr>
              <a:t>推測</a:t>
            </a:r>
            <a:r>
              <a:rPr lang="ja-JP" altLang="en-US" sz="2200" dirty="0">
                <a:effectLst/>
                <a:ea typeface="ＭＳ ゴシック" panose="020B0609070205080204" pitchFamily="49" charset="-128"/>
                <a:cs typeface="Times New Roman" panose="02020603050405020304" pitchFamily="18" charset="0"/>
              </a:rPr>
              <a:t>　</a:t>
            </a:r>
            <a:r>
              <a:rPr lang="en-US" altLang="ja-JP" sz="1800" u="sng" dirty="0">
                <a:effectLst/>
                <a:latin typeface="Century" panose="02040604050505020304" pitchFamily="18" charset="0"/>
                <a:cs typeface="Times New Roman" panose="02020603050405020304" pitchFamily="18" charset="0"/>
                <a:hlinkClick r:id="rId2"/>
              </a:rPr>
              <a:t>https://www.gov.uk/government/news/people-with-learning-disabilities-had-higher-death-rate-from-covid-19</a:t>
            </a:r>
            <a:endParaRPr lang="en-US" altLang="ja-JP" sz="1800" u="sng" dirty="0">
              <a:effectLst/>
              <a:latin typeface="Century" panose="02040604050505020304" pitchFamily="18" charset="0"/>
              <a:cs typeface="Times New Roman" panose="02020603050405020304" pitchFamily="18" charset="0"/>
            </a:endParaRPr>
          </a:p>
          <a:p>
            <a:endParaRPr kumimoji="1" lang="en-US" altLang="ja-JP" sz="2200" dirty="0"/>
          </a:p>
        </p:txBody>
      </p:sp>
    </p:spTree>
    <p:extLst>
      <p:ext uri="{BB962C8B-B14F-4D97-AF65-F5344CB8AC3E}">
        <p14:creationId xmlns:p14="http://schemas.microsoft.com/office/powerpoint/2010/main" val="10591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B94AD6E-0044-4D2A-87FA-F1010C372A59}"/>
              </a:ext>
            </a:extLst>
          </p:cNvPr>
          <p:cNvSpPr>
            <a:spLocks noGrp="1"/>
          </p:cNvSpPr>
          <p:nvPr>
            <p:ph type="title"/>
          </p:nvPr>
        </p:nvSpPr>
        <p:spPr>
          <a:xfrm>
            <a:off x="1171074" y="1396686"/>
            <a:ext cx="3240506" cy="4064628"/>
          </a:xfrm>
        </p:spPr>
        <p:txBody>
          <a:bodyPr>
            <a:normAutofit/>
          </a:bodyPr>
          <a:lstStyle/>
          <a:p>
            <a:r>
              <a:rPr kumimoji="1" lang="ja-JP" altLang="en-US" dirty="0">
                <a:solidFill>
                  <a:srgbClr val="FFFFFF"/>
                </a:solidFill>
              </a:rPr>
              <a:t>知的障害者について</a:t>
            </a:r>
            <a:br>
              <a:rPr kumimoji="1" lang="en-US" altLang="ja-JP" dirty="0">
                <a:solidFill>
                  <a:srgbClr val="FFFFFF"/>
                </a:solidFill>
              </a:rPr>
            </a:br>
            <a:r>
              <a:rPr kumimoji="1" lang="ja-JP" altLang="en-US" dirty="0">
                <a:solidFill>
                  <a:srgbClr val="FFFFFF"/>
                </a:solidFill>
              </a:rPr>
              <a:t>（第</a:t>
            </a:r>
            <a:r>
              <a:rPr kumimoji="1" lang="en-US" altLang="ja-JP" dirty="0">
                <a:solidFill>
                  <a:srgbClr val="FFFFFF"/>
                </a:solidFill>
              </a:rPr>
              <a:t>2</a:t>
            </a:r>
            <a:r>
              <a:rPr lang="ja-JP" altLang="en-US" dirty="0">
                <a:solidFill>
                  <a:srgbClr val="FFFFFF"/>
                </a:solidFill>
              </a:rPr>
              <a:t>波）</a:t>
            </a:r>
            <a:endParaRPr kumimoji="1" lang="ja-JP" altLang="en-US" dirty="0">
              <a:solidFill>
                <a:srgbClr val="FFFFFF"/>
              </a:solidFill>
            </a:endParaRP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コンテンツ プレースホルダー 2">
            <a:extLst>
              <a:ext uri="{FF2B5EF4-FFF2-40B4-BE49-F238E27FC236}">
                <a16:creationId xmlns:a16="http://schemas.microsoft.com/office/drawing/2014/main" id="{5B422A80-94E4-443E-AD6D-CF03C843787E}"/>
              </a:ext>
            </a:extLst>
          </p:cNvPr>
          <p:cNvSpPr>
            <a:spLocks noGrp="1"/>
          </p:cNvSpPr>
          <p:nvPr>
            <p:ph idx="1"/>
          </p:nvPr>
        </p:nvSpPr>
        <p:spPr>
          <a:xfrm>
            <a:off x="5370153" y="657547"/>
            <a:ext cx="5536397" cy="5578866"/>
          </a:xfrm>
        </p:spPr>
        <p:txBody>
          <a:bodyPr>
            <a:normAutofit/>
          </a:bodyPr>
          <a:lstStyle/>
          <a:p>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Office of National Statistics</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が</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2021</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日に</a:t>
            </a:r>
            <a:r>
              <a:rPr lang="ja-JP" altLang="en-US" sz="2000" kern="100" dirty="0">
                <a:latin typeface="ＭＳ ゴシック" panose="020B0609070205080204" pitchFamily="49" charset="-128"/>
                <a:ea typeface="ＭＳ ゴシック" panose="020B0609070205080204" pitchFamily="49" charset="-128"/>
                <a:cs typeface="Times New Roman" panose="02020603050405020304" pitchFamily="18" charset="0"/>
              </a:rPr>
              <a:t>発表。</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知的障害がある人（プライマリケア等の記録による）については、男女とも、コロナによる死亡リスクは知的障害のない人の</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3.7</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倍。</a:t>
            </a:r>
            <a:endPar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もっとも大きな違いを生んでいるのは年齢、次は居住形態（ケアホームに住んでいる方が、死亡リスクが高い）。ただ、老人ホームに比べると、ベッド数が少ないこともあって、それほど酷いパンデミックは起きてい</a:t>
            </a:r>
            <a:r>
              <a:rPr lang="ja-JP" altLang="en-US"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ない</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それに加えて、持病や自分を守る力、医療へのアクセスなど、さまざまな要因がかかわっていると推測。</a:t>
            </a:r>
          </a:p>
          <a:p>
            <a:r>
              <a:rPr lang="en-US" altLang="ja-JP" sz="1800"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hlinkClick r:id="rId2"/>
              </a:rPr>
              <a:t>https://www.ons.gov.uk/peoplepopulationandcommunity/birthsdeathsandmarriages/deaths/articles/coronaviruscovid19relateddeathsbydisabilitystatusenglandandwales/24januaryto20november2020</a:t>
            </a:r>
            <a:endPar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kumimoji="1" lang="ja-JP" altLang="en-US" sz="1500" dirty="0"/>
          </a:p>
        </p:txBody>
      </p:sp>
    </p:spTree>
    <p:extLst>
      <p:ext uri="{BB962C8B-B14F-4D97-AF65-F5344CB8AC3E}">
        <p14:creationId xmlns:p14="http://schemas.microsoft.com/office/powerpoint/2010/main" val="374863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C02E09B-8CA7-490D-A027-34320B1D4D62}"/>
              </a:ext>
            </a:extLst>
          </p:cNvPr>
          <p:cNvSpPr>
            <a:spLocks noGrp="1"/>
          </p:cNvSpPr>
          <p:nvPr>
            <p:ph type="title"/>
          </p:nvPr>
        </p:nvSpPr>
        <p:spPr>
          <a:xfrm>
            <a:off x="838200" y="365125"/>
            <a:ext cx="10515600" cy="1325563"/>
          </a:xfrm>
        </p:spPr>
        <p:txBody>
          <a:bodyPr>
            <a:normAutofit/>
          </a:bodyPr>
          <a:lstStyle/>
          <a:p>
            <a:r>
              <a:rPr lang="ja-JP" altLang="en-US" sz="4200" dirty="0">
                <a:latin typeface="ＭＳ ゴシック" panose="020B0609070205080204" pitchFamily="49" charset="-128"/>
                <a:ea typeface="ＭＳ ゴシック" panose="020B0609070205080204" pitchFamily="49" charset="-128"/>
              </a:rPr>
              <a:t>ベースとなっているデータは？</a:t>
            </a:r>
            <a:endParaRPr kumimoji="1" lang="ja-JP" altLang="en-US" sz="4200" dirty="0">
              <a:latin typeface="ＭＳ ゴシック" panose="020B0609070205080204" pitchFamily="49" charset="-128"/>
              <a:ea typeface="ＭＳ ゴシック" panose="020B0609070205080204" pitchFamily="49" charset="-128"/>
            </a:endParaRPr>
          </a:p>
        </p:txBody>
      </p:sp>
      <p:sp>
        <p:nvSpPr>
          <p:cNvPr id="2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44A64A3C-970D-472C-AD5F-440866BC5EEC}"/>
              </a:ext>
            </a:extLst>
          </p:cNvPr>
          <p:cNvSpPr>
            <a:spLocks noGrp="1"/>
          </p:cNvSpPr>
          <p:nvPr>
            <p:ph idx="1"/>
          </p:nvPr>
        </p:nvSpPr>
        <p:spPr>
          <a:xfrm>
            <a:off x="838200" y="1929384"/>
            <a:ext cx="10515600" cy="4251960"/>
          </a:xfrm>
        </p:spPr>
        <p:txBody>
          <a:bodyPr>
            <a:normAutofit/>
          </a:bodyPr>
          <a:lstStyle/>
          <a:p>
            <a:r>
              <a:rPr kumimoji="1" lang="en-US" altLang="ja-JP" sz="2200" dirty="0" err="1">
                <a:latin typeface="ＭＳ ゴシック" panose="020B0609070205080204" pitchFamily="49" charset="-128"/>
                <a:ea typeface="ＭＳ ゴシック" panose="020B0609070205080204" pitchFamily="49" charset="-128"/>
              </a:rPr>
              <a:t>LeDeR</a:t>
            </a:r>
            <a:r>
              <a:rPr kumimoji="1" lang="ja-JP" altLang="en-US" sz="2200" dirty="0">
                <a:latin typeface="ＭＳ ゴシック" panose="020B0609070205080204" pitchFamily="49" charset="-128"/>
                <a:ea typeface="ＭＳ ゴシック" panose="020B0609070205080204" pitchFamily="49" charset="-128"/>
              </a:rPr>
              <a:t>（</a:t>
            </a:r>
            <a:r>
              <a:rPr kumimoji="1" lang="en-US" altLang="ja-JP" sz="2200" dirty="0">
                <a:latin typeface="ＭＳ ゴシック" panose="020B0609070205080204" pitchFamily="49" charset="-128"/>
                <a:ea typeface="ＭＳ ゴシック" panose="020B0609070205080204" pitchFamily="49" charset="-128"/>
              </a:rPr>
              <a:t>Learning Disabilities Mortality Review)</a:t>
            </a:r>
            <a:r>
              <a:rPr kumimoji="1" lang="ja-JP" altLang="en-US" sz="2200" dirty="0">
                <a:latin typeface="ＭＳ ゴシック" panose="020B0609070205080204" pitchFamily="49" charset="-128"/>
                <a:ea typeface="ＭＳ ゴシック" panose="020B0609070205080204" pitchFamily="49" charset="-128"/>
              </a:rPr>
              <a:t>と</a:t>
            </a:r>
            <a:r>
              <a:rPr kumimoji="1" lang="en-US" altLang="ja-JP" sz="2200" dirty="0">
                <a:latin typeface="ＭＳ ゴシック" panose="020B0609070205080204" pitchFamily="49" charset="-128"/>
                <a:ea typeface="ＭＳ ゴシック" panose="020B0609070205080204" pitchFamily="49" charset="-128"/>
              </a:rPr>
              <a:t>NHS</a:t>
            </a:r>
            <a:r>
              <a:rPr kumimoji="1" lang="ja-JP" altLang="en-US" sz="2200" dirty="0">
                <a:latin typeface="ＭＳ ゴシック" panose="020B0609070205080204" pitchFamily="49" charset="-128"/>
                <a:ea typeface="ＭＳ ゴシック" panose="020B0609070205080204" pitchFamily="49" charset="-128"/>
              </a:rPr>
              <a:t>イングランドの</a:t>
            </a:r>
            <a:r>
              <a:rPr lang="en-US" altLang="ja-JP" sz="2200" dirty="0">
                <a:latin typeface="ＭＳ ゴシック" panose="020B0609070205080204" pitchFamily="49" charset="-128"/>
                <a:ea typeface="ＭＳ ゴシック" panose="020B0609070205080204" pitchFamily="49" charset="-128"/>
              </a:rPr>
              <a:t>COVID-19 Patient Notification System (CPNS) </a:t>
            </a:r>
            <a:r>
              <a:rPr lang="ja-JP" altLang="en-US" sz="2200" dirty="0">
                <a:latin typeface="ＭＳ ゴシック" panose="020B0609070205080204" pitchFamily="49" charset="-128"/>
                <a:ea typeface="ＭＳ ゴシック" panose="020B0609070205080204" pitchFamily="49" charset="-128"/>
              </a:rPr>
              <a:t>から算出</a:t>
            </a:r>
            <a:endParaRPr lang="en-US" altLang="ja-JP" sz="2200" dirty="0">
              <a:latin typeface="ＭＳ ゴシック" panose="020B0609070205080204" pitchFamily="49" charset="-128"/>
              <a:ea typeface="ＭＳ ゴシック" panose="020B0609070205080204" pitchFamily="49" charset="-128"/>
            </a:endParaRPr>
          </a:p>
          <a:p>
            <a:r>
              <a:rPr kumimoji="1" lang="en-US" altLang="ja-JP" sz="2200" dirty="0" err="1">
                <a:latin typeface="ＭＳ ゴシック" panose="020B0609070205080204" pitchFamily="49" charset="-128"/>
                <a:ea typeface="ＭＳ ゴシック" panose="020B0609070205080204" pitchFamily="49" charset="-128"/>
              </a:rPr>
              <a:t>LeDeR</a:t>
            </a:r>
            <a:r>
              <a:rPr kumimoji="1" lang="ja-JP" altLang="en-US" sz="2200" dirty="0">
                <a:latin typeface="ＭＳ ゴシック" panose="020B0609070205080204" pitchFamily="49" charset="-128"/>
                <a:ea typeface="ＭＳ ゴシック" panose="020B0609070205080204" pitchFamily="49" charset="-128"/>
              </a:rPr>
              <a:t>とは？：</a:t>
            </a:r>
            <a:r>
              <a:rPr kumimoji="1" lang="en-US" altLang="ja-JP" sz="2200" dirty="0">
                <a:latin typeface="ＭＳ ゴシック" panose="020B0609070205080204" pitchFamily="49" charset="-128"/>
                <a:ea typeface="ＭＳ ゴシック" panose="020B0609070205080204" pitchFamily="49" charset="-128"/>
              </a:rPr>
              <a:t>2015</a:t>
            </a:r>
            <a:r>
              <a:rPr kumimoji="1" lang="ja-JP" altLang="en-US" sz="2200" dirty="0">
                <a:latin typeface="ＭＳ ゴシック" panose="020B0609070205080204" pitchFamily="49" charset="-128"/>
                <a:ea typeface="ＭＳ ゴシック" panose="020B0609070205080204" pitchFamily="49" charset="-128"/>
              </a:rPr>
              <a:t>年にブリストル大学で始められたプログラム。知的障害者の死亡例について統計データを毎年公開。</a:t>
            </a:r>
            <a:r>
              <a:rPr kumimoji="1" lang="en-US" altLang="ja-JP" sz="2200" dirty="0">
                <a:latin typeface="ＭＳ ゴシック" panose="020B0609070205080204" pitchFamily="49" charset="-128"/>
                <a:ea typeface="ＭＳ ゴシック" panose="020B0609070205080204" pitchFamily="49" charset="-128"/>
              </a:rPr>
              <a:t>NHS</a:t>
            </a:r>
            <a:r>
              <a:rPr kumimoji="1" lang="ja-JP" altLang="en-US" sz="2200" dirty="0">
                <a:latin typeface="ＭＳ ゴシック" panose="020B0609070205080204" pitchFamily="49" charset="-128"/>
                <a:ea typeface="ＭＳ ゴシック" panose="020B0609070205080204" pitchFamily="49" charset="-128"/>
              </a:rPr>
              <a:t>サービスの向上と、知的障害者の置かれている状況の改善のため。</a:t>
            </a:r>
            <a:r>
              <a:rPr lang="ja-JP" altLang="en-US" sz="2200" dirty="0">
                <a:latin typeface="ＭＳ ゴシック" panose="020B0609070205080204" pitchFamily="49" charset="-128"/>
                <a:ea typeface="ＭＳ ゴシック" panose="020B0609070205080204" pitchFamily="49" charset="-128"/>
              </a:rPr>
              <a:t>　</a:t>
            </a:r>
            <a:r>
              <a:rPr lang="en-US" altLang="ja-JP" sz="1800" dirty="0">
                <a:latin typeface="Century" panose="02040604050505020304" pitchFamily="18" charset="0"/>
                <a:ea typeface="ＭＳ ゴシック" panose="020B0609070205080204" pitchFamily="49" charset="-128"/>
              </a:rPr>
              <a:t>http://www.bristol.ac.uk/sps/leder/uob-2015-21/#d.en.544358</a:t>
            </a:r>
            <a:endParaRPr kumimoji="1" lang="en-US" altLang="ja-JP" sz="1800" dirty="0">
              <a:latin typeface="Century" panose="02040604050505020304" pitchFamily="18" charset="0"/>
              <a:ea typeface="ＭＳ ゴシック" panose="020B0609070205080204" pitchFamily="49" charset="-128"/>
            </a:endParaRPr>
          </a:p>
          <a:p>
            <a:r>
              <a:rPr kumimoji="1" lang="en-US" altLang="ja-JP" sz="2200" dirty="0">
                <a:latin typeface="ＭＳ ゴシック" panose="020B0609070205080204" pitchFamily="49" charset="-128"/>
                <a:ea typeface="ＭＳ ゴシック" panose="020B0609070205080204" pitchFamily="49" charset="-128"/>
              </a:rPr>
              <a:t>2020</a:t>
            </a:r>
            <a:r>
              <a:rPr kumimoji="1" lang="ja-JP" altLang="en-US" sz="2200" dirty="0">
                <a:latin typeface="ＭＳ ゴシック" panose="020B0609070205080204" pitchFamily="49" charset="-128"/>
                <a:ea typeface="ＭＳ ゴシック" panose="020B0609070205080204" pitchFamily="49" charset="-128"/>
              </a:rPr>
              <a:t>年から</a:t>
            </a:r>
            <a:r>
              <a:rPr kumimoji="1" lang="en-US" altLang="ja-JP" sz="2200" dirty="0">
                <a:latin typeface="ＭＳ ゴシック" panose="020B0609070205080204" pitchFamily="49" charset="-128"/>
                <a:ea typeface="ＭＳ ゴシック" panose="020B0609070205080204" pitchFamily="49" charset="-128"/>
              </a:rPr>
              <a:t>NHS</a:t>
            </a:r>
            <a:r>
              <a:rPr kumimoji="1" lang="ja-JP" altLang="en-US" sz="2200" dirty="0">
                <a:latin typeface="ＭＳ ゴシック" panose="020B0609070205080204" pitchFamily="49" charset="-128"/>
                <a:ea typeface="ＭＳ ゴシック" panose="020B0609070205080204" pitchFamily="49" charset="-128"/>
              </a:rPr>
              <a:t>イングランド</a:t>
            </a:r>
            <a:r>
              <a:rPr lang="ja-JP" altLang="en-US" sz="2200" dirty="0">
                <a:latin typeface="ＭＳ ゴシック" panose="020B0609070205080204" pitchFamily="49" charset="-128"/>
                <a:ea typeface="ＭＳ ゴシック" panose="020B0609070205080204" pitchFamily="49" charset="-128"/>
              </a:rPr>
              <a:t>が直接に担うことに　</a:t>
            </a:r>
            <a:r>
              <a:rPr kumimoji="1" lang="en-US" altLang="ja-JP" sz="1800" dirty="0">
                <a:latin typeface="Century" panose="02040604050505020304" pitchFamily="18" charset="0"/>
                <a:ea typeface="ＭＳ ゴシック" panose="020B0609070205080204" pitchFamily="49" charset="-128"/>
                <a:hlinkClick r:id="rId2"/>
              </a:rPr>
              <a:t>https://leder.nhs.uk/about</a:t>
            </a:r>
            <a:endParaRPr kumimoji="1" lang="en-US" altLang="ja-JP" sz="1800" dirty="0">
              <a:latin typeface="Century" panose="02040604050505020304" pitchFamily="18" charset="0"/>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独自に知的障害者の死亡例を</a:t>
            </a:r>
            <a:r>
              <a:rPr lang="en-US" altLang="ja-JP" sz="2200" dirty="0">
                <a:latin typeface="ＭＳ ゴシック" panose="020B0609070205080204" pitchFamily="49" charset="-128"/>
                <a:ea typeface="ＭＳ ゴシック" panose="020B0609070205080204" pitchFamily="49" charset="-128"/>
              </a:rPr>
              <a:t>Web</a:t>
            </a:r>
            <a:r>
              <a:rPr lang="ja-JP" altLang="en-US" sz="2200" dirty="0">
                <a:latin typeface="ＭＳ ゴシック" panose="020B0609070205080204" pitchFamily="49" charset="-128"/>
                <a:ea typeface="ＭＳ ゴシック" panose="020B0609070205080204" pitchFamily="49" charset="-128"/>
              </a:rPr>
              <a:t>フォームで収集、各事例について状況をインタビュー、レビュー・チームが確認、匿名化する　</a:t>
            </a:r>
            <a:r>
              <a:rPr lang="en-US" altLang="ja-JP" sz="1800" dirty="0">
                <a:latin typeface="Century" panose="02040604050505020304" pitchFamily="18" charset="0"/>
                <a:ea typeface="ＭＳ ゴシック" panose="020B0609070205080204" pitchFamily="49" charset="-128"/>
              </a:rPr>
              <a:t>http://www.bristol.ac.uk/media-library/sites/sps/leder/leder_annual_report_2016-2017.pdf</a:t>
            </a:r>
          </a:p>
          <a:p>
            <a:r>
              <a:rPr lang="en-US" altLang="ja-JP" sz="2200" dirty="0">
                <a:latin typeface="ＭＳ ゴシック" panose="020B0609070205080204" pitchFamily="49" charset="-128"/>
                <a:ea typeface="ＭＳ ゴシック" panose="020B0609070205080204" pitchFamily="49" charset="-128"/>
              </a:rPr>
              <a:t>2020</a:t>
            </a:r>
            <a:r>
              <a:rPr lang="ja-JP" altLang="en-US" sz="2200" dirty="0">
                <a:latin typeface="ＭＳ ゴシック" panose="020B0609070205080204" pitchFamily="49" charset="-128"/>
                <a:ea typeface="ＭＳ ゴシック" panose="020B0609070205080204" pitchFamily="49" charset="-128"/>
              </a:rPr>
              <a:t>年では成人の知的障害者の死亡例としては</a:t>
            </a:r>
            <a:r>
              <a:rPr lang="en-US" altLang="ja-JP" sz="2200" dirty="0">
                <a:latin typeface="ＭＳ ゴシック" panose="020B0609070205080204" pitchFamily="49" charset="-128"/>
                <a:ea typeface="ＭＳ ゴシック" panose="020B0609070205080204" pitchFamily="49" charset="-128"/>
              </a:rPr>
              <a:t>3035</a:t>
            </a:r>
            <a:r>
              <a:rPr lang="ja-JP" altLang="en-US" sz="2200" dirty="0">
                <a:latin typeface="ＭＳ ゴシック" panose="020B0609070205080204" pitchFamily="49" charset="-128"/>
                <a:ea typeface="ＭＳ ゴシック" panose="020B0609070205080204" pitchFamily="49" charset="-128"/>
              </a:rPr>
              <a:t>例を把握</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その中でのコロナでの死亡数を把握　⇒　そこから出てきた数値</a:t>
            </a:r>
            <a:endParaRPr lang="en-US" altLang="ja-JP" sz="2200" dirty="0">
              <a:latin typeface="ＭＳ ゴシック" panose="020B0609070205080204" pitchFamily="49" charset="-128"/>
              <a:ea typeface="ＭＳ ゴシック" panose="020B0609070205080204" pitchFamily="49" charset="-128"/>
            </a:endParaRPr>
          </a:p>
          <a:p>
            <a:endParaRPr kumimoji="1" lang="en-US" altLang="ja-JP" sz="2200" dirty="0"/>
          </a:p>
          <a:p>
            <a:endParaRPr kumimoji="1" lang="ja-JP" altLang="en-US" sz="2200" dirty="0"/>
          </a:p>
        </p:txBody>
      </p:sp>
    </p:spTree>
    <p:extLst>
      <p:ext uri="{BB962C8B-B14F-4D97-AF65-F5344CB8AC3E}">
        <p14:creationId xmlns:p14="http://schemas.microsoft.com/office/powerpoint/2010/main" val="412310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BC61A1-72E1-4561-AE09-07152EC8E052}"/>
              </a:ext>
            </a:extLst>
          </p:cNvPr>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コロナの死亡例とその他の死亡例（</a:t>
            </a:r>
            <a:r>
              <a:rPr lang="en-US" altLang="ja-JP" dirty="0">
                <a:latin typeface="ＭＳ ゴシック" panose="020B0609070205080204" pitchFamily="49" charset="-128"/>
                <a:ea typeface="ＭＳ ゴシック" panose="020B0609070205080204" pitchFamily="49" charset="-128"/>
              </a:rPr>
              <a:t>2020</a:t>
            </a:r>
            <a:r>
              <a:rPr lang="ja-JP" altLang="en-US" dirty="0">
                <a:latin typeface="ＭＳ ゴシック" panose="020B0609070205080204" pitchFamily="49" charset="-128"/>
                <a:ea typeface="ＭＳ ゴシック" panose="020B0609070205080204" pitchFamily="49" charset="-128"/>
              </a:rPr>
              <a:t>年月ごと）</a:t>
            </a:r>
            <a:endParaRPr kumimoji="1" lang="ja-JP" altLang="en-US" dirty="0">
              <a:latin typeface="ＭＳ ゴシック" panose="020B0609070205080204" pitchFamily="49" charset="-128"/>
              <a:ea typeface="ＭＳ ゴシック" panose="020B0609070205080204" pitchFamily="49" charset="-128"/>
            </a:endParaRPr>
          </a:p>
        </p:txBody>
      </p:sp>
      <p:pic>
        <p:nvPicPr>
          <p:cNvPr id="9" name="コンテンツ プレースホルダー 8">
            <a:extLst>
              <a:ext uri="{FF2B5EF4-FFF2-40B4-BE49-F238E27FC236}">
                <a16:creationId xmlns:a16="http://schemas.microsoft.com/office/drawing/2014/main" id="{23E92586-3498-4542-A944-B4C605FA64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2040" y="1584556"/>
            <a:ext cx="7062406" cy="4351338"/>
          </a:xfrm>
        </p:spPr>
      </p:pic>
      <p:sp>
        <p:nvSpPr>
          <p:cNvPr id="13" name="テキスト ボックス 12">
            <a:extLst>
              <a:ext uri="{FF2B5EF4-FFF2-40B4-BE49-F238E27FC236}">
                <a16:creationId xmlns:a16="http://schemas.microsoft.com/office/drawing/2014/main" id="{0A466E5D-4088-40C0-9B3E-060E102D80F7}"/>
              </a:ext>
            </a:extLst>
          </p:cNvPr>
          <p:cNvSpPr txBox="1"/>
          <p:nvPr/>
        </p:nvSpPr>
        <p:spPr>
          <a:xfrm>
            <a:off x="1230284" y="5835534"/>
            <a:ext cx="10449097" cy="646331"/>
          </a:xfrm>
          <a:prstGeom prst="rect">
            <a:avLst/>
          </a:prstGeom>
          <a:noFill/>
        </p:spPr>
        <p:txBody>
          <a:bodyPr wrap="square">
            <a:spAutoFit/>
          </a:bodyPr>
          <a:lstStyle/>
          <a:p>
            <a:r>
              <a:rPr lang="en-US" altLang="ja-JP" dirty="0"/>
              <a:t>http://www.bristol.ac.uk/media-library/sites/sps/leder/LeDeR%20programme%20annual%20report%2013.05.2021%20FINAL.pdf</a:t>
            </a:r>
            <a:endParaRPr lang="ja-JP" altLang="en-US" dirty="0"/>
          </a:p>
        </p:txBody>
      </p:sp>
    </p:spTree>
    <p:extLst>
      <p:ext uri="{BB962C8B-B14F-4D97-AF65-F5344CB8AC3E}">
        <p14:creationId xmlns:p14="http://schemas.microsoft.com/office/powerpoint/2010/main" val="128507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790DB9-EDA9-4BED-841A-1E028EE021E3}"/>
              </a:ext>
            </a:extLst>
          </p:cNvPr>
          <p:cNvSpPr>
            <a:spLocks noGrp="1"/>
          </p:cNvSpPr>
          <p:nvPr>
            <p:ph type="title"/>
          </p:nvPr>
        </p:nvSpPr>
        <p:spPr/>
        <p:txBody>
          <a:bodyPr/>
          <a:lstStyle/>
          <a:p>
            <a:r>
              <a:rPr kumimoji="1" lang="en-US" altLang="ja-JP" dirty="0">
                <a:latin typeface="ＭＳ ゴシック" panose="020B0609070205080204" pitchFamily="49" charset="-128"/>
                <a:ea typeface="ＭＳ ゴシック" panose="020B0609070205080204" pitchFamily="49" charset="-128"/>
              </a:rPr>
              <a:t>Covi</a:t>
            </a:r>
            <a:r>
              <a:rPr lang="en-US" altLang="ja-JP" dirty="0">
                <a:latin typeface="ＭＳ ゴシック" panose="020B0609070205080204" pitchFamily="49" charset="-128"/>
                <a:ea typeface="ＭＳ ゴシック" panose="020B0609070205080204" pitchFamily="49" charset="-128"/>
              </a:rPr>
              <a:t>d-19</a:t>
            </a:r>
            <a:r>
              <a:rPr lang="ja-JP" altLang="en-US" dirty="0">
                <a:latin typeface="ＭＳ ゴシック" panose="020B0609070205080204" pitchFamily="49" charset="-128"/>
                <a:ea typeface="ＭＳ ゴシック" panose="020B0609070205080204" pitchFamily="49" charset="-128"/>
              </a:rPr>
              <a:t>での死亡例が全体の死亡例に占める割合を、一般データと</a:t>
            </a:r>
            <a:r>
              <a:rPr lang="en-US" altLang="ja-JP" dirty="0" err="1">
                <a:latin typeface="ＭＳ ゴシック" panose="020B0609070205080204" pitchFamily="49" charset="-128"/>
                <a:ea typeface="ＭＳ ゴシック" panose="020B0609070205080204" pitchFamily="49" charset="-128"/>
              </a:rPr>
              <a:t>LeDeR</a:t>
            </a:r>
            <a:r>
              <a:rPr lang="ja-JP" altLang="en-US" dirty="0">
                <a:latin typeface="ＭＳ ゴシック" panose="020B0609070205080204" pitchFamily="49" charset="-128"/>
                <a:ea typeface="ＭＳ ゴシック" panose="020B0609070205080204" pitchFamily="49" charset="-128"/>
              </a:rPr>
              <a:t>で比較</a:t>
            </a:r>
            <a:endParaRPr kumimoji="1" lang="ja-JP" altLang="en-US" dirty="0">
              <a:latin typeface="ＭＳ ゴシック" panose="020B0609070205080204" pitchFamily="49" charset="-128"/>
              <a:ea typeface="ＭＳ ゴシック" panose="020B0609070205080204" pitchFamily="49" charset="-128"/>
            </a:endParaRPr>
          </a:p>
        </p:txBody>
      </p:sp>
      <p:pic>
        <p:nvPicPr>
          <p:cNvPr id="5" name="コンテンツ プレースホルダー 4">
            <a:extLst>
              <a:ext uri="{FF2B5EF4-FFF2-40B4-BE49-F238E27FC236}">
                <a16:creationId xmlns:a16="http://schemas.microsoft.com/office/drawing/2014/main" id="{6BF99B2C-42C1-464C-A8B3-0AC5C0E7F4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3792" y="1690688"/>
            <a:ext cx="7744416" cy="4486275"/>
          </a:xfrm>
        </p:spPr>
      </p:pic>
      <p:sp>
        <p:nvSpPr>
          <p:cNvPr id="7" name="テキスト ボックス 6">
            <a:extLst>
              <a:ext uri="{FF2B5EF4-FFF2-40B4-BE49-F238E27FC236}">
                <a16:creationId xmlns:a16="http://schemas.microsoft.com/office/drawing/2014/main" id="{CA431FAA-BE76-467F-AC1D-3A3CC7CEF8B1}"/>
              </a:ext>
            </a:extLst>
          </p:cNvPr>
          <p:cNvSpPr txBox="1"/>
          <p:nvPr/>
        </p:nvSpPr>
        <p:spPr>
          <a:xfrm>
            <a:off x="689956" y="6176963"/>
            <a:ext cx="10663843" cy="646331"/>
          </a:xfrm>
          <a:prstGeom prst="rect">
            <a:avLst/>
          </a:prstGeom>
          <a:noFill/>
        </p:spPr>
        <p:txBody>
          <a:bodyPr wrap="square">
            <a:spAutoFit/>
          </a:bodyPr>
          <a:lstStyle/>
          <a:p>
            <a:r>
              <a:rPr lang="en-US" altLang="ja-JP" dirty="0"/>
              <a:t>http://www.bristol.ac.uk/media-library/sites/sps/leder/LeDeR%20programme%20annual%20report%2013.05.2021%20FINAL.pdf</a:t>
            </a:r>
            <a:endParaRPr lang="ja-JP" altLang="en-US" dirty="0"/>
          </a:p>
        </p:txBody>
      </p:sp>
    </p:spTree>
    <p:extLst>
      <p:ext uri="{BB962C8B-B14F-4D97-AF65-F5344CB8AC3E}">
        <p14:creationId xmlns:p14="http://schemas.microsoft.com/office/powerpoint/2010/main" val="844192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4C74953-CF79-4704-9B3F-74AA178AAC4F}"/>
              </a:ext>
            </a:extLst>
          </p:cNvPr>
          <p:cNvSpPr>
            <a:spLocks noGrp="1"/>
          </p:cNvSpPr>
          <p:nvPr>
            <p:ph type="title"/>
          </p:nvPr>
        </p:nvSpPr>
        <p:spPr>
          <a:xfrm>
            <a:off x="838200" y="365125"/>
            <a:ext cx="10515600" cy="1325563"/>
          </a:xfrm>
        </p:spPr>
        <p:txBody>
          <a:bodyPr>
            <a:normAutofit/>
          </a:bodyPr>
          <a:lstStyle/>
          <a:p>
            <a:r>
              <a:rPr kumimoji="1" lang="ja-JP" altLang="en-US" sz="5000">
                <a:latin typeface="ＭＳ ゴシック" panose="020B0609070205080204" pitchFamily="49" charset="-128"/>
                <a:ea typeface="ＭＳ ゴシック" panose="020B0609070205080204" pitchFamily="49" charset="-128"/>
              </a:rPr>
              <a:t>知的障害者の現状を把握するとは？</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9896B128-409D-4B8E-93AB-2E563934D3CA}"/>
              </a:ext>
            </a:extLst>
          </p:cNvPr>
          <p:cNvSpPr>
            <a:spLocks noGrp="1"/>
          </p:cNvSpPr>
          <p:nvPr>
            <p:ph idx="1"/>
          </p:nvPr>
        </p:nvSpPr>
        <p:spPr>
          <a:xfrm>
            <a:off x="838200" y="1929384"/>
            <a:ext cx="10515600" cy="4251960"/>
          </a:xfrm>
        </p:spPr>
        <p:txBody>
          <a:bodyPr>
            <a:normAutofit/>
          </a:bodyPr>
          <a:lstStyle/>
          <a:p>
            <a:r>
              <a:rPr kumimoji="1" lang="ja-JP" altLang="en-US" sz="2000" dirty="0">
                <a:latin typeface="ＭＳ ゴシック" panose="020B0609070205080204" pitchFamily="49" charset="-128"/>
                <a:ea typeface="ＭＳ ゴシック" panose="020B0609070205080204" pitchFamily="49" charset="-128"/>
              </a:rPr>
              <a:t>イギリスも日本も知的障害者の数は実は把握できていない</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日本は知的障害者＝療育手帳の保持者</a:t>
            </a:r>
            <a:endParaRPr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イギリスでは、</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kumimoji="1" lang="en-US" altLang="ja-JP" sz="2000" dirty="0">
                <a:latin typeface="ＭＳ ゴシック" panose="020B0609070205080204" pitchFamily="49" charset="-128"/>
                <a:ea typeface="ＭＳ ゴシック" panose="020B0609070205080204" pitchFamily="49" charset="-128"/>
              </a:rPr>
              <a:t>GP</a:t>
            </a:r>
            <a:r>
              <a:rPr kumimoji="1" lang="ja-JP" altLang="en-US" sz="2000" dirty="0">
                <a:latin typeface="ＭＳ ゴシック" panose="020B0609070205080204" pitchFamily="49" charset="-128"/>
                <a:ea typeface="ＭＳ ゴシック" panose="020B0609070205080204" pitchFamily="49" charset="-128"/>
              </a:rPr>
              <a:t>に知的障害として登録　約</a:t>
            </a:r>
            <a:r>
              <a:rPr kumimoji="1" lang="en-US" altLang="ja-JP" sz="2000" dirty="0">
                <a:latin typeface="ＭＳ ゴシック" panose="020B0609070205080204" pitchFamily="49" charset="-128"/>
                <a:ea typeface="ＭＳ ゴシック" panose="020B0609070205080204" pitchFamily="49" charset="-128"/>
              </a:rPr>
              <a:t>25</a:t>
            </a:r>
            <a:r>
              <a:rPr kumimoji="1" lang="ja-JP" altLang="en-US" sz="2000" dirty="0">
                <a:latin typeface="ＭＳ ゴシック" panose="020B0609070205080204" pitchFamily="49" charset="-128"/>
                <a:ea typeface="ＭＳ ゴシック" panose="020B0609070205080204" pitchFamily="49" charset="-128"/>
              </a:rPr>
              <a:t>万人（</a:t>
            </a:r>
            <a:r>
              <a:rPr kumimoji="1" lang="en-US" altLang="ja-JP" sz="2000" dirty="0">
                <a:latin typeface="ＭＳ ゴシック" panose="020B0609070205080204" pitchFamily="49" charset="-128"/>
                <a:ea typeface="ＭＳ ゴシック" panose="020B0609070205080204" pitchFamily="49" charset="-128"/>
              </a:rPr>
              <a:t>2015/3</a:t>
            </a:r>
            <a:r>
              <a:rPr kumimoji="1" lang="ja-JP" altLang="en-US" sz="2000" dirty="0">
                <a:latin typeface="ＭＳ ゴシック" panose="020B0609070205080204" pitchFamily="49" charset="-128"/>
                <a:ea typeface="ＭＳ ゴシック" panose="020B0609070205080204" pitchFamily="49" charset="-128"/>
              </a:rPr>
              <a:t>）</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　　社会サービス利用者　　　約</a:t>
            </a:r>
            <a:r>
              <a:rPr lang="en-US" altLang="ja-JP" sz="2000" dirty="0">
                <a:latin typeface="ＭＳ ゴシック" panose="020B0609070205080204" pitchFamily="49" charset="-128"/>
                <a:ea typeface="ＭＳ ゴシック" panose="020B0609070205080204" pitchFamily="49" charset="-128"/>
              </a:rPr>
              <a:t>13.8</a:t>
            </a:r>
            <a:r>
              <a:rPr lang="ja-JP" altLang="en-US" sz="2000" dirty="0">
                <a:latin typeface="ＭＳ ゴシック" panose="020B0609070205080204" pitchFamily="49" charset="-128"/>
                <a:ea typeface="ＭＳ ゴシック" panose="020B0609070205080204" pitchFamily="49" charset="-128"/>
              </a:rPr>
              <a:t>万人（</a:t>
            </a:r>
            <a:r>
              <a:rPr lang="en-US" altLang="ja-JP" sz="2000" dirty="0">
                <a:latin typeface="ＭＳ ゴシック" panose="020B0609070205080204" pitchFamily="49" charset="-128"/>
                <a:ea typeface="ＭＳ ゴシック" panose="020B0609070205080204" pitchFamily="49" charset="-128"/>
              </a:rPr>
              <a:t>2013/2014</a:t>
            </a:r>
            <a:r>
              <a:rPr lang="ja-JP" altLang="en-US" sz="2000" dirty="0">
                <a:latin typeface="ＭＳ ゴシック" panose="020B0609070205080204" pitchFamily="49" charset="-128"/>
                <a:ea typeface="ＭＳ ゴシック" panose="020B0609070205080204" pitchFamily="49" charset="-128"/>
              </a:rPr>
              <a:t>）</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　　　　　　　　　　　　　　約</a:t>
            </a:r>
            <a:r>
              <a:rPr kumimoji="1" lang="en-US" altLang="ja-JP" sz="2000" dirty="0">
                <a:latin typeface="ＭＳ ゴシック" panose="020B0609070205080204" pitchFamily="49" charset="-128"/>
                <a:ea typeface="ＭＳ ゴシック" panose="020B0609070205080204" pitchFamily="49" charset="-128"/>
              </a:rPr>
              <a:t>12.5</a:t>
            </a:r>
            <a:r>
              <a:rPr kumimoji="1" lang="ja-JP" altLang="en-US" sz="2000" dirty="0">
                <a:latin typeface="ＭＳ ゴシック" panose="020B0609070205080204" pitchFamily="49" charset="-128"/>
                <a:ea typeface="ＭＳ ゴシック" panose="020B0609070205080204" pitchFamily="49" charset="-128"/>
              </a:rPr>
              <a:t>万人（</a:t>
            </a:r>
            <a:r>
              <a:rPr kumimoji="1" lang="en-US" altLang="ja-JP" sz="2000" dirty="0">
                <a:latin typeface="ＭＳ ゴシック" panose="020B0609070205080204" pitchFamily="49" charset="-128"/>
                <a:ea typeface="ＭＳ ゴシック" panose="020B0609070205080204" pitchFamily="49" charset="-128"/>
              </a:rPr>
              <a:t>2014/2015</a:t>
            </a:r>
            <a:r>
              <a:rPr kumimoji="1" lang="ja-JP" altLang="en-US" sz="2000" dirty="0">
                <a:latin typeface="ＭＳ ゴシック" panose="020B0609070205080204" pitchFamily="49" charset="-128"/>
                <a:ea typeface="ＭＳ ゴシック" panose="020B0609070205080204" pitchFamily="49" charset="-128"/>
              </a:rPr>
              <a:t>）</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　　学校で判定書もらう</a:t>
            </a:r>
            <a:r>
              <a:rPr kumimoji="1" lang="en-US" altLang="ja-JP" sz="2000" dirty="0">
                <a:latin typeface="ＭＳ ゴシック" panose="020B0609070205080204" pitchFamily="49" charset="-128"/>
                <a:ea typeface="ＭＳ ゴシック" panose="020B0609070205080204" pitchFamily="49" charset="-128"/>
              </a:rPr>
              <a:t>(7)</a:t>
            </a:r>
            <a:r>
              <a:rPr kumimoji="1" lang="ja-JP" altLang="en-US" sz="2000" dirty="0">
                <a:latin typeface="ＭＳ ゴシック" panose="020B0609070205080204" pitchFamily="49" charset="-128"/>
                <a:ea typeface="ＭＳ ゴシック" panose="020B0609070205080204" pitchFamily="49" charset="-128"/>
              </a:rPr>
              <a:t>＋教員に知的障害と認識</a:t>
            </a:r>
            <a:r>
              <a:rPr kumimoji="1" lang="en-US" altLang="ja-JP" sz="2000" dirty="0">
                <a:latin typeface="ＭＳ ゴシック" panose="020B0609070205080204" pitchFamily="49" charset="-128"/>
                <a:ea typeface="ＭＳ ゴシック" panose="020B0609070205080204" pitchFamily="49" charset="-128"/>
              </a:rPr>
              <a:t>(10)</a:t>
            </a:r>
            <a:r>
              <a:rPr kumimoji="1" lang="ja-JP" altLang="en-US" sz="2000" dirty="0">
                <a:latin typeface="ＭＳ ゴシック" panose="020B0609070205080204" pitchFamily="49" charset="-128"/>
                <a:ea typeface="ＭＳ ゴシック" panose="020B0609070205080204" pitchFamily="49" charset="-128"/>
              </a:rPr>
              <a:t>　約</a:t>
            </a:r>
            <a:r>
              <a:rPr kumimoji="1" lang="en-US" altLang="ja-JP" sz="2000" dirty="0">
                <a:latin typeface="ＭＳ ゴシック" panose="020B0609070205080204" pitchFamily="49" charset="-128"/>
                <a:ea typeface="ＭＳ ゴシック" panose="020B0609070205080204" pitchFamily="49" charset="-128"/>
              </a:rPr>
              <a:t>17</a:t>
            </a:r>
            <a:r>
              <a:rPr kumimoji="1" lang="ja-JP" altLang="en-US" sz="2000" dirty="0">
                <a:latin typeface="ＭＳ ゴシック" panose="020B0609070205080204" pitchFamily="49" charset="-128"/>
                <a:ea typeface="ＭＳ ゴシック" panose="020B0609070205080204" pitchFamily="49" charset="-128"/>
              </a:rPr>
              <a:t>万人</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　　⇒大人でも約</a:t>
            </a:r>
            <a:r>
              <a:rPr kumimoji="1" lang="en-US" altLang="ja-JP" sz="2000" dirty="0">
                <a:latin typeface="ＭＳ ゴシック" panose="020B0609070205080204" pitchFamily="49" charset="-128"/>
                <a:ea typeface="ＭＳ ゴシック" panose="020B0609070205080204" pitchFamily="49" charset="-128"/>
              </a:rPr>
              <a:t>93</a:t>
            </a:r>
            <a:r>
              <a:rPr kumimoji="1" lang="ja-JP" altLang="en-US" sz="2000" dirty="0">
                <a:latin typeface="ＭＳ ゴシック" panose="020B0609070205080204" pitchFamily="49" charset="-128"/>
                <a:ea typeface="ＭＳ ゴシック" panose="020B0609070205080204" pitchFamily="49" charset="-128"/>
              </a:rPr>
              <a:t>万人はいるということになる？（</a:t>
            </a:r>
            <a:r>
              <a:rPr lang="ja-JP" altLang="en-US" sz="2000" dirty="0">
                <a:latin typeface="ＭＳ ゴシック" panose="020B0609070205080204" pitchFamily="49" charset="-128"/>
                <a:ea typeface="ＭＳ ゴシック" panose="020B0609070205080204" pitchFamily="49" charset="-128"/>
              </a:rPr>
              <a:t>推測値）</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t>　</a:t>
            </a:r>
            <a:r>
              <a:rPr lang="en-US" altLang="ja-JP" sz="2000" dirty="0"/>
              <a:t>Public Health England(2016) https://assets.publishing.service.gov.uk/government/uploads/system/uploads/attachment_data/file/613182/PWLDIE_2015_main_report_NB090517.pdf</a:t>
            </a:r>
          </a:p>
        </p:txBody>
      </p:sp>
    </p:spTree>
    <p:extLst>
      <p:ext uri="{BB962C8B-B14F-4D97-AF65-F5344CB8AC3E}">
        <p14:creationId xmlns:p14="http://schemas.microsoft.com/office/powerpoint/2010/main" val="36900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E37E792C-71A0-4D1E-8B91-0B3F9899EE8C}"/>
              </a:ext>
            </a:extLst>
          </p:cNvPr>
          <p:cNvSpPr>
            <a:spLocks noGrp="1"/>
          </p:cNvSpPr>
          <p:nvPr>
            <p:ph type="title"/>
          </p:nvPr>
        </p:nvSpPr>
        <p:spPr>
          <a:xfrm>
            <a:off x="838200" y="365125"/>
            <a:ext cx="10515600" cy="1325563"/>
          </a:xfrm>
        </p:spPr>
        <p:txBody>
          <a:bodyPr>
            <a:normAutofit/>
          </a:bodyPr>
          <a:lstStyle/>
          <a:p>
            <a:r>
              <a:rPr lang="ja-JP" altLang="en-US" dirty="0">
                <a:latin typeface="ＭＳ ゴシック" panose="020B0609070205080204" pitchFamily="49" charset="-128"/>
                <a:ea typeface="ＭＳ ゴシック" panose="020B0609070205080204" pitchFamily="49" charset="-128"/>
              </a:rPr>
              <a:t>メンキャップ</a:t>
            </a:r>
            <a:r>
              <a:rPr lang="en-US" altLang="ja-JP" dirty="0">
                <a:latin typeface="ＭＳ ゴシック" panose="020B0609070205080204" pitchFamily="49" charset="-128"/>
                <a:ea typeface="ＭＳ ゴシック" panose="020B0609070205080204" pitchFamily="49" charset="-128"/>
              </a:rPr>
              <a:t>(Mencap)</a:t>
            </a:r>
            <a:r>
              <a:rPr kumimoji="1" lang="ja-JP" altLang="en-US" dirty="0">
                <a:latin typeface="ＭＳ ゴシック" panose="020B0609070205080204" pitchFamily="49" charset="-128"/>
                <a:ea typeface="ＭＳ ゴシック" panose="020B0609070205080204" pitchFamily="49" charset="-128"/>
              </a:rPr>
              <a:t>らの</a:t>
            </a:r>
            <a:r>
              <a:rPr lang="ja-JP" altLang="en-US" dirty="0">
                <a:latin typeface="ＭＳ ゴシック" panose="020B0609070205080204" pitchFamily="49" charset="-128"/>
                <a:ea typeface="ＭＳ ゴシック" panose="020B0609070205080204" pitchFamily="49" charset="-128"/>
              </a:rPr>
              <a:t>キャンペーン</a:t>
            </a:r>
            <a:endParaRPr kumimoji="1" lang="ja-JP" altLang="en-US" dirty="0">
              <a:latin typeface="ＭＳ ゴシック" panose="020B0609070205080204" pitchFamily="49" charset="-128"/>
              <a:ea typeface="ＭＳ ゴシック" panose="020B0609070205080204" pitchFamily="49" charset="-128"/>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D8A98A66-709F-462F-B41D-1E42420CB6CF}"/>
              </a:ext>
            </a:extLst>
          </p:cNvPr>
          <p:cNvSpPr>
            <a:spLocks noGrp="1"/>
          </p:cNvSpPr>
          <p:nvPr>
            <p:ph idx="1"/>
          </p:nvPr>
        </p:nvSpPr>
        <p:spPr>
          <a:xfrm>
            <a:off x="838200" y="1825625"/>
            <a:ext cx="10515600" cy="4351338"/>
          </a:xfrm>
        </p:spPr>
        <p:txBody>
          <a:bodyPr>
            <a:normAutofit/>
          </a:bodyPr>
          <a:lstStyle/>
          <a:p>
            <a:r>
              <a:rPr lang="ja-JP" altLang="en-US" sz="2600" dirty="0">
                <a:latin typeface="ＭＳ ゴシック" panose="020B0609070205080204" pitchFamily="49" charset="-128"/>
                <a:ea typeface="ＭＳ ゴシック" panose="020B0609070205080204" pitchFamily="49" charset="-128"/>
              </a:rPr>
              <a:t>メンキャップ＝</a:t>
            </a:r>
            <a:r>
              <a:rPr kumimoji="1" lang="ja-JP" altLang="en-US" sz="2600" dirty="0">
                <a:latin typeface="ＭＳ ゴシック" panose="020B0609070205080204" pitchFamily="49" charset="-128"/>
                <a:ea typeface="ＭＳ ゴシック" panose="020B0609070205080204" pitchFamily="49" charset="-128"/>
              </a:rPr>
              <a:t>イギリスの知的障害者本人と家族の団体（各カウンシルごとの団体＋全国団体）</a:t>
            </a:r>
            <a:endParaRPr kumimoji="1" lang="en-US" altLang="ja-JP" sz="2600" dirty="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ワクチン優先グループの</a:t>
            </a:r>
            <a:r>
              <a:rPr lang="en-US" altLang="ja-JP" sz="2600" dirty="0">
                <a:latin typeface="ＭＳ ゴシック" panose="020B0609070205080204" pitchFamily="49" charset="-128"/>
                <a:ea typeface="ＭＳ ゴシック" panose="020B0609070205080204" pitchFamily="49" charset="-128"/>
              </a:rPr>
              <a:t>(6)</a:t>
            </a:r>
            <a:r>
              <a:rPr lang="ja-JP" altLang="en-US" sz="2600" dirty="0">
                <a:latin typeface="ＭＳ ゴシック" panose="020B0609070205080204" pitchFamily="49" charset="-128"/>
                <a:ea typeface="ＭＳ ゴシック" panose="020B0609070205080204" pitchFamily="49" charset="-128"/>
              </a:rPr>
              <a:t>に知的障害者を含めるよう求めるキャンペーンを展開　</a:t>
            </a:r>
            <a:r>
              <a:rPr lang="ja-JP" altLang="en-US" sz="1800" dirty="0">
                <a:latin typeface="ＭＳ ゴシック" panose="020B0609070205080204" pitchFamily="49" charset="-128"/>
                <a:ea typeface="ＭＳ ゴシック" panose="020B0609070205080204" pitchFamily="49" charset="-128"/>
              </a:rPr>
              <a:t>たとえば</a:t>
            </a:r>
            <a:r>
              <a:rPr lang="en-US" altLang="ja-JP" sz="1800" dirty="0">
                <a:latin typeface="ＭＳ ゴシック" panose="020B0609070205080204" pitchFamily="49" charset="-128"/>
                <a:ea typeface="ＭＳ ゴシック" panose="020B0609070205080204" pitchFamily="49" charset="-128"/>
                <a:hlinkClick r:id="rId2"/>
              </a:rPr>
              <a:t>https://www.mencap.org.uk/press-release/mencap-calls-greater-priority-access-covid-vaccine-people-learning-disability</a:t>
            </a:r>
            <a:r>
              <a:rPr lang="ja-JP" altLang="en-US" sz="1800" dirty="0">
                <a:latin typeface="ＭＳ ゴシック" panose="020B0609070205080204" pitchFamily="49" charset="-128"/>
                <a:ea typeface="ＭＳ ゴシック" panose="020B0609070205080204" pitchFamily="49" charset="-128"/>
              </a:rPr>
              <a:t>（</a:t>
            </a:r>
            <a:r>
              <a:rPr lang="en-US" altLang="ja-JP" sz="1800" dirty="0">
                <a:latin typeface="ＭＳ ゴシック" panose="020B0609070205080204" pitchFamily="49" charset="-128"/>
                <a:ea typeface="ＭＳ ゴシック" panose="020B0609070205080204" pitchFamily="49" charset="-128"/>
              </a:rPr>
              <a:t>2020</a:t>
            </a:r>
            <a:r>
              <a:rPr lang="ja-JP" altLang="en-US" sz="1800" dirty="0">
                <a:latin typeface="ＭＳ ゴシック" panose="020B0609070205080204" pitchFamily="49" charset="-128"/>
                <a:ea typeface="ＭＳ ゴシック" panose="020B0609070205080204" pitchFamily="49" charset="-128"/>
              </a:rPr>
              <a:t>年</a:t>
            </a:r>
            <a:r>
              <a:rPr lang="en-US" altLang="ja-JP" sz="1800" dirty="0">
                <a:latin typeface="ＭＳ ゴシック" panose="020B0609070205080204" pitchFamily="49" charset="-128"/>
                <a:ea typeface="ＭＳ ゴシック" panose="020B0609070205080204" pitchFamily="49" charset="-128"/>
              </a:rPr>
              <a:t>12</a:t>
            </a:r>
            <a:r>
              <a:rPr lang="ja-JP" altLang="en-US" sz="1800" dirty="0">
                <a:latin typeface="ＭＳ ゴシック" panose="020B0609070205080204" pitchFamily="49" charset="-128"/>
                <a:ea typeface="ＭＳ ゴシック" panose="020B0609070205080204" pitchFamily="49" charset="-128"/>
              </a:rPr>
              <a:t>月</a:t>
            </a:r>
            <a:r>
              <a:rPr lang="en-US" altLang="ja-JP" sz="1800" dirty="0">
                <a:latin typeface="ＭＳ ゴシック" panose="020B0609070205080204" pitchFamily="49" charset="-128"/>
                <a:ea typeface="ＭＳ ゴシック" panose="020B0609070205080204" pitchFamily="49" charset="-128"/>
              </a:rPr>
              <a:t>2</a:t>
            </a:r>
            <a:r>
              <a:rPr lang="ja-JP" altLang="en-US" sz="1800" dirty="0">
                <a:latin typeface="ＭＳ ゴシック" panose="020B0609070205080204" pitchFamily="49" charset="-128"/>
                <a:ea typeface="ＭＳ ゴシック" panose="020B0609070205080204" pitchFamily="49" charset="-128"/>
              </a:rPr>
              <a:t>日）</a:t>
            </a:r>
            <a:endParaRPr kumimoji="1" lang="en-US" altLang="ja-JP" sz="1800" dirty="0">
              <a:latin typeface="ＭＳ ゴシック" panose="020B0609070205080204" pitchFamily="49" charset="-128"/>
              <a:ea typeface="ＭＳ ゴシック" panose="020B0609070205080204" pitchFamily="49" charset="-128"/>
            </a:endParaRPr>
          </a:p>
          <a:p>
            <a:r>
              <a:rPr kumimoji="1" lang="en-US" altLang="ja-JP" sz="2600" dirty="0">
                <a:latin typeface="ＭＳ ゴシック" panose="020B0609070205080204" pitchFamily="49" charset="-128"/>
                <a:ea typeface="ＭＳ ゴシック" panose="020B0609070205080204" pitchFamily="49" charset="-128"/>
              </a:rPr>
              <a:t>2020</a:t>
            </a:r>
            <a:r>
              <a:rPr kumimoji="1" lang="ja-JP" altLang="en-US" sz="2600" dirty="0">
                <a:latin typeface="ＭＳ ゴシック" panose="020B0609070205080204" pitchFamily="49" charset="-128"/>
                <a:ea typeface="ＭＳ ゴシック" panose="020B0609070205080204" pitchFamily="49" charset="-128"/>
              </a:rPr>
              <a:t>年秋から</a:t>
            </a:r>
            <a:r>
              <a:rPr kumimoji="1" lang="en-US" altLang="ja-JP" sz="2600" dirty="0">
                <a:latin typeface="ＭＳ ゴシック" panose="020B0609070205080204" pitchFamily="49" charset="-128"/>
                <a:ea typeface="ＭＳ ゴシック" panose="020B0609070205080204" pitchFamily="49" charset="-128"/>
              </a:rPr>
              <a:t>2021</a:t>
            </a:r>
            <a:r>
              <a:rPr kumimoji="1" lang="ja-JP" altLang="en-US" sz="2600" dirty="0">
                <a:latin typeface="ＭＳ ゴシック" panose="020B0609070205080204" pitchFamily="49" charset="-128"/>
                <a:ea typeface="ＭＳ ゴシック" panose="020B0609070205080204" pitchFamily="49" charset="-128"/>
              </a:rPr>
              <a:t>年</a:t>
            </a:r>
            <a:r>
              <a:rPr kumimoji="1" lang="en-US" altLang="ja-JP" sz="2600" dirty="0">
                <a:latin typeface="ＭＳ ゴシック" panose="020B0609070205080204" pitchFamily="49" charset="-128"/>
                <a:ea typeface="ＭＳ ゴシック" panose="020B0609070205080204" pitchFamily="49" charset="-128"/>
              </a:rPr>
              <a:t>2</a:t>
            </a:r>
            <a:r>
              <a:rPr kumimoji="1" lang="ja-JP" altLang="en-US" sz="2600" dirty="0">
                <a:latin typeface="ＭＳ ゴシック" panose="020B0609070205080204" pitchFamily="49" charset="-128"/>
                <a:ea typeface="ＭＳ ゴシック" panose="020B0609070205080204" pitchFamily="49" charset="-128"/>
              </a:rPr>
              <a:t>月にかけて、</a:t>
            </a:r>
            <a:r>
              <a:rPr kumimoji="1" lang="en-US" altLang="ja-JP" sz="2600" dirty="0">
                <a:latin typeface="ＭＳ ゴシック" panose="020B0609070205080204" pitchFamily="49" charset="-128"/>
                <a:ea typeface="ＭＳ ゴシック" panose="020B0609070205080204" pitchFamily="49" charset="-128"/>
              </a:rPr>
              <a:t>BBC</a:t>
            </a:r>
            <a:r>
              <a:rPr kumimoji="1" lang="ja-JP" altLang="en-US" sz="2600" dirty="0">
                <a:latin typeface="ＭＳ ゴシック" panose="020B0609070205080204" pitchFamily="49" charset="-128"/>
                <a:ea typeface="ＭＳ ゴシック" panose="020B0609070205080204" pitchFamily="49" charset="-128"/>
              </a:rPr>
              <a:t>でも何度も報道</a:t>
            </a:r>
            <a:endParaRPr kumimoji="1" lang="en-US" altLang="ja-JP" sz="2600" dirty="0">
              <a:latin typeface="ＭＳ ゴシック" panose="020B0609070205080204" pitchFamily="49" charset="-128"/>
              <a:ea typeface="ＭＳ ゴシック" panose="020B0609070205080204" pitchFamily="49" charset="-128"/>
            </a:endParaRPr>
          </a:p>
          <a:p>
            <a:r>
              <a:rPr kumimoji="1" lang="en-US" altLang="ja-JP" sz="2600" dirty="0">
                <a:latin typeface="ＭＳ ゴシック" panose="020B0609070205080204" pitchFamily="49" charset="-128"/>
                <a:ea typeface="ＭＳ ゴシック" panose="020B0609070205080204" pitchFamily="49" charset="-128"/>
              </a:rPr>
              <a:t>BBC radio</a:t>
            </a:r>
            <a:r>
              <a:rPr kumimoji="1" lang="ja-JP" altLang="en-US" sz="2600" dirty="0">
                <a:latin typeface="ＭＳ ゴシック" panose="020B0609070205080204" pitchFamily="49" charset="-128"/>
                <a:ea typeface="ＭＳ ゴシック" panose="020B0609070205080204" pitchFamily="49" charset="-128"/>
              </a:rPr>
              <a:t>の人気</a:t>
            </a:r>
            <a:r>
              <a:rPr kumimoji="1" lang="en-US" altLang="ja-JP" sz="2600" dirty="0">
                <a:latin typeface="ＭＳ ゴシック" panose="020B0609070205080204" pitchFamily="49" charset="-128"/>
                <a:ea typeface="ＭＳ ゴシック" panose="020B0609070205080204" pitchFamily="49" charset="-128"/>
              </a:rPr>
              <a:t>DJ</a:t>
            </a:r>
            <a:r>
              <a:rPr kumimoji="1" lang="ja-JP" altLang="en-US" sz="2600" dirty="0">
                <a:latin typeface="ＭＳ ゴシック" panose="020B0609070205080204" pitchFamily="49" charset="-128"/>
                <a:ea typeface="ＭＳ ゴシック" panose="020B0609070205080204" pitchFamily="49" charset="-128"/>
              </a:rPr>
              <a:t>＋テレビキャスターである</a:t>
            </a:r>
            <a:r>
              <a:rPr kumimoji="1" lang="en-US" altLang="ja-JP" sz="2600" dirty="0">
                <a:latin typeface="ＭＳ ゴシック" panose="020B0609070205080204" pitchFamily="49" charset="-128"/>
                <a:ea typeface="ＭＳ ゴシック" panose="020B0609070205080204" pitchFamily="49" charset="-128"/>
              </a:rPr>
              <a:t>Jo</a:t>
            </a:r>
            <a:r>
              <a:rPr lang="ja-JP" altLang="en-US" sz="2600" dirty="0">
                <a:latin typeface="ＭＳ ゴシック" panose="020B0609070205080204" pitchFamily="49" charset="-128"/>
                <a:ea typeface="ＭＳ ゴシック" panose="020B0609070205080204" pitchFamily="49" charset="-128"/>
              </a:rPr>
              <a:t> </a:t>
            </a:r>
            <a:r>
              <a:rPr lang="en-US" altLang="ja-JP" sz="2600" dirty="0">
                <a:latin typeface="ＭＳ ゴシック" panose="020B0609070205080204" pitchFamily="49" charset="-128"/>
                <a:ea typeface="ＭＳ ゴシック" panose="020B0609070205080204" pitchFamily="49" charset="-128"/>
              </a:rPr>
              <a:t>Whiley</a:t>
            </a:r>
            <a:r>
              <a:rPr lang="ja-JP" altLang="en-US" sz="2600" dirty="0">
                <a:latin typeface="ＭＳ ゴシック" panose="020B0609070205080204" pitchFamily="49" charset="-128"/>
                <a:ea typeface="ＭＳ ゴシック" panose="020B0609070205080204" pitchFamily="49" charset="-128"/>
              </a:rPr>
              <a:t>は姉妹</a:t>
            </a:r>
            <a:r>
              <a:rPr lang="en-US" altLang="ja-JP" sz="2600" dirty="0">
                <a:latin typeface="ＭＳ ゴシック" panose="020B0609070205080204" pitchFamily="49" charset="-128"/>
                <a:ea typeface="ＭＳ ゴシック" panose="020B0609070205080204" pitchFamily="49" charset="-128"/>
              </a:rPr>
              <a:t>Frances</a:t>
            </a:r>
            <a:r>
              <a:rPr lang="ja-JP" altLang="en-US" sz="2600" dirty="0">
                <a:latin typeface="ＭＳ ゴシック" panose="020B0609070205080204" pitchFamily="49" charset="-128"/>
                <a:ea typeface="ＭＳ ゴシック" panose="020B0609070205080204" pitchFamily="49" charset="-128"/>
              </a:rPr>
              <a:t>が知的障害を有しており、キャンペーンを後押し</a:t>
            </a:r>
            <a:endParaRPr lang="en-US" altLang="ja-JP" sz="2600" dirty="0">
              <a:latin typeface="ＭＳ ゴシック" panose="020B0609070205080204" pitchFamily="49" charset="-128"/>
              <a:ea typeface="ＭＳ ゴシック" panose="020B0609070205080204" pitchFamily="49" charset="-128"/>
            </a:endParaRPr>
          </a:p>
          <a:p>
            <a:r>
              <a:rPr kumimoji="1" lang="ja-JP" altLang="en-US" sz="2600" dirty="0">
                <a:latin typeface="ＭＳ ゴシック" panose="020B0609070205080204" pitchFamily="49" charset="-128"/>
                <a:ea typeface="ＭＳ ゴシック" panose="020B0609070205080204" pitchFamily="49" charset="-128"/>
              </a:rPr>
              <a:t>当事者活動団体の多くもこのキャンペーンを後押し</a:t>
            </a:r>
            <a:endParaRPr kumimoji="1" lang="en-US" altLang="ja-JP" sz="2600" dirty="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「知的障害者を無視している」「不平等の問題」</a:t>
            </a:r>
            <a:endParaRPr kumimoji="1" lang="en-US" altLang="ja-JP" sz="2600" dirty="0">
              <a:latin typeface="ＭＳ ゴシック" panose="020B0609070205080204" pitchFamily="49" charset="-128"/>
              <a:ea typeface="ＭＳ ゴシック" panose="020B0609070205080204" pitchFamily="49" charset="-128"/>
            </a:endParaRPr>
          </a:p>
          <a:p>
            <a:endParaRPr kumimoji="1" lang="ja-JP" altLang="en-US" sz="2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31232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F5FEE4F-E948-4890-9BC1-E98DD5352391}"/>
              </a:ext>
            </a:extLst>
          </p:cNvPr>
          <p:cNvSpPr>
            <a:spLocks noGrp="1"/>
          </p:cNvSpPr>
          <p:nvPr>
            <p:ph type="title"/>
          </p:nvPr>
        </p:nvSpPr>
        <p:spPr>
          <a:xfrm>
            <a:off x="1171074" y="1396686"/>
            <a:ext cx="3240506" cy="4064628"/>
          </a:xfrm>
        </p:spPr>
        <p:txBody>
          <a:bodyPr>
            <a:normAutofit/>
          </a:bodyPr>
          <a:lstStyle/>
          <a:p>
            <a:r>
              <a:rPr kumimoji="1" lang="ja-JP" altLang="en-US">
                <a:solidFill>
                  <a:srgbClr val="FFFFFF"/>
                </a:solidFill>
                <a:latin typeface="ＭＳ ゴシック" panose="020B0609070205080204" pitchFamily="49" charset="-128"/>
                <a:ea typeface="ＭＳ ゴシック" panose="020B0609070205080204" pitchFamily="49" charset="-128"/>
              </a:rPr>
              <a:t>ワクチン優先グループ</a:t>
            </a:r>
            <a:r>
              <a:rPr kumimoji="1" lang="en-US" altLang="ja-JP">
                <a:solidFill>
                  <a:srgbClr val="FFFFFF"/>
                </a:solidFill>
                <a:latin typeface="ＭＳ ゴシック" panose="020B0609070205080204" pitchFamily="49" charset="-128"/>
                <a:ea typeface="ＭＳ ゴシック" panose="020B0609070205080204" pitchFamily="49" charset="-128"/>
              </a:rPr>
              <a:t>(6)</a:t>
            </a:r>
            <a:r>
              <a:rPr kumimoji="1" lang="ja-JP" altLang="en-US">
                <a:solidFill>
                  <a:srgbClr val="FFFFFF"/>
                </a:solidFill>
                <a:latin typeface="ＭＳ ゴシック" panose="020B0609070205080204" pitchFamily="49" charset="-128"/>
                <a:ea typeface="ＭＳ ゴシック" panose="020B0609070205080204" pitchFamily="49" charset="-128"/>
              </a:rPr>
              <a:t>に含められる</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コンテンツ プレースホルダー 2">
            <a:extLst>
              <a:ext uri="{FF2B5EF4-FFF2-40B4-BE49-F238E27FC236}">
                <a16:creationId xmlns:a16="http://schemas.microsoft.com/office/drawing/2014/main" id="{A7E9C708-E0B6-4563-8E42-12A9275A9D82}"/>
              </a:ext>
            </a:extLst>
          </p:cNvPr>
          <p:cNvSpPr>
            <a:spLocks noGrp="1"/>
          </p:cNvSpPr>
          <p:nvPr>
            <p:ph idx="1"/>
          </p:nvPr>
        </p:nvSpPr>
        <p:spPr>
          <a:xfrm>
            <a:off x="5370154" y="1271847"/>
            <a:ext cx="5544458" cy="5190373"/>
          </a:xfrm>
        </p:spPr>
        <p:txBody>
          <a:bodyPr>
            <a:normAutofit/>
          </a:bodyPr>
          <a:lstStyle/>
          <a:p>
            <a:r>
              <a:rPr kumimoji="1" lang="en-US" altLang="ja-JP" sz="2000" dirty="0">
                <a:latin typeface="ＭＳ ゴシック" panose="020B0609070205080204" pitchFamily="49" charset="-128"/>
                <a:ea typeface="ＭＳ ゴシック" panose="020B0609070205080204" pitchFamily="49" charset="-128"/>
              </a:rPr>
              <a:t>2021</a:t>
            </a:r>
            <a:r>
              <a:rPr lang="ja-JP" altLang="en-US" sz="2000" dirty="0">
                <a:latin typeface="ＭＳ ゴシック" panose="020B0609070205080204" pitchFamily="49" charset="-128"/>
                <a:ea typeface="ＭＳ ゴシック" panose="020B0609070205080204" pitchFamily="49" charset="-128"/>
              </a:rPr>
              <a:t>年</a:t>
            </a:r>
            <a:r>
              <a:rPr kumimoji="1" lang="en-US" altLang="ja-JP" sz="2000" dirty="0">
                <a:latin typeface="ＭＳ ゴシック" panose="020B0609070205080204" pitchFamily="49" charset="-128"/>
                <a:ea typeface="ＭＳ ゴシック" panose="020B0609070205080204" pitchFamily="49" charset="-128"/>
              </a:rPr>
              <a:t>2</a:t>
            </a:r>
            <a:r>
              <a:rPr kumimoji="1" lang="ja-JP" altLang="en-US" sz="2000" dirty="0">
                <a:latin typeface="ＭＳ ゴシック" panose="020B0609070205080204" pitchFamily="49" charset="-128"/>
                <a:ea typeface="ＭＳ ゴシック" panose="020B0609070205080204" pitchFamily="49" charset="-128"/>
              </a:rPr>
              <a:t>月</a:t>
            </a:r>
            <a:r>
              <a:rPr kumimoji="1" lang="en-US" altLang="ja-JP" sz="2000" dirty="0">
                <a:latin typeface="ＭＳ ゴシック" panose="020B0609070205080204" pitchFamily="49" charset="-128"/>
                <a:ea typeface="ＭＳ ゴシック" panose="020B0609070205080204" pitchFamily="49" charset="-128"/>
              </a:rPr>
              <a:t>24</a:t>
            </a:r>
            <a:r>
              <a:rPr kumimoji="1" lang="ja-JP" altLang="en-US" sz="2000" dirty="0">
                <a:latin typeface="ＭＳ ゴシック" panose="020B0609070205080204" pitchFamily="49" charset="-128"/>
                <a:ea typeface="ＭＳ ゴシック" panose="020B0609070205080204" pitchFamily="49" charset="-128"/>
              </a:rPr>
              <a:t>日、ワクチン優先グループ</a:t>
            </a:r>
            <a:r>
              <a:rPr kumimoji="1" lang="en-US" altLang="ja-JP" sz="2000" dirty="0">
                <a:latin typeface="ＭＳ ゴシック" panose="020B0609070205080204" pitchFamily="49" charset="-128"/>
                <a:ea typeface="ＭＳ ゴシック" panose="020B0609070205080204" pitchFamily="49" charset="-128"/>
              </a:rPr>
              <a:t>(6)</a:t>
            </a:r>
            <a:r>
              <a:rPr kumimoji="1" lang="ja-JP" altLang="en-US" sz="2000" dirty="0">
                <a:latin typeface="ＭＳ ゴシック" panose="020B0609070205080204" pitchFamily="49" charset="-128"/>
                <a:ea typeface="ＭＳ ゴシック" panose="020B0609070205080204" pitchFamily="49" charset="-128"/>
              </a:rPr>
              <a:t>に、</a:t>
            </a:r>
            <a:r>
              <a:rPr kumimoji="1" lang="en-US" altLang="ja-JP" sz="2000" dirty="0">
                <a:latin typeface="ＭＳ ゴシック" panose="020B0609070205080204" pitchFamily="49" charset="-128"/>
                <a:ea typeface="ＭＳ ゴシック" panose="020B0609070205080204" pitchFamily="49" charset="-128"/>
              </a:rPr>
              <a:t>GP</a:t>
            </a:r>
            <a:r>
              <a:rPr kumimoji="1" lang="ja-JP" altLang="en-US" sz="2000" dirty="0">
                <a:latin typeface="ＭＳ ゴシック" panose="020B0609070205080204" pitchFamily="49" charset="-128"/>
                <a:ea typeface="ＭＳ ゴシック" panose="020B0609070205080204" pitchFamily="49" charset="-128"/>
              </a:rPr>
              <a:t>に知的障害者として登録している人たちが含められることが決定</a:t>
            </a:r>
            <a:endParaRPr kumimoji="1"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2021</a:t>
            </a:r>
            <a:r>
              <a:rPr lang="ja-JP" altLang="en-US" sz="2000" dirty="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2</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15</a:t>
            </a:r>
            <a:r>
              <a:rPr lang="ja-JP" altLang="en-US" sz="2000" dirty="0">
                <a:latin typeface="ＭＳ ゴシック" panose="020B0609070205080204" pitchFamily="49" charset="-128"/>
                <a:ea typeface="ＭＳ ゴシック" panose="020B0609070205080204" pitchFamily="49" charset="-128"/>
              </a:rPr>
              <a:t>日、グループ</a:t>
            </a:r>
            <a:r>
              <a:rPr lang="en-US" altLang="ja-JP" sz="2000" dirty="0">
                <a:latin typeface="ＭＳ ゴシック" panose="020B0609070205080204" pitchFamily="49" charset="-128"/>
                <a:ea typeface="ＭＳ ゴシック" panose="020B0609070205080204" pitchFamily="49" charset="-128"/>
              </a:rPr>
              <a:t>(4)</a:t>
            </a:r>
            <a:r>
              <a:rPr lang="ja-JP" altLang="en-US" sz="2000" dirty="0">
                <a:latin typeface="ＭＳ ゴシック" panose="020B0609070205080204" pitchFamily="49" charset="-128"/>
                <a:ea typeface="ＭＳ ゴシック" panose="020B0609070205080204" pitchFamily="49" charset="-128"/>
              </a:rPr>
              <a:t>まで接種が終了したと政府は発表</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⇒ギリギリのタイミング</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実際の接種に向けてもメンキャップ等がキャンペーン（医療者向け、本人向け）</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メンキャップの説明には</a:t>
            </a:r>
            <a:r>
              <a:rPr kumimoji="1" lang="ja-JP" altLang="en-US" sz="2000" dirty="0">
                <a:latin typeface="ＭＳ ゴシック" panose="020B0609070205080204" pitchFamily="49" charset="-128"/>
                <a:ea typeface="ＭＳ ゴシック" panose="020B0609070205080204" pitchFamily="49" charset="-128"/>
              </a:rPr>
              <a:t>「受けたくなければ受けなくてもいい」と明記</a:t>
            </a:r>
            <a:r>
              <a:rPr kumimoji="1" lang="en-US" altLang="ja-JP" sz="1700" dirty="0">
                <a:latin typeface="Century" panose="02040604050505020304" pitchFamily="18" charset="0"/>
                <a:ea typeface="ＭＳ ゴシック" panose="020B0609070205080204" pitchFamily="49" charset="-128"/>
              </a:rPr>
              <a:t>https://www.mencap.org.uk/sites/default/files/2021-03/Vaccines%20ER%20updated.pdf</a:t>
            </a:r>
          </a:p>
          <a:p>
            <a:r>
              <a:rPr lang="en-US" altLang="ja-JP" sz="2000" dirty="0">
                <a:latin typeface="ＭＳ ゴシック" panose="020B0609070205080204" pitchFamily="49" charset="-128"/>
                <a:ea typeface="ＭＳ ゴシック" panose="020B0609070205080204" pitchFamily="49" charset="-128"/>
              </a:rPr>
              <a:t>NHS</a:t>
            </a:r>
            <a:r>
              <a:rPr lang="ja-JP" altLang="en-US" sz="2000" dirty="0">
                <a:latin typeface="ＭＳ ゴシック" panose="020B0609070205080204" pitchFamily="49" charset="-128"/>
                <a:ea typeface="ＭＳ ゴシック" panose="020B0609070205080204" pitchFamily="49" charset="-128"/>
              </a:rPr>
              <a:t>も説明資料</a:t>
            </a:r>
            <a:r>
              <a:rPr lang="en-US" altLang="ja-JP" sz="1700" dirty="0">
                <a:latin typeface="Century" panose="02040604050505020304" pitchFamily="18" charset="0"/>
                <a:ea typeface="ＭＳ ゴシック" panose="020B0609070205080204" pitchFamily="49" charset="-128"/>
              </a:rPr>
              <a:t>https://www.england.nhs.uk/learning-disabilities/improving-health/</a:t>
            </a:r>
            <a:endParaRPr kumimoji="1" lang="en-US" altLang="ja-JP" sz="1700" dirty="0">
              <a:latin typeface="Century" panose="02040604050505020304" pitchFamily="18" charset="0"/>
              <a:ea typeface="ＭＳ ゴシック" panose="020B0609070205080204" pitchFamily="49" charset="-128"/>
            </a:endParaRPr>
          </a:p>
          <a:p>
            <a:endParaRPr kumimoji="1" lang="ja-JP" altLang="en-US" sz="1800" dirty="0"/>
          </a:p>
        </p:txBody>
      </p:sp>
    </p:spTree>
    <p:extLst>
      <p:ext uri="{BB962C8B-B14F-4D97-AF65-F5344CB8AC3E}">
        <p14:creationId xmlns:p14="http://schemas.microsoft.com/office/powerpoint/2010/main" val="723816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8CA827D6-37C3-4D2E-B32C-D3F79A5F173F}"/>
              </a:ext>
            </a:extLst>
          </p:cNvPr>
          <p:cNvSpPr>
            <a:spLocks noGrp="1"/>
          </p:cNvSpPr>
          <p:nvPr>
            <p:ph type="title"/>
          </p:nvPr>
        </p:nvSpPr>
        <p:spPr>
          <a:xfrm>
            <a:off x="838200" y="365125"/>
            <a:ext cx="10515600" cy="1325563"/>
          </a:xfrm>
        </p:spPr>
        <p:txBody>
          <a:bodyPr>
            <a:normAutofit/>
          </a:bodyPr>
          <a:lstStyle/>
          <a:p>
            <a:r>
              <a:rPr kumimoji="1" lang="ja-JP" altLang="en-US" dirty="0">
                <a:latin typeface="ＭＳ ゴシック" panose="020B0609070205080204" pitchFamily="49" charset="-128"/>
                <a:ea typeface="ＭＳ ゴシック" panose="020B0609070205080204" pitchFamily="49" charset="-128"/>
              </a:rPr>
              <a:t>実際の接種に際して</a:t>
            </a: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BEE7CEDD-4A3C-4FE3-B852-6FCBF5C6224A}"/>
              </a:ext>
            </a:extLst>
          </p:cNvPr>
          <p:cNvSpPr>
            <a:spLocks noGrp="1"/>
          </p:cNvSpPr>
          <p:nvPr>
            <p:ph idx="1"/>
          </p:nvPr>
        </p:nvSpPr>
        <p:spPr>
          <a:xfrm>
            <a:off x="838200" y="1825625"/>
            <a:ext cx="10515600" cy="4351338"/>
          </a:xfrm>
        </p:spPr>
        <p:txBody>
          <a:bodyPr>
            <a:normAutofit fontScale="92500" lnSpcReduction="10000"/>
          </a:bodyPr>
          <a:lstStyle/>
          <a:p>
            <a:pPr indent="133350"/>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いまのところ注射しか手段はないという中、子どもが受け入れられないということから、ただひたすら隔離生活を続けている家庭もあれば、医師のアドバイスを受けて第</a:t>
            </a:r>
            <a:r>
              <a:rPr lang="en-US"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1</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回は</a:t>
            </a:r>
            <a:r>
              <a:rPr lang="en-US"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Diazepam</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を投与して接種させたという親もいた</a:t>
            </a:r>
            <a:r>
              <a:rPr lang="ja-JP" altLang="en-US"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とのこと</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endParaRPr lang="en-US"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endParaRPr>
          </a:p>
          <a:p>
            <a:pPr indent="133350"/>
            <a:r>
              <a:rPr lang="en-US" altLang="ja-JP" sz="1900" u="sng" kern="100" dirty="0">
                <a:effectLst/>
                <a:latin typeface="ＭＳ ゴシック" panose="020B0609070205080204" pitchFamily="49" charset="-128"/>
                <a:ea typeface="游明朝" panose="02020400000000000000" pitchFamily="18" charset="-128"/>
                <a:cs typeface="Times New Roman" panose="02020603050405020304" pitchFamily="18" charset="0"/>
                <a:hlinkClick r:id="rId2"/>
              </a:rPr>
              <a:t>https://www.bbc.co.uk/news/uk-england-devon-56041283</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en-US"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3/1</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の記事）</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indent="133350"/>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アバディーンの特別支援学校（住居とデイケアあり）では、知的障害のある人向けのワクチン接種のセンターを独自に開いた</a:t>
            </a:r>
            <a:r>
              <a:rPr lang="ja-JP" altLang="en-US"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との記事</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2000" dirty="0">
                <a:effectLst/>
                <a:ea typeface="ＭＳ ゴシック" panose="020B0609070205080204" pitchFamily="49" charset="-128"/>
                <a:cs typeface="Times New Roman" panose="02020603050405020304" pitchFamily="18" charset="0"/>
              </a:rPr>
              <a:t>スタッフが知的障害の人に慣れているというだけでもハードルは下がる</a:t>
            </a:r>
            <a:r>
              <a:rPr lang="ja-JP" altLang="en-US" sz="2000" dirty="0">
                <a:effectLst/>
                <a:ea typeface="ＭＳ ゴシック" panose="020B0609070205080204" pitchFamily="49" charset="-128"/>
                <a:cs typeface="Times New Roman" panose="02020603050405020304" pitchFamily="18" charset="0"/>
              </a:rPr>
              <a:t>という</a:t>
            </a:r>
            <a:r>
              <a:rPr lang="ja-JP" altLang="ja-JP" sz="2000" dirty="0">
                <a:effectLst/>
                <a:ea typeface="ＭＳ ゴシック" panose="020B0609070205080204" pitchFamily="49" charset="-128"/>
                <a:cs typeface="Times New Roman" panose="02020603050405020304" pitchFamily="18" charset="0"/>
              </a:rPr>
              <a:t>。親が「自由へのパスポート」と表現。</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indent="133350"/>
            <a:r>
              <a:rPr lang="en-US" altLang="ja-JP" sz="1900" u="sng" dirty="0">
                <a:effectLst/>
                <a:latin typeface="ＭＳ ゴシック" panose="020B0609070205080204" pitchFamily="49" charset="-128"/>
                <a:cs typeface="Times New Roman" panose="02020603050405020304" pitchFamily="18" charset="0"/>
                <a:hlinkClick r:id="rId3"/>
              </a:rPr>
              <a:t>https://www.bbc.co.uk/news/uk-scotland-north-east-orkney-shetland-57008047</a:t>
            </a:r>
            <a:r>
              <a:rPr lang="ja-JP" altLang="ja-JP" sz="2000" dirty="0">
                <a:effectLst/>
                <a:ea typeface="ＭＳ ゴシック" panose="020B0609070205080204" pitchFamily="49" charset="-128"/>
                <a:cs typeface="Times New Roman" panose="02020603050405020304" pitchFamily="18" charset="0"/>
              </a:rPr>
              <a:t>　</a:t>
            </a:r>
            <a:endParaRPr lang="en-US" altLang="ja-JP" sz="2000" dirty="0">
              <a:effectLst/>
              <a:ea typeface="ＭＳ ゴシック" panose="020B0609070205080204" pitchFamily="49" charset="-128"/>
              <a:cs typeface="Times New Roman" panose="02020603050405020304" pitchFamily="18" charset="0"/>
            </a:endParaRPr>
          </a:p>
          <a:p>
            <a:pPr indent="133350"/>
            <a:r>
              <a:rPr lang="ja-JP" altLang="en-US" sz="2000" dirty="0">
                <a:effectLst/>
                <a:ea typeface="ＭＳ ゴシック" panose="020B0609070205080204" pitchFamily="49" charset="-128"/>
                <a:cs typeface="Times New Roman" panose="02020603050405020304" pitchFamily="18" charset="0"/>
              </a:rPr>
              <a:t>知的障害者向けのクリニック設立の必要性訴える声も</a:t>
            </a:r>
            <a:endParaRPr lang="en-US" altLang="ja-JP" sz="2000" dirty="0">
              <a:effectLst/>
              <a:ea typeface="ＭＳ ゴシック" panose="020B0609070205080204" pitchFamily="49" charset="-128"/>
              <a:cs typeface="Times New Roman" panose="02020603050405020304" pitchFamily="18" charset="0"/>
            </a:endParaRPr>
          </a:p>
          <a:p>
            <a:pPr indent="133350"/>
            <a:r>
              <a:rPr lang="en-US" altLang="ja-JP" sz="2000" dirty="0">
                <a:effectLst/>
                <a:ea typeface="ＭＳ ゴシック" panose="020B0609070205080204" pitchFamily="49" charset="-128"/>
                <a:cs typeface="Times New Roman" panose="02020603050405020304" pitchFamily="18" charset="0"/>
              </a:rPr>
              <a:t>https://www.nursingtimes.net/clinical-archive/public-health-clinical-archive/creating-a-covid-19-vaccination-clinic-for-people-with-learning-disabilities-21-06-2021/</a:t>
            </a:r>
          </a:p>
          <a:p>
            <a:pPr marL="0" indent="0">
              <a:buNone/>
            </a:pPr>
            <a:endParaRPr kumimoji="1" lang="en-US" altLang="ja-JP" sz="2000" dirty="0">
              <a:solidFill>
                <a:srgbClr val="FF0000"/>
              </a:solidFill>
              <a:latin typeface="ＭＳ ゴシック" panose="020B0609070205080204" pitchFamily="49" charset="-128"/>
              <a:ea typeface="ＭＳ ゴシック" panose="020B0609070205080204" pitchFamily="49" charset="-128"/>
            </a:endParaRPr>
          </a:p>
          <a:p>
            <a:pPr marL="0" indent="0">
              <a:buNone/>
            </a:pPr>
            <a:r>
              <a:rPr kumimoji="1" lang="ja-JP" altLang="en-US" sz="2000" dirty="0">
                <a:solidFill>
                  <a:srgbClr val="FF0000"/>
                </a:solidFill>
                <a:latin typeface="ＭＳ ゴシック" panose="020B0609070205080204" pitchFamily="49" charset="-128"/>
                <a:ea typeface="ＭＳ ゴシック" panose="020B0609070205080204" pitchFamily="49" charset="-128"/>
              </a:rPr>
              <a:t>⇒</a:t>
            </a:r>
            <a:r>
              <a:rPr kumimoji="1" lang="en-US" altLang="ja-JP" sz="2000" dirty="0">
                <a:solidFill>
                  <a:srgbClr val="FF0000"/>
                </a:solidFill>
                <a:latin typeface="ＭＳ ゴシック" panose="020B0609070205080204" pitchFamily="49" charset="-128"/>
                <a:ea typeface="ＭＳ ゴシック" panose="020B0609070205080204" pitchFamily="49" charset="-128"/>
              </a:rPr>
              <a:t>COVID-19</a:t>
            </a:r>
            <a:r>
              <a:rPr kumimoji="1" lang="ja-JP" altLang="en-US" sz="2000" dirty="0">
                <a:solidFill>
                  <a:srgbClr val="FF0000"/>
                </a:solidFill>
                <a:latin typeface="ＭＳ ゴシック" panose="020B0609070205080204" pitchFamily="49" charset="-128"/>
                <a:ea typeface="ＭＳ ゴシック" panose="020B0609070205080204" pitchFamily="49" charset="-128"/>
              </a:rPr>
              <a:t>だけでなく、通常医療の問題でもある</a:t>
            </a:r>
          </a:p>
        </p:txBody>
      </p:sp>
    </p:spTree>
    <p:extLst>
      <p:ext uri="{BB962C8B-B14F-4D97-AF65-F5344CB8AC3E}">
        <p14:creationId xmlns:p14="http://schemas.microsoft.com/office/powerpoint/2010/main" val="30225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5776DD5-D0B4-4B02-8009-FB08ADADEBBF}"/>
              </a:ext>
            </a:extLst>
          </p:cNvPr>
          <p:cNvSpPr>
            <a:spLocks noGrp="1"/>
          </p:cNvSpPr>
          <p:nvPr>
            <p:ph type="title"/>
          </p:nvPr>
        </p:nvSpPr>
        <p:spPr>
          <a:xfrm>
            <a:off x="838200" y="365125"/>
            <a:ext cx="10515600" cy="1325563"/>
          </a:xfrm>
        </p:spPr>
        <p:txBody>
          <a:bodyPr>
            <a:normAutofit/>
          </a:bodyPr>
          <a:lstStyle/>
          <a:p>
            <a:r>
              <a:rPr kumimoji="1" lang="ja-JP" altLang="en-US" sz="5400" dirty="0">
                <a:latin typeface="ＭＳ ゴシック" panose="020B0609070205080204" pitchFamily="49" charset="-128"/>
                <a:ea typeface="ＭＳ ゴシック" panose="020B0609070205080204" pitchFamily="49" charset="-128"/>
              </a:rPr>
              <a:t>イギリスと日本の状況の違い</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A72379A2-444A-45A1-825D-339F39E4F599}"/>
              </a:ext>
            </a:extLst>
          </p:cNvPr>
          <p:cNvSpPr>
            <a:spLocks noGrp="1"/>
          </p:cNvSpPr>
          <p:nvPr>
            <p:ph idx="1"/>
          </p:nvPr>
        </p:nvSpPr>
        <p:spPr>
          <a:xfrm>
            <a:off x="838200" y="1929384"/>
            <a:ext cx="10515600" cy="4251960"/>
          </a:xfrm>
        </p:spPr>
        <p:txBody>
          <a:bodyPr>
            <a:normAutofit/>
          </a:bodyPr>
          <a:lstStyle/>
          <a:p>
            <a:r>
              <a:rPr kumimoji="1" lang="ja-JP" altLang="en-US" sz="2200" dirty="0">
                <a:latin typeface="ＭＳ ゴシック" panose="020B0609070205080204" pitchFamily="49" charset="-128"/>
                <a:ea typeface="ＭＳ ゴシック" panose="020B0609070205080204" pitchFamily="49" charset="-128"/>
              </a:rPr>
              <a:t>現在（</a:t>
            </a:r>
            <a:r>
              <a:rPr kumimoji="1" lang="en-US" altLang="ja-JP" sz="2200" dirty="0">
                <a:latin typeface="ＭＳ ゴシック" panose="020B0609070205080204" pitchFamily="49" charset="-128"/>
                <a:ea typeface="ＭＳ ゴシック" panose="020B0609070205080204" pitchFamily="49" charset="-128"/>
              </a:rPr>
              <a:t>2021</a:t>
            </a:r>
            <a:r>
              <a:rPr kumimoji="1" lang="ja-JP" altLang="en-US" sz="2200" dirty="0">
                <a:latin typeface="ＭＳ ゴシック" panose="020B0609070205080204" pitchFamily="49" charset="-128"/>
                <a:ea typeface="ＭＳ ゴシック" panose="020B0609070205080204" pitchFamily="49" charset="-128"/>
              </a:rPr>
              <a:t>年</a:t>
            </a:r>
            <a:r>
              <a:rPr kumimoji="1" lang="en-US" altLang="ja-JP" sz="2200" dirty="0">
                <a:latin typeface="ＭＳ ゴシック" panose="020B0609070205080204" pitchFamily="49" charset="-128"/>
                <a:ea typeface="ＭＳ ゴシック" panose="020B0609070205080204" pitchFamily="49" charset="-128"/>
              </a:rPr>
              <a:t>8</a:t>
            </a:r>
            <a:r>
              <a:rPr kumimoji="1" lang="ja-JP" altLang="en-US" sz="2200" dirty="0">
                <a:latin typeface="ＭＳ ゴシック" panose="020B0609070205080204" pitchFamily="49" charset="-128"/>
                <a:ea typeface="ＭＳ ゴシック" panose="020B0609070205080204" pitchFamily="49" charset="-128"/>
              </a:rPr>
              <a:t>月</a:t>
            </a:r>
            <a:r>
              <a:rPr kumimoji="1" lang="en-US" altLang="ja-JP" sz="2200" dirty="0">
                <a:latin typeface="ＭＳ ゴシック" panose="020B0609070205080204" pitchFamily="49" charset="-128"/>
                <a:ea typeface="ＭＳ ゴシック" panose="020B0609070205080204" pitchFamily="49" charset="-128"/>
              </a:rPr>
              <a:t>30</a:t>
            </a:r>
            <a:r>
              <a:rPr kumimoji="1" lang="ja-JP" altLang="en-US" sz="2200" dirty="0">
                <a:latin typeface="ＭＳ ゴシック" panose="020B0609070205080204" pitchFamily="49" charset="-128"/>
                <a:ea typeface="ＭＳ ゴシック" panose="020B0609070205080204" pitchFamily="49" charset="-128"/>
              </a:rPr>
              <a:t>日）までの累積</a:t>
            </a:r>
            <a:endParaRPr kumimoji="1"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　</a:t>
            </a:r>
            <a:r>
              <a:rPr kumimoji="1" lang="ja-JP" altLang="en-US" sz="2200" dirty="0">
                <a:latin typeface="ＭＳ ゴシック" panose="020B0609070205080204" pitchFamily="49" charset="-128"/>
                <a:ea typeface="ＭＳ ゴシック" panose="020B0609070205080204" pitchFamily="49" charset="-128"/>
              </a:rPr>
              <a:t>イギリス：感染者数　</a:t>
            </a:r>
            <a:r>
              <a:rPr kumimoji="1" lang="en-US" altLang="ja-JP" sz="2200" dirty="0">
                <a:latin typeface="ＭＳ ゴシック" panose="020B0609070205080204" pitchFamily="49" charset="-128"/>
                <a:ea typeface="ＭＳ ゴシック" panose="020B0609070205080204" pitchFamily="49" charset="-128"/>
              </a:rPr>
              <a:t>6,757,650</a:t>
            </a:r>
            <a:r>
              <a:rPr kumimoji="1" lang="ja-JP" altLang="en-US" sz="2200" dirty="0">
                <a:latin typeface="ＭＳ ゴシック" panose="020B0609070205080204" pitchFamily="49" charset="-128"/>
                <a:ea typeface="ＭＳ ゴシック" panose="020B0609070205080204" pitchFamily="49" charset="-128"/>
              </a:rPr>
              <a:t>人　死者数　</a:t>
            </a:r>
            <a:r>
              <a:rPr kumimoji="1" lang="en-US" altLang="ja-JP" sz="2200" dirty="0">
                <a:latin typeface="ＭＳ ゴシック" panose="020B0609070205080204" pitchFamily="49" charset="-128"/>
                <a:ea typeface="ＭＳ ゴシック" panose="020B0609070205080204" pitchFamily="49" charset="-128"/>
              </a:rPr>
              <a:t>132,485</a:t>
            </a:r>
            <a:r>
              <a:rPr kumimoji="1" lang="ja-JP" altLang="en-US" sz="2200" dirty="0">
                <a:latin typeface="ＭＳ ゴシック" panose="020B0609070205080204" pitchFamily="49" charset="-128"/>
                <a:ea typeface="ＭＳ ゴシック" panose="020B0609070205080204" pitchFamily="49" charset="-128"/>
              </a:rPr>
              <a:t>人</a:t>
            </a:r>
            <a:endParaRPr kumimoji="1"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　日本　　：感染者数　</a:t>
            </a:r>
            <a:r>
              <a:rPr lang="en-US" altLang="ja-JP" sz="2200" dirty="0">
                <a:latin typeface="ＭＳ ゴシック" panose="020B0609070205080204" pitchFamily="49" charset="-128"/>
                <a:ea typeface="ＭＳ ゴシック" panose="020B0609070205080204" pitchFamily="49" charset="-128"/>
              </a:rPr>
              <a:t>1,473,653</a:t>
            </a:r>
            <a:r>
              <a:rPr lang="ja-JP" altLang="en-US" sz="2200" dirty="0">
                <a:latin typeface="ＭＳ ゴシック" panose="020B0609070205080204" pitchFamily="49" charset="-128"/>
                <a:ea typeface="ＭＳ ゴシック" panose="020B0609070205080204" pitchFamily="49" charset="-128"/>
              </a:rPr>
              <a:t>人　死者数　  </a:t>
            </a:r>
            <a:r>
              <a:rPr lang="en-US" altLang="ja-JP" sz="2200" dirty="0">
                <a:latin typeface="ＭＳ ゴシック" panose="020B0609070205080204" pitchFamily="49" charset="-128"/>
                <a:ea typeface="ＭＳ ゴシック" panose="020B0609070205080204" pitchFamily="49" charset="-128"/>
              </a:rPr>
              <a:t>16,017</a:t>
            </a:r>
            <a:r>
              <a:rPr lang="ja-JP" altLang="en-US" sz="2200" dirty="0">
                <a:latin typeface="ＭＳ ゴシック" panose="020B0609070205080204" pitchFamily="49" charset="-128"/>
                <a:ea typeface="ＭＳ ゴシック" panose="020B0609070205080204" pitchFamily="49" charset="-128"/>
              </a:rPr>
              <a:t>人</a:t>
            </a:r>
            <a:endParaRPr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イギリスの</a:t>
            </a:r>
            <a:r>
              <a:rPr lang="en-US" altLang="ja-JP" sz="2200" dirty="0">
                <a:latin typeface="ＭＳ ゴシック" panose="020B0609070205080204" pitchFamily="49" charset="-128"/>
                <a:ea typeface="ＭＳ ゴシック" panose="020B0609070205080204" pitchFamily="49" charset="-128"/>
              </a:rPr>
              <a:t>2020</a:t>
            </a:r>
            <a:r>
              <a:rPr lang="ja-JP" altLang="en-US" sz="2200" dirty="0">
                <a:latin typeface="ＭＳ ゴシック" panose="020B0609070205080204" pitchFamily="49" charset="-128"/>
                <a:ea typeface="ＭＳ ゴシック" panose="020B0609070205080204" pitchFamily="49" charset="-128"/>
              </a:rPr>
              <a:t>年の死者数は平均を</a:t>
            </a:r>
            <a:r>
              <a:rPr lang="en-US" altLang="ja-JP" sz="2200" dirty="0">
                <a:latin typeface="ＭＳ ゴシック" panose="020B0609070205080204" pitchFamily="49" charset="-128"/>
                <a:ea typeface="ＭＳ ゴシック" panose="020B0609070205080204" pitchFamily="49" charset="-128"/>
              </a:rPr>
              <a:t>14</a:t>
            </a:r>
            <a:r>
              <a:rPr lang="ja-JP" altLang="en-US" sz="2200" dirty="0">
                <a:latin typeface="ＭＳ ゴシック" panose="020B0609070205080204" pitchFamily="49" charset="-128"/>
                <a:ea typeface="ＭＳ ゴシック" panose="020B0609070205080204" pitchFamily="49" charset="-128"/>
              </a:rPr>
              <a:t>％（</a:t>
            </a:r>
            <a:r>
              <a:rPr lang="en-US" altLang="ja-JP" sz="2200" dirty="0">
                <a:latin typeface="ＭＳ ゴシック" panose="020B0609070205080204" pitchFamily="49" charset="-128"/>
                <a:ea typeface="ＭＳ ゴシック" panose="020B0609070205080204" pitchFamily="49" charset="-128"/>
              </a:rPr>
              <a:t>8</a:t>
            </a:r>
            <a:r>
              <a:rPr lang="ja-JP" altLang="en-US" sz="2200" dirty="0">
                <a:latin typeface="ＭＳ ゴシック" panose="020B0609070205080204" pitchFamily="49" charset="-128"/>
                <a:ea typeface="ＭＳ ゴシック" panose="020B0609070205080204" pitchFamily="49" charset="-128"/>
              </a:rPr>
              <a:t>万</a:t>
            </a:r>
            <a:r>
              <a:rPr lang="en-US" altLang="ja-JP" sz="2200" dirty="0">
                <a:latin typeface="ＭＳ ゴシック" panose="020B0609070205080204" pitchFamily="49" charset="-128"/>
                <a:ea typeface="ＭＳ ゴシック" panose="020B0609070205080204" pitchFamily="49" charset="-128"/>
              </a:rPr>
              <a:t>5000</a:t>
            </a:r>
            <a:r>
              <a:rPr lang="ja-JP" altLang="en-US" sz="2200" dirty="0">
                <a:latin typeface="ＭＳ ゴシック" panose="020B0609070205080204" pitchFamily="49" charset="-128"/>
                <a:ea typeface="ＭＳ ゴシック" panose="020B0609070205080204" pitchFamily="49" charset="-128"/>
              </a:rPr>
              <a:t>人）上回る</a:t>
            </a:r>
            <a:endParaRPr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　（過去</a:t>
            </a:r>
            <a:r>
              <a:rPr lang="en-US" altLang="ja-JP" sz="2200" dirty="0">
                <a:latin typeface="ＭＳ ゴシック" panose="020B0609070205080204" pitchFamily="49" charset="-128"/>
                <a:ea typeface="ＭＳ ゴシック" panose="020B0609070205080204" pitchFamily="49" charset="-128"/>
              </a:rPr>
              <a:t>75</a:t>
            </a:r>
            <a:r>
              <a:rPr lang="ja-JP" altLang="en-US" sz="2200" dirty="0">
                <a:latin typeface="ＭＳ ゴシック" panose="020B0609070205080204" pitchFamily="49" charset="-128"/>
                <a:ea typeface="ＭＳ ゴシック" panose="020B0609070205080204" pitchFamily="49" charset="-128"/>
              </a:rPr>
              <a:t>年間で最大の超過死亡数）</a:t>
            </a:r>
            <a:endParaRPr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　＊人口　イギリス：</a:t>
            </a:r>
            <a:r>
              <a:rPr lang="en-US" altLang="ja-JP" sz="2200" dirty="0">
                <a:latin typeface="ＭＳ ゴシック" panose="020B0609070205080204" pitchFamily="49" charset="-128"/>
                <a:ea typeface="ＭＳ ゴシック" panose="020B0609070205080204" pitchFamily="49" charset="-128"/>
              </a:rPr>
              <a:t>6643</a:t>
            </a:r>
            <a:r>
              <a:rPr lang="ja-JP" altLang="en-US" sz="2200" dirty="0">
                <a:latin typeface="ＭＳ ゴシック" panose="020B0609070205080204" pitchFamily="49" charset="-128"/>
                <a:ea typeface="ＭＳ ゴシック" panose="020B0609070205080204" pitchFamily="49" charset="-128"/>
              </a:rPr>
              <a:t>万人</a:t>
            </a:r>
            <a:r>
              <a:rPr lang="en-US" altLang="ja-JP" sz="2200" dirty="0">
                <a:latin typeface="ＭＳ ゴシック" panose="020B0609070205080204" pitchFamily="49" charset="-128"/>
                <a:ea typeface="ＭＳ ゴシック" panose="020B0609070205080204" pitchFamily="49" charset="-128"/>
              </a:rPr>
              <a:t>(2018)</a:t>
            </a:r>
            <a:r>
              <a:rPr lang="ja-JP" altLang="en-US" sz="2200" dirty="0">
                <a:latin typeface="ＭＳ ゴシック" panose="020B0609070205080204" pitchFamily="49" charset="-128"/>
                <a:ea typeface="ＭＳ ゴシック" panose="020B0609070205080204" pitchFamily="49" charset="-128"/>
              </a:rPr>
              <a:t>　　日本：</a:t>
            </a:r>
            <a:r>
              <a:rPr lang="en-US" altLang="ja-JP" sz="2200" dirty="0">
                <a:latin typeface="ＭＳ ゴシック" panose="020B0609070205080204" pitchFamily="49" charset="-128"/>
                <a:ea typeface="ＭＳ ゴシック" panose="020B0609070205080204" pitchFamily="49" charset="-128"/>
              </a:rPr>
              <a:t>1</a:t>
            </a:r>
            <a:r>
              <a:rPr lang="ja-JP" altLang="en-US" sz="2200" dirty="0">
                <a:latin typeface="ＭＳ ゴシック" panose="020B0609070205080204" pitchFamily="49" charset="-128"/>
                <a:ea typeface="ＭＳ ゴシック" panose="020B0609070205080204" pitchFamily="49" charset="-128"/>
              </a:rPr>
              <a:t>億</a:t>
            </a:r>
            <a:r>
              <a:rPr lang="en-US" altLang="ja-JP" sz="2200" dirty="0">
                <a:latin typeface="ＭＳ ゴシック" panose="020B0609070205080204" pitchFamily="49" charset="-128"/>
                <a:ea typeface="ＭＳ ゴシック" panose="020B0609070205080204" pitchFamily="49" charset="-128"/>
              </a:rPr>
              <a:t>2648</a:t>
            </a:r>
            <a:r>
              <a:rPr lang="ja-JP" altLang="en-US" sz="2200" dirty="0">
                <a:latin typeface="ＭＳ ゴシック" panose="020B0609070205080204" pitchFamily="49" charset="-128"/>
                <a:ea typeface="ＭＳ ゴシック" panose="020B0609070205080204" pitchFamily="49" charset="-128"/>
              </a:rPr>
              <a:t>万人</a:t>
            </a:r>
            <a:r>
              <a:rPr lang="en-US" altLang="ja-JP" sz="2200" dirty="0">
                <a:latin typeface="ＭＳ ゴシック" panose="020B0609070205080204" pitchFamily="49" charset="-128"/>
                <a:ea typeface="ＭＳ ゴシック" panose="020B0609070205080204" pitchFamily="49" charset="-128"/>
              </a:rPr>
              <a:t>(2020)</a:t>
            </a:r>
          </a:p>
          <a:p>
            <a:r>
              <a:rPr lang="ja-JP" altLang="en-US" sz="2200" dirty="0">
                <a:latin typeface="ＭＳ ゴシック" panose="020B0609070205080204" pitchFamily="49" charset="-128"/>
                <a:ea typeface="ＭＳ ゴシック" panose="020B0609070205080204" pitchFamily="49" charset="-128"/>
              </a:rPr>
              <a:t>検査数の違い</a:t>
            </a:r>
            <a:endParaRPr lang="en-US" altLang="ja-JP" sz="2200" dirty="0">
              <a:latin typeface="ＭＳ ゴシック" panose="020B0609070205080204" pitchFamily="49" charset="-128"/>
              <a:ea typeface="ＭＳ ゴシック" panose="020B0609070205080204" pitchFamily="49" charset="-128"/>
            </a:endParaRPr>
          </a:p>
          <a:p>
            <a:r>
              <a:rPr kumimoji="1" lang="ja-JP" altLang="en-US" sz="2200" dirty="0">
                <a:latin typeface="ＭＳ ゴシック" panose="020B0609070205080204" pitchFamily="49" charset="-128"/>
                <a:ea typeface="ＭＳ ゴシック" panose="020B0609070205080204" pitchFamily="49" charset="-128"/>
              </a:rPr>
              <a:t>死者のカウントは？</a:t>
            </a:r>
            <a:r>
              <a:rPr lang="ja-JP" altLang="en-US" sz="2200" dirty="0">
                <a:latin typeface="ＭＳ ゴシック" panose="020B0609070205080204" pitchFamily="49" charset="-128"/>
                <a:ea typeface="ＭＳ ゴシック" panose="020B0609070205080204" pitchFamily="49" charset="-128"/>
              </a:rPr>
              <a:t>（イギリスには二つの統計）</a:t>
            </a:r>
            <a:endParaRPr kumimoji="1" lang="en-US" altLang="ja-JP" sz="2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8054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668274B-3E1D-4063-8B5D-AE5B35D870F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ja-JP" altLang="en-US" sz="3200" kern="1200" dirty="0">
                <a:solidFill>
                  <a:schemeClr val="bg1"/>
                </a:solidFill>
                <a:latin typeface="ＭＳ ゴシック" panose="020B0609070205080204" pitchFamily="49" charset="-128"/>
                <a:ea typeface="ＭＳ ゴシック" panose="020B0609070205080204" pitchFamily="49" charset="-128"/>
              </a:rPr>
              <a:t>イギリスの感染者の推移</a:t>
            </a:r>
            <a:endParaRPr kumimoji="1" lang="en-US" altLang="ja-JP" sz="3200" kern="1200" dirty="0">
              <a:solidFill>
                <a:schemeClr val="bg1"/>
              </a:solidFill>
              <a:latin typeface="ＭＳ ゴシック" panose="020B0609070205080204" pitchFamily="49" charset="-128"/>
              <a:ea typeface="ＭＳ ゴシック" panose="020B0609070205080204" pitchFamily="49" charset="-128"/>
            </a:endParaRPr>
          </a:p>
        </p:txBody>
      </p:sp>
      <p:pic>
        <p:nvPicPr>
          <p:cNvPr id="8" name="コンテンツ プレースホルダー 7">
            <a:extLst>
              <a:ext uri="{FF2B5EF4-FFF2-40B4-BE49-F238E27FC236}">
                <a16:creationId xmlns:a16="http://schemas.microsoft.com/office/drawing/2014/main" id="{AA71F215-C336-49E1-B92E-8D65DC470946}"/>
              </a:ext>
            </a:extLst>
          </p:cNvPr>
          <p:cNvPicPr>
            <a:picLocks noGrp="1" noChangeAspect="1"/>
          </p:cNvPicPr>
          <p:nvPr>
            <p:ph idx="1"/>
          </p:nvPr>
        </p:nvPicPr>
        <p:blipFill>
          <a:blip r:embed="rId2"/>
          <a:stretch>
            <a:fillRect/>
          </a:stretch>
        </p:blipFill>
        <p:spPr>
          <a:xfrm>
            <a:off x="2307899" y="1675227"/>
            <a:ext cx="7576201" cy="4394199"/>
          </a:xfrm>
          <a:prstGeom prst="rect">
            <a:avLst/>
          </a:prstGeom>
        </p:spPr>
      </p:pic>
      <p:sp>
        <p:nvSpPr>
          <p:cNvPr id="3" name="テキスト ボックス 2">
            <a:extLst>
              <a:ext uri="{FF2B5EF4-FFF2-40B4-BE49-F238E27FC236}">
                <a16:creationId xmlns:a16="http://schemas.microsoft.com/office/drawing/2014/main" id="{BFE06550-2190-4EC4-BBAD-672DCFF3D9E3}"/>
              </a:ext>
            </a:extLst>
          </p:cNvPr>
          <p:cNvSpPr txBox="1"/>
          <p:nvPr/>
        </p:nvSpPr>
        <p:spPr>
          <a:xfrm>
            <a:off x="6477918" y="6171684"/>
            <a:ext cx="1582484" cy="369332"/>
          </a:xfrm>
          <a:prstGeom prst="rect">
            <a:avLst/>
          </a:prstGeom>
          <a:noFill/>
        </p:spPr>
        <p:txBody>
          <a:bodyPr wrap="none" rtlCol="0">
            <a:spAutoFit/>
          </a:bodyPr>
          <a:lstStyle/>
          <a:p>
            <a:r>
              <a:rPr kumimoji="1" lang="ja-JP" altLang="en-US" dirty="0"/>
              <a:t>👆アルファ株</a:t>
            </a:r>
          </a:p>
        </p:txBody>
      </p:sp>
      <p:sp>
        <p:nvSpPr>
          <p:cNvPr id="4" name="テキスト ボックス 3">
            <a:extLst>
              <a:ext uri="{FF2B5EF4-FFF2-40B4-BE49-F238E27FC236}">
                <a16:creationId xmlns:a16="http://schemas.microsoft.com/office/drawing/2014/main" id="{929AF939-1ABA-4865-8B43-929B340E23C4}"/>
              </a:ext>
            </a:extLst>
          </p:cNvPr>
          <p:cNvSpPr txBox="1"/>
          <p:nvPr/>
        </p:nvSpPr>
        <p:spPr>
          <a:xfrm>
            <a:off x="8494006" y="6143541"/>
            <a:ext cx="1582484" cy="369332"/>
          </a:xfrm>
          <a:prstGeom prst="rect">
            <a:avLst/>
          </a:prstGeom>
          <a:noFill/>
        </p:spPr>
        <p:txBody>
          <a:bodyPr wrap="square" rtlCol="0">
            <a:spAutoFit/>
          </a:bodyPr>
          <a:lstStyle/>
          <a:p>
            <a:r>
              <a:rPr kumimoji="1" lang="ja-JP" altLang="en-US" dirty="0"/>
              <a:t>👆デルタ株</a:t>
            </a:r>
          </a:p>
        </p:txBody>
      </p:sp>
      <p:sp>
        <p:nvSpPr>
          <p:cNvPr id="5" name="テキスト ボックス 4">
            <a:extLst>
              <a:ext uri="{FF2B5EF4-FFF2-40B4-BE49-F238E27FC236}">
                <a16:creationId xmlns:a16="http://schemas.microsoft.com/office/drawing/2014/main" id="{64548004-F032-43F8-B18A-355E509157FF}"/>
              </a:ext>
            </a:extLst>
          </p:cNvPr>
          <p:cNvSpPr txBox="1"/>
          <p:nvPr/>
        </p:nvSpPr>
        <p:spPr>
          <a:xfrm>
            <a:off x="5306184" y="6214533"/>
            <a:ext cx="1476260" cy="369332"/>
          </a:xfrm>
          <a:prstGeom prst="rect">
            <a:avLst/>
          </a:prstGeom>
          <a:noFill/>
        </p:spPr>
        <p:txBody>
          <a:bodyPr wrap="square" rtlCol="0">
            <a:spAutoFit/>
          </a:bodyPr>
          <a:lstStyle/>
          <a:p>
            <a:pPr algn="l"/>
            <a:r>
              <a:rPr kumimoji="1" lang="ja-JP" altLang="en-US" dirty="0"/>
              <a:t>👆学校再開</a:t>
            </a:r>
          </a:p>
        </p:txBody>
      </p:sp>
    </p:spTree>
    <p:extLst>
      <p:ext uri="{BB962C8B-B14F-4D97-AF65-F5344CB8AC3E}">
        <p14:creationId xmlns:p14="http://schemas.microsoft.com/office/powerpoint/2010/main" val="157268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2877F58-4FBB-4FFD-B11E-9CBD402F96E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ja-JP" altLang="en-US" sz="3200" kern="1200" dirty="0">
                <a:solidFill>
                  <a:schemeClr val="bg1"/>
                </a:solidFill>
                <a:latin typeface="ＭＳ ゴシック" panose="020B0609070205080204" pitchFamily="49" charset="-128"/>
                <a:ea typeface="ＭＳ ゴシック" panose="020B0609070205080204" pitchFamily="49" charset="-128"/>
              </a:rPr>
              <a:t>イギリスの死亡者の推移</a:t>
            </a:r>
            <a:endParaRPr kumimoji="1" lang="en-US" altLang="ja-JP" sz="3200" kern="1200" dirty="0">
              <a:solidFill>
                <a:schemeClr val="bg1"/>
              </a:solidFill>
              <a:latin typeface="ＭＳ ゴシック" panose="020B0609070205080204" pitchFamily="49" charset="-128"/>
              <a:ea typeface="ＭＳ ゴシック" panose="020B0609070205080204" pitchFamily="49" charset="-128"/>
            </a:endParaRPr>
          </a:p>
        </p:txBody>
      </p:sp>
      <p:pic>
        <p:nvPicPr>
          <p:cNvPr id="15" name="コンテンツ プレースホルダー 14" descr="グラフ, ヒストグラム&#10;&#10;自動的に生成された説明">
            <a:extLst>
              <a:ext uri="{FF2B5EF4-FFF2-40B4-BE49-F238E27FC236}">
                <a16:creationId xmlns:a16="http://schemas.microsoft.com/office/drawing/2014/main" id="{E9295254-685A-4C4B-8B76-6C3CA83E7C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8845" y="1675227"/>
            <a:ext cx="7354309" cy="4394199"/>
          </a:xfrm>
          <a:prstGeom prst="rect">
            <a:avLst/>
          </a:prstGeom>
        </p:spPr>
      </p:pic>
    </p:spTree>
    <p:extLst>
      <p:ext uri="{BB962C8B-B14F-4D97-AF65-F5344CB8AC3E}">
        <p14:creationId xmlns:p14="http://schemas.microsoft.com/office/powerpoint/2010/main" val="38994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109993CE-3B3A-4DBE-AC5A-E40A9CE760BD}"/>
              </a:ext>
            </a:extLst>
          </p:cNvPr>
          <p:cNvSpPr>
            <a:spLocks noGrp="1"/>
          </p:cNvSpPr>
          <p:nvPr>
            <p:ph type="title"/>
          </p:nvPr>
        </p:nvSpPr>
        <p:spPr>
          <a:xfrm>
            <a:off x="838200" y="365125"/>
            <a:ext cx="10515600" cy="1325563"/>
          </a:xfrm>
        </p:spPr>
        <p:txBody>
          <a:bodyPr>
            <a:normAutofit/>
          </a:bodyPr>
          <a:lstStyle/>
          <a:p>
            <a:r>
              <a:rPr kumimoji="1" lang="ja-JP" altLang="en-US" dirty="0">
                <a:latin typeface="ＭＳ ゴシック" panose="020B0609070205080204" pitchFamily="49" charset="-128"/>
                <a:ea typeface="ＭＳ ゴシック" panose="020B0609070205080204" pitchFamily="49" charset="-128"/>
              </a:rPr>
              <a:t>ロックダウンの経緯</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C233E80E-47E7-46FF-8ED9-F9D6468EF8E6}"/>
              </a:ext>
            </a:extLst>
          </p:cNvPr>
          <p:cNvSpPr>
            <a:spLocks noGrp="1"/>
          </p:cNvSpPr>
          <p:nvPr>
            <p:ph idx="1"/>
          </p:nvPr>
        </p:nvSpPr>
        <p:spPr>
          <a:xfrm>
            <a:off x="838200" y="1591878"/>
            <a:ext cx="10515600" cy="4585085"/>
          </a:xfrm>
        </p:spPr>
        <p:txBody>
          <a:bodyPr>
            <a:noAutofit/>
          </a:bodyPr>
          <a:lstStyle/>
          <a:p>
            <a:r>
              <a:rPr kumimoji="1" lang="en-US" altLang="ja-JP" sz="2000" dirty="0">
                <a:latin typeface="ＭＳ ゴシック" panose="020B0609070205080204" pitchFamily="49" charset="-128"/>
                <a:ea typeface="ＭＳ ゴシック" panose="020B0609070205080204" pitchFamily="49" charset="-128"/>
              </a:rPr>
              <a:t>2020</a:t>
            </a:r>
            <a:r>
              <a:rPr kumimoji="1" lang="ja-JP" altLang="en-US" sz="2000" dirty="0">
                <a:latin typeface="ＭＳ ゴシック" panose="020B0609070205080204" pitchFamily="49" charset="-128"/>
                <a:ea typeface="ＭＳ ゴシック" panose="020B0609070205080204" pitchFamily="49" charset="-128"/>
              </a:rPr>
              <a:t>年</a:t>
            </a:r>
            <a:r>
              <a:rPr kumimoji="1" lang="en-US" altLang="ja-JP" sz="2000" dirty="0">
                <a:latin typeface="ＭＳ ゴシック" panose="020B0609070205080204" pitchFamily="49" charset="-128"/>
                <a:ea typeface="ＭＳ ゴシック" panose="020B0609070205080204" pitchFamily="49" charset="-128"/>
              </a:rPr>
              <a:t>3</a:t>
            </a:r>
            <a:r>
              <a:rPr kumimoji="1" lang="ja-JP" altLang="en-US" sz="2000" dirty="0">
                <a:latin typeface="ＭＳ ゴシック" panose="020B0609070205080204" pitchFamily="49" charset="-128"/>
                <a:ea typeface="ＭＳ ゴシック" panose="020B0609070205080204" pitchFamily="49" charset="-128"/>
              </a:rPr>
              <a:t>月</a:t>
            </a:r>
            <a:r>
              <a:rPr kumimoji="1" lang="en-US" altLang="ja-JP" sz="2000" dirty="0">
                <a:latin typeface="ＭＳ ゴシック" panose="020B0609070205080204" pitchFamily="49" charset="-128"/>
                <a:ea typeface="ＭＳ ゴシック" panose="020B0609070205080204" pitchFamily="49" charset="-128"/>
              </a:rPr>
              <a:t>16</a:t>
            </a:r>
            <a:r>
              <a:rPr kumimoji="1" lang="ja-JP" altLang="en-US" sz="2000" dirty="0">
                <a:latin typeface="ＭＳ ゴシック" panose="020B0609070205080204" pitchFamily="49" charset="-128"/>
                <a:ea typeface="ＭＳ ゴシック" panose="020B0609070205080204" pitchFamily="49" charset="-128"/>
              </a:rPr>
              <a:t>日　英政府、「不要不急」の移動や他者との接触を避けるように指示</a:t>
            </a:r>
            <a:endParaRPr kumimoji="1"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3</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23</a:t>
            </a:r>
            <a:r>
              <a:rPr lang="ja-JP" altLang="en-US" sz="2000" dirty="0">
                <a:latin typeface="ＭＳ ゴシック" panose="020B0609070205080204" pitchFamily="49" charset="-128"/>
                <a:ea typeface="ＭＳ ゴシック" panose="020B0609070205080204" pitchFamily="49" charset="-128"/>
              </a:rPr>
              <a:t>日　イギリス全国のロックダウン開始</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第</a:t>
            </a:r>
            <a:r>
              <a:rPr lang="en-US" altLang="ja-JP" sz="2000" dirty="0">
                <a:latin typeface="ＭＳ ゴシック" panose="020B0609070205080204" pitchFamily="49" charset="-128"/>
                <a:ea typeface="ＭＳ ゴシック" panose="020B0609070205080204" pitchFamily="49" charset="-128"/>
              </a:rPr>
              <a:t>1</a:t>
            </a:r>
            <a:r>
              <a:rPr lang="ja-JP" altLang="en-US" sz="2000" dirty="0">
                <a:latin typeface="ＭＳ ゴシック" panose="020B0609070205080204" pitchFamily="49" charset="-128"/>
                <a:ea typeface="ＭＳ ゴシック" panose="020B0609070205080204" pitchFamily="49" charset="-128"/>
              </a:rPr>
              <a:t>回）</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　（</a:t>
            </a:r>
            <a:r>
              <a:rPr kumimoji="1" lang="en-US" altLang="ja-JP" sz="2000" dirty="0">
                <a:latin typeface="ＭＳ ゴシック" panose="020B0609070205080204" pitchFamily="49" charset="-128"/>
                <a:ea typeface="ＭＳ ゴシック" panose="020B0609070205080204" pitchFamily="49" charset="-128"/>
              </a:rPr>
              <a:t>3</a:t>
            </a:r>
            <a:r>
              <a:rPr kumimoji="1" lang="ja-JP" altLang="en-US" sz="2000" dirty="0">
                <a:latin typeface="ＭＳ ゴシック" panose="020B0609070205080204" pitchFamily="49" charset="-128"/>
                <a:ea typeface="ＭＳ ゴシック" panose="020B0609070205080204" pitchFamily="49" charset="-128"/>
              </a:rPr>
              <a:t>月</a:t>
            </a:r>
            <a:r>
              <a:rPr kumimoji="1" lang="en-US" altLang="ja-JP" sz="2000" dirty="0">
                <a:latin typeface="ＭＳ ゴシック" panose="020B0609070205080204" pitchFamily="49" charset="-128"/>
                <a:ea typeface="ＭＳ ゴシック" panose="020B0609070205080204" pitchFamily="49" charset="-128"/>
              </a:rPr>
              <a:t>25</a:t>
            </a:r>
            <a:r>
              <a:rPr kumimoji="1" lang="ja-JP" altLang="en-US" sz="2000" dirty="0">
                <a:latin typeface="ＭＳ ゴシック" panose="020B0609070205080204" pitchFamily="49" charset="-128"/>
                <a:ea typeface="ＭＳ ゴシック" panose="020B0609070205080204" pitchFamily="49" charset="-128"/>
              </a:rPr>
              <a:t>日、首相がコロナ罹患を発表　</a:t>
            </a:r>
            <a:r>
              <a:rPr kumimoji="1" lang="en-US" altLang="ja-JP" sz="2000" dirty="0">
                <a:latin typeface="ＭＳ ゴシック" panose="020B0609070205080204" pitchFamily="49" charset="-128"/>
                <a:ea typeface="ＭＳ ゴシック" panose="020B0609070205080204" pitchFamily="49" charset="-128"/>
              </a:rPr>
              <a:t>4</a:t>
            </a:r>
            <a:r>
              <a:rPr kumimoji="1" lang="ja-JP" altLang="en-US" sz="2000" dirty="0">
                <a:latin typeface="ＭＳ ゴシック" panose="020B0609070205080204" pitchFamily="49" charset="-128"/>
                <a:ea typeface="ＭＳ ゴシック" panose="020B0609070205080204" pitchFamily="49" charset="-128"/>
              </a:rPr>
              <a:t>月上旬には</a:t>
            </a:r>
            <a:r>
              <a:rPr kumimoji="1" lang="en-US" altLang="ja-JP" sz="2000" dirty="0">
                <a:latin typeface="ＭＳ ゴシック" panose="020B0609070205080204" pitchFamily="49" charset="-128"/>
                <a:ea typeface="ＭＳ ゴシック" panose="020B0609070205080204" pitchFamily="49" charset="-128"/>
              </a:rPr>
              <a:t>ICU</a:t>
            </a:r>
            <a:r>
              <a:rPr kumimoji="1" lang="ja-JP" altLang="en-US" sz="2000" dirty="0">
                <a:latin typeface="ＭＳ ゴシック" panose="020B0609070205080204" pitchFamily="49" charset="-128"/>
                <a:ea typeface="ＭＳ ゴシック" panose="020B0609070205080204" pitchFamily="49" charset="-128"/>
              </a:rPr>
              <a:t>）</a:t>
            </a:r>
            <a:endParaRPr kumimoji="1"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6</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15</a:t>
            </a:r>
            <a:r>
              <a:rPr lang="ja-JP" altLang="en-US" sz="2000" dirty="0">
                <a:latin typeface="ＭＳ ゴシック" panose="020B0609070205080204" pitchFamily="49" charset="-128"/>
                <a:ea typeface="ＭＳ ゴシック" panose="020B0609070205080204" pitchFamily="49" charset="-128"/>
              </a:rPr>
              <a:t>日　ロックダウンが大幅緩和（飲食店は</a:t>
            </a:r>
            <a:r>
              <a:rPr lang="en-US" altLang="ja-JP" sz="2000" dirty="0">
                <a:latin typeface="ＭＳ ゴシック" panose="020B0609070205080204" pitchFamily="49" charset="-128"/>
                <a:ea typeface="ＭＳ ゴシック" panose="020B0609070205080204" pitchFamily="49" charset="-128"/>
              </a:rPr>
              <a:t>7/4</a:t>
            </a:r>
            <a:r>
              <a:rPr lang="ja-JP" altLang="en-US" sz="2000" dirty="0">
                <a:latin typeface="ＭＳ ゴシック" panose="020B0609070205080204" pitchFamily="49" charset="-128"/>
                <a:ea typeface="ＭＳ ゴシック" panose="020B0609070205080204" pitchFamily="49" charset="-128"/>
              </a:rPr>
              <a:t>～）</a:t>
            </a:r>
            <a:endParaRPr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9</a:t>
            </a:r>
            <a:r>
              <a:rPr lang="ja-JP" altLang="en-US" sz="2000" dirty="0">
                <a:latin typeface="ＭＳ ゴシック" panose="020B0609070205080204" pitchFamily="49" charset="-128"/>
                <a:ea typeface="ＭＳ ゴシック" panose="020B0609070205080204" pitchFamily="49" charset="-128"/>
              </a:rPr>
              <a:t>月　学校再開後、大学などを中心に感染拡大</a:t>
            </a:r>
            <a:endParaRPr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11</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5</a:t>
            </a:r>
            <a:r>
              <a:rPr lang="ja-JP" altLang="en-US" sz="2000" dirty="0">
                <a:latin typeface="ＭＳ ゴシック" panose="020B0609070205080204" pitchFamily="49" charset="-128"/>
                <a:ea typeface="ＭＳ ゴシック" panose="020B0609070205080204" pitchFamily="49" charset="-128"/>
              </a:rPr>
              <a:t>日～</a:t>
            </a:r>
            <a:r>
              <a:rPr lang="en-US" altLang="ja-JP" sz="2000" dirty="0">
                <a:latin typeface="ＭＳ ゴシック" panose="020B0609070205080204" pitchFamily="49" charset="-128"/>
                <a:ea typeface="ＭＳ ゴシック" panose="020B0609070205080204" pitchFamily="49" charset="-128"/>
              </a:rPr>
              <a:t>12</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2</a:t>
            </a:r>
            <a:r>
              <a:rPr lang="ja-JP" altLang="en-US" sz="2000" dirty="0">
                <a:latin typeface="ＭＳ ゴシック" panose="020B0609070205080204" pitchFamily="49" charset="-128"/>
                <a:ea typeface="ＭＳ ゴシック" panose="020B0609070205080204" pitchFamily="49" charset="-128"/>
              </a:rPr>
              <a:t>日　第</a:t>
            </a:r>
            <a:r>
              <a:rPr lang="en-US" altLang="ja-JP" sz="2000" dirty="0">
                <a:latin typeface="ＭＳ ゴシック" panose="020B0609070205080204" pitchFamily="49" charset="-128"/>
                <a:ea typeface="ＭＳ ゴシック" panose="020B0609070205080204" pitchFamily="49" charset="-128"/>
              </a:rPr>
              <a:t>2</a:t>
            </a:r>
            <a:r>
              <a:rPr lang="ja-JP" altLang="en-US" sz="2000" dirty="0">
                <a:latin typeface="ＭＳ ゴシック" panose="020B0609070205080204" pitchFamily="49" charset="-128"/>
                <a:ea typeface="ＭＳ ゴシック" panose="020B0609070205080204" pitchFamily="49" charset="-128"/>
              </a:rPr>
              <a:t>回ロックダウン（学校閉鎖せず）　検査の拡大</a:t>
            </a:r>
            <a:endParaRPr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12</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8</a:t>
            </a:r>
            <a:r>
              <a:rPr lang="ja-JP" altLang="en-US" sz="2000" dirty="0">
                <a:latin typeface="ＭＳ ゴシック" panose="020B0609070205080204" pitchFamily="49" charset="-128"/>
                <a:ea typeface="ＭＳ ゴシック" panose="020B0609070205080204" pitchFamily="49" charset="-128"/>
              </a:rPr>
              <a:t>日　ワクチン接種の開始（</a:t>
            </a:r>
            <a:r>
              <a:rPr lang="en-US" altLang="ja-JP" sz="2000" dirty="0">
                <a:latin typeface="ＭＳ ゴシック" panose="020B0609070205080204" pitchFamily="49" charset="-128"/>
                <a:ea typeface="ＭＳ ゴシック" panose="020B0609070205080204" pitchFamily="49" charset="-128"/>
              </a:rPr>
              <a:t>12/8</a:t>
            </a:r>
            <a:r>
              <a:rPr lang="ja-JP" altLang="en-US" sz="2000" dirty="0">
                <a:latin typeface="ＭＳ ゴシック" panose="020B0609070205080204" pitchFamily="49" charset="-128"/>
                <a:ea typeface="ＭＳ ゴシック" panose="020B0609070205080204" pitchFamily="49" charset="-128"/>
              </a:rPr>
              <a:t>～ファイザー使用開始　</a:t>
            </a:r>
            <a:r>
              <a:rPr lang="en-US" altLang="ja-JP" sz="2000" dirty="0">
                <a:latin typeface="ＭＳ ゴシック" panose="020B0609070205080204" pitchFamily="49" charset="-128"/>
                <a:ea typeface="ＭＳ ゴシック" panose="020B0609070205080204" pitchFamily="49" charset="-128"/>
              </a:rPr>
              <a:t>1/4</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Az</a:t>
            </a:r>
            <a:r>
              <a:rPr lang="ja-JP" altLang="en-US" sz="2000" dirty="0">
                <a:latin typeface="ＭＳ ゴシック" panose="020B0609070205080204" pitchFamily="49" charset="-128"/>
                <a:ea typeface="ＭＳ ゴシック" panose="020B0609070205080204" pitchFamily="49" charset="-128"/>
              </a:rPr>
              <a:t>使用開始　</a:t>
            </a:r>
            <a:r>
              <a:rPr lang="en-US" altLang="ja-JP" sz="2000" dirty="0">
                <a:latin typeface="ＭＳ ゴシック" panose="020B0609070205080204" pitchFamily="49" charset="-128"/>
                <a:ea typeface="ＭＳ ゴシック" panose="020B0609070205080204" pitchFamily="49" charset="-128"/>
              </a:rPr>
              <a:t>1/8</a:t>
            </a:r>
            <a:r>
              <a:rPr lang="ja-JP" altLang="en-US" sz="2000" dirty="0">
                <a:latin typeface="ＭＳ ゴシック" panose="020B0609070205080204" pitchFamily="49" charset="-128"/>
                <a:ea typeface="ＭＳ ゴシック" panose="020B0609070205080204" pitchFamily="49" charset="-128"/>
              </a:rPr>
              <a:t>モデルナ承認）</a:t>
            </a:r>
            <a:endParaRPr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12</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20</a:t>
            </a:r>
            <a:r>
              <a:rPr lang="ja-JP" altLang="en-US" sz="2000" dirty="0">
                <a:latin typeface="ＭＳ ゴシック" panose="020B0609070205080204" pitchFamily="49" charset="-128"/>
                <a:ea typeface="ＭＳ ゴシック" panose="020B0609070205080204" pitchFamily="49" charset="-128"/>
              </a:rPr>
              <a:t>日　都市封鎖</a:t>
            </a:r>
            <a:endParaRPr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2021</a:t>
            </a:r>
            <a:r>
              <a:rPr lang="ja-JP" altLang="en-US" sz="2000" dirty="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1</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5</a:t>
            </a:r>
            <a:r>
              <a:rPr lang="ja-JP" altLang="en-US" sz="2000" dirty="0">
                <a:latin typeface="ＭＳ ゴシック" panose="020B0609070205080204" pitchFamily="49" charset="-128"/>
                <a:ea typeface="ＭＳ ゴシック" panose="020B0609070205080204" pitchFamily="49" charset="-128"/>
              </a:rPr>
              <a:t>日　第</a:t>
            </a:r>
            <a:r>
              <a:rPr lang="en-US" altLang="ja-JP" sz="2000" dirty="0">
                <a:latin typeface="ＭＳ ゴシック" panose="020B0609070205080204" pitchFamily="49" charset="-128"/>
                <a:ea typeface="ＭＳ ゴシック" panose="020B0609070205080204" pitchFamily="49" charset="-128"/>
              </a:rPr>
              <a:t>3</a:t>
            </a:r>
            <a:r>
              <a:rPr lang="ja-JP" altLang="en-US" sz="2000" dirty="0">
                <a:latin typeface="ＭＳ ゴシック" panose="020B0609070205080204" pitchFamily="49" charset="-128"/>
                <a:ea typeface="ＭＳ ゴシック" panose="020B0609070205080204" pitchFamily="49" charset="-128"/>
              </a:rPr>
              <a:t>回ロックダウン（学校閉鎖）</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3/8</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3/29</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4/12</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5/17</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6/21</a:t>
            </a:r>
            <a:r>
              <a:rPr lang="ja-JP" altLang="en-US" sz="2000" dirty="0">
                <a:latin typeface="ＭＳ ゴシック" panose="020B0609070205080204" pitchFamily="49" charset="-128"/>
                <a:ea typeface="ＭＳ ゴシック" panose="020B0609070205080204" pitchFamily="49" charset="-128"/>
              </a:rPr>
              <a:t>と段階的に解除するロード・マップ　検査さらに拡大</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⇒実際には</a:t>
            </a:r>
            <a:r>
              <a:rPr lang="en-US" altLang="ja-JP" sz="2000" dirty="0">
                <a:latin typeface="ＭＳ ゴシック" panose="020B0609070205080204" pitchFamily="49" charset="-128"/>
                <a:ea typeface="ＭＳ ゴシック" panose="020B0609070205080204" pitchFamily="49" charset="-128"/>
              </a:rPr>
              <a:t>6/21</a:t>
            </a:r>
            <a:r>
              <a:rPr lang="ja-JP" altLang="en-US" sz="2000" dirty="0">
                <a:latin typeface="ＭＳ ゴシック" panose="020B0609070205080204" pitchFamily="49" charset="-128"/>
                <a:ea typeface="ＭＳ ゴシック" panose="020B0609070205080204" pitchFamily="49" charset="-128"/>
              </a:rPr>
              <a:t>が</a:t>
            </a:r>
            <a:r>
              <a:rPr lang="en-US" altLang="ja-JP" sz="2000" dirty="0">
                <a:latin typeface="ＭＳ ゴシック" panose="020B0609070205080204" pitchFamily="49" charset="-128"/>
                <a:ea typeface="ＭＳ ゴシック" panose="020B0609070205080204" pitchFamily="49" charset="-128"/>
              </a:rPr>
              <a:t>7/19</a:t>
            </a:r>
            <a:r>
              <a:rPr lang="ja-JP" altLang="en-US" sz="2000" dirty="0">
                <a:latin typeface="ＭＳ ゴシック" panose="020B0609070205080204" pitchFamily="49" charset="-128"/>
                <a:ea typeface="ＭＳ ゴシック" panose="020B0609070205080204" pitchFamily="49" charset="-128"/>
              </a:rPr>
              <a:t>まで延期　現在は全規制が解除</a:t>
            </a:r>
            <a:endParaRPr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5761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5">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80080CA-AF8C-4360-9CDD-CA5C75BD730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kumimoji="1" lang="ja-JP" altLang="en-US" sz="3200" kern="1200" dirty="0">
                <a:solidFill>
                  <a:schemeClr val="bg1"/>
                </a:solidFill>
                <a:latin typeface="ＭＳ ゴシック" panose="020B0609070205080204" pitchFamily="49" charset="-128"/>
                <a:ea typeface="ＭＳ ゴシック" panose="020B0609070205080204" pitchFamily="49" charset="-128"/>
              </a:rPr>
              <a:t>ワクチン接種の推移</a:t>
            </a:r>
          </a:p>
        </p:txBody>
      </p:sp>
      <p:pic>
        <p:nvPicPr>
          <p:cNvPr id="11" name="コンテンツ プレースホルダー 10" descr="グラフ&#10;&#10;自動的に生成された説明">
            <a:extLst>
              <a:ext uri="{FF2B5EF4-FFF2-40B4-BE49-F238E27FC236}">
                <a16:creationId xmlns:a16="http://schemas.microsoft.com/office/drawing/2014/main" id="{091F99EA-C837-4EDC-B6E2-87352B0955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8539" y="1675227"/>
            <a:ext cx="6974921" cy="4394199"/>
          </a:xfrm>
          <a:prstGeom prst="rect">
            <a:avLst/>
          </a:prstGeom>
        </p:spPr>
      </p:pic>
    </p:spTree>
    <p:extLst>
      <p:ext uri="{BB962C8B-B14F-4D97-AF65-F5344CB8AC3E}">
        <p14:creationId xmlns:p14="http://schemas.microsoft.com/office/powerpoint/2010/main" val="193810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6D81F13-02FE-4FD5-ABFA-EBCA6E765D5C}"/>
              </a:ext>
            </a:extLst>
          </p:cNvPr>
          <p:cNvSpPr>
            <a:spLocks noGrp="1"/>
          </p:cNvSpPr>
          <p:nvPr>
            <p:ph type="title"/>
          </p:nvPr>
        </p:nvSpPr>
        <p:spPr>
          <a:xfrm>
            <a:off x="686834" y="1153572"/>
            <a:ext cx="3200400" cy="4461163"/>
          </a:xfrm>
        </p:spPr>
        <p:txBody>
          <a:bodyPr>
            <a:normAutofit/>
          </a:bodyPr>
          <a:lstStyle/>
          <a:p>
            <a:r>
              <a:rPr lang="ja-JP" altLang="en-US" dirty="0">
                <a:solidFill>
                  <a:srgbClr val="FFFFFF"/>
                </a:solidFill>
                <a:latin typeface="ＭＳ ゴシック" panose="020B0609070205080204" pitchFamily="49" charset="-128"/>
                <a:ea typeface="ＭＳ ゴシック" panose="020B0609070205080204" pitchFamily="49" charset="-128"/>
              </a:rPr>
              <a:t>ワクチンの配布・接種に向けて</a:t>
            </a:r>
            <a:endParaRPr kumimoji="1" lang="ja-JP" altLang="en-US" dirty="0">
              <a:solidFill>
                <a:srgbClr val="FFFFFF"/>
              </a:solidFill>
              <a:latin typeface="ＭＳ ゴシック" panose="020B0609070205080204" pitchFamily="49" charset="-128"/>
              <a:ea typeface="ＭＳ ゴシック" panose="020B0609070205080204" pitchFamily="49" charset="-128"/>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8F84C2BB-ED16-4A33-949C-37F2AF1EBB37}"/>
              </a:ext>
            </a:extLst>
          </p:cNvPr>
          <p:cNvSpPr>
            <a:spLocks noGrp="1"/>
          </p:cNvSpPr>
          <p:nvPr>
            <p:ph idx="1"/>
          </p:nvPr>
        </p:nvSpPr>
        <p:spPr>
          <a:xfrm>
            <a:off x="4447308" y="591344"/>
            <a:ext cx="6906491" cy="5585619"/>
          </a:xfrm>
        </p:spPr>
        <p:txBody>
          <a:bodyPr anchor="ctr">
            <a:normAutofit/>
          </a:bodyPr>
          <a:lstStyle/>
          <a:p>
            <a:r>
              <a:rPr kumimoji="1" lang="en-US" altLang="ja-JP" sz="2000" dirty="0">
                <a:latin typeface="ＭＳ ゴシック" panose="020B0609070205080204" pitchFamily="49" charset="-128"/>
                <a:ea typeface="ＭＳ ゴシック" panose="020B0609070205080204" pitchFamily="49" charset="-128"/>
              </a:rPr>
              <a:t>2020</a:t>
            </a:r>
            <a:r>
              <a:rPr kumimoji="1" lang="ja-JP" altLang="en-US" sz="2000" dirty="0">
                <a:latin typeface="ＭＳ ゴシック" panose="020B0609070205080204" pitchFamily="49" charset="-128"/>
                <a:ea typeface="ＭＳ ゴシック" panose="020B0609070205080204" pitchFamily="49" charset="-128"/>
              </a:rPr>
              <a:t>年</a:t>
            </a:r>
            <a:r>
              <a:rPr kumimoji="1" lang="en-US" altLang="ja-JP" sz="2000" dirty="0">
                <a:latin typeface="ＭＳ ゴシック" panose="020B0609070205080204" pitchFamily="49" charset="-128"/>
                <a:ea typeface="ＭＳ ゴシック" panose="020B0609070205080204" pitchFamily="49" charset="-128"/>
              </a:rPr>
              <a:t>4</a:t>
            </a:r>
            <a:r>
              <a:rPr kumimoji="1" lang="ja-JP" altLang="en-US" sz="2000" dirty="0">
                <a:latin typeface="ＭＳ ゴシック" panose="020B0609070205080204" pitchFamily="49" charset="-128"/>
                <a:ea typeface="ＭＳ ゴシック" panose="020B0609070205080204" pitchFamily="49" charset="-128"/>
              </a:rPr>
              <a:t>月　政府・産業界・学術界が一体となった</a:t>
            </a:r>
            <a:r>
              <a:rPr kumimoji="1" lang="en-US" altLang="ja-JP" sz="2000" dirty="0">
                <a:latin typeface="ＭＳ ゴシック" panose="020B0609070205080204" pitchFamily="49" charset="-128"/>
                <a:ea typeface="ＭＳ ゴシック" panose="020B0609070205080204" pitchFamily="49" charset="-128"/>
              </a:rPr>
              <a:t>VTF</a:t>
            </a:r>
            <a:r>
              <a:rPr kumimoji="1" lang="ja-JP" altLang="en-US" sz="2000" dirty="0">
                <a:latin typeface="ＭＳ ゴシック" panose="020B0609070205080204" pitchFamily="49" charset="-128"/>
                <a:ea typeface="ＭＳ ゴシック" panose="020B0609070205080204" pitchFamily="49" charset="-128"/>
              </a:rPr>
              <a:t>（ワクチン・タスク・フォース）</a:t>
            </a:r>
            <a:endParaRPr kumimoji="1"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2020</a:t>
            </a:r>
            <a:r>
              <a:rPr lang="ja-JP" altLang="en-US" sz="2000" dirty="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10</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16</a:t>
            </a:r>
            <a:r>
              <a:rPr lang="ja-JP" altLang="en-US" sz="2000" dirty="0">
                <a:latin typeface="ＭＳ ゴシック" panose="020B0609070205080204" pitchFamily="49" charset="-128"/>
                <a:ea typeface="ＭＳ ゴシック" panose="020B0609070205080204" pitchFamily="49" charset="-128"/>
              </a:rPr>
              <a:t>日　法改正により、准看護師・救急救命士・理学療法士・薬剤師・学生看護師も訓練すればワクチン投与可能に</a:t>
            </a:r>
            <a:endParaRPr kumimoji="1"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2020</a:t>
            </a:r>
            <a:r>
              <a:rPr lang="ja-JP" altLang="en-US" sz="2000" dirty="0">
                <a:latin typeface="ＭＳ ゴシック" panose="020B0609070205080204" pitchFamily="49" charset="-128"/>
                <a:ea typeface="ＭＳ ゴシック" panose="020B0609070205080204" pitchFamily="49" charset="-128"/>
              </a:rPr>
              <a:t>年</a:t>
            </a:r>
            <a:r>
              <a:rPr lang="en-US" altLang="ja-JP" sz="2000" dirty="0">
                <a:latin typeface="ＭＳ ゴシック" panose="020B0609070205080204" pitchFamily="49" charset="-128"/>
                <a:ea typeface="ＭＳ ゴシック" panose="020B0609070205080204" pitchFamily="49" charset="-128"/>
              </a:rPr>
              <a:t>11</a:t>
            </a:r>
            <a:r>
              <a:rPr lang="ja-JP" altLang="en-US" sz="2000" dirty="0">
                <a:latin typeface="ＭＳ ゴシック" panose="020B0609070205080204" pitchFamily="49" charset="-128"/>
                <a:ea typeface="ＭＳ ゴシック" panose="020B0609070205080204" pitchFamily="49" charset="-128"/>
              </a:rPr>
              <a:t>月</a:t>
            </a:r>
            <a:r>
              <a:rPr lang="en-US" altLang="ja-JP" sz="2000" dirty="0">
                <a:latin typeface="ＭＳ ゴシック" panose="020B0609070205080204" pitchFamily="49" charset="-128"/>
                <a:ea typeface="ＭＳ ゴシック" panose="020B0609070205080204" pitchFamily="49" charset="-128"/>
              </a:rPr>
              <a:t>28</a:t>
            </a:r>
            <a:r>
              <a:rPr lang="ja-JP" altLang="en-US" sz="2000" dirty="0">
                <a:latin typeface="ＭＳ ゴシック" panose="020B0609070205080204" pitchFamily="49" charset="-128"/>
                <a:ea typeface="ＭＳ ゴシック" panose="020B0609070205080204" pitchFamily="49" charset="-128"/>
              </a:rPr>
              <a:t>日コロナワクチン配布・接種担当長官（</a:t>
            </a:r>
            <a:r>
              <a:rPr lang="en-US" altLang="ja-JP" sz="2000" dirty="0">
                <a:latin typeface="ＭＳ ゴシック" panose="020B0609070205080204" pitchFamily="49" charset="-128"/>
                <a:ea typeface="ＭＳ ゴシック" panose="020B0609070205080204" pitchFamily="49" charset="-128"/>
              </a:rPr>
              <a:t>Minister of Covid Vaccine Deployment</a:t>
            </a:r>
            <a:r>
              <a:rPr lang="ja-JP" altLang="en-US" sz="2000" dirty="0">
                <a:latin typeface="ＭＳ ゴシック" panose="020B0609070205080204" pitchFamily="49" charset="-128"/>
                <a:ea typeface="ＭＳ ゴシック" panose="020B0609070205080204" pitchFamily="49" charset="-128"/>
              </a:rPr>
              <a:t>）を任命</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予防接種・免疫合同委員会（</a:t>
            </a:r>
            <a:r>
              <a:rPr lang="en-US" altLang="ja-JP" sz="2000" dirty="0">
                <a:latin typeface="ＭＳ ゴシック" panose="020B0609070205080204" pitchFamily="49" charset="-128"/>
                <a:ea typeface="ＭＳ ゴシック" panose="020B0609070205080204" pitchFamily="49" charset="-128"/>
              </a:rPr>
              <a:t>JCVI</a:t>
            </a:r>
            <a:r>
              <a:rPr lang="ja-JP" altLang="en-US" sz="2000" dirty="0">
                <a:latin typeface="ＭＳ ゴシック" panose="020B0609070205080204" pitchFamily="49" charset="-128"/>
                <a:ea typeface="ＭＳ ゴシック" panose="020B0609070205080204" pitchFamily="49" charset="-128"/>
              </a:rPr>
              <a:t>）が優先順位などについてアドバイス</a:t>
            </a:r>
            <a:endParaRPr lang="en-US" altLang="ja-JP" sz="2000" dirty="0">
              <a:latin typeface="ＭＳ ゴシック" panose="020B0609070205080204" pitchFamily="49" charset="-128"/>
              <a:ea typeface="ＭＳ ゴシック" panose="020B0609070205080204" pitchFamily="49" charset="-128"/>
            </a:endParaRPr>
          </a:p>
          <a:p>
            <a:r>
              <a:rPr kumimoji="1" lang="en-US" altLang="ja-JP" sz="2000" dirty="0">
                <a:latin typeface="ＭＳ ゴシック" panose="020B0609070205080204" pitchFamily="49" charset="-128"/>
                <a:ea typeface="ＭＳ ゴシック" panose="020B0609070205080204" pitchFamily="49" charset="-128"/>
              </a:rPr>
              <a:t>NHS</a:t>
            </a:r>
            <a:r>
              <a:rPr kumimoji="1" lang="ja-JP" altLang="en-US" sz="2000" dirty="0">
                <a:latin typeface="ＭＳ ゴシック" panose="020B0609070205080204" pitchFamily="49" charset="-128"/>
                <a:ea typeface="ＭＳ ゴシック" panose="020B0609070205080204" pitchFamily="49" charset="-128"/>
              </a:rPr>
              <a:t>が主要運営組織</a:t>
            </a:r>
            <a:endParaRPr kumimoji="1"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NHS</a:t>
            </a:r>
            <a:r>
              <a:rPr lang="ja-JP" altLang="en-US" sz="2000" dirty="0">
                <a:latin typeface="ＭＳ ゴシック" panose="020B0609070205080204" pitchFamily="49" charset="-128"/>
                <a:ea typeface="ＭＳ ゴシック" panose="020B0609070205080204" pitchFamily="49" charset="-128"/>
              </a:rPr>
              <a:t>＝主に税金で賄われる</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無料で治療受けられる</a:t>
            </a:r>
            <a:endParaRPr lang="en-US" altLang="ja-JP" sz="2000" dirty="0">
              <a:latin typeface="ＭＳ ゴシック" panose="020B0609070205080204" pitchFamily="49" charset="-128"/>
              <a:ea typeface="ＭＳ ゴシック" panose="020B0609070205080204" pitchFamily="49" charset="-128"/>
            </a:endParaRPr>
          </a:p>
          <a:p>
            <a:pPr marL="0" indent="0">
              <a:buNone/>
            </a:pPr>
            <a:r>
              <a:rPr lang="ja-JP" altLang="en-US" sz="2000" dirty="0">
                <a:latin typeface="ＭＳ ゴシック" panose="020B0609070205080204" pitchFamily="49" charset="-128"/>
                <a:ea typeface="ＭＳ ゴシック" panose="020B0609070205080204" pitchFamily="49" charset="-128"/>
              </a:rPr>
              <a:t>　　　　　国民のすべては</a:t>
            </a:r>
            <a:r>
              <a:rPr lang="en-US" altLang="ja-JP" sz="2000" dirty="0">
                <a:latin typeface="ＭＳ ゴシック" panose="020B0609070205080204" pitchFamily="49" charset="-128"/>
                <a:ea typeface="ＭＳ ゴシック" panose="020B0609070205080204" pitchFamily="49" charset="-128"/>
              </a:rPr>
              <a:t>GP</a:t>
            </a:r>
            <a:r>
              <a:rPr lang="ja-JP" altLang="en-US" sz="2000" dirty="0">
                <a:latin typeface="ＭＳ ゴシック" panose="020B0609070205080204" pitchFamily="49" charset="-128"/>
                <a:ea typeface="ＭＳ ゴシック" panose="020B0609070205080204" pitchFamily="49" charset="-128"/>
              </a:rPr>
              <a:t>に登録</a:t>
            </a:r>
            <a:endParaRPr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7166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68E7B0-C7EE-46BC-A883-0913105CFF98}"/>
              </a:ext>
            </a:extLst>
          </p:cNvPr>
          <p:cNvSpPr>
            <a:spLocks noGrp="1"/>
          </p:cNvSpPr>
          <p:nvPr>
            <p:ph type="title"/>
          </p:nvPr>
        </p:nvSpPr>
        <p:spPr>
          <a:xfrm>
            <a:off x="640080" y="325369"/>
            <a:ext cx="4368602" cy="1956841"/>
          </a:xfrm>
        </p:spPr>
        <p:txBody>
          <a:bodyPr anchor="b">
            <a:normAutofit/>
          </a:bodyPr>
          <a:lstStyle/>
          <a:p>
            <a:r>
              <a:rPr lang="ja-JP" altLang="en-US" sz="5400" dirty="0">
                <a:latin typeface="ＭＳ ゴシック" panose="020B0609070205080204" pitchFamily="49" charset="-128"/>
                <a:ea typeface="ＭＳ ゴシック" panose="020B0609070205080204" pitchFamily="49" charset="-128"/>
              </a:rPr>
              <a:t>ワクチン接種の経験から</a:t>
            </a:r>
            <a:endParaRPr kumimoji="1" lang="ja-JP" altLang="en-US" sz="5400"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36DEE6D6-711D-4436-A4B8-18BBE8B5DAD6}"/>
              </a:ext>
            </a:extLst>
          </p:cNvPr>
          <p:cNvSpPr>
            <a:spLocks noGrp="1"/>
          </p:cNvSpPr>
          <p:nvPr>
            <p:ph idx="1"/>
          </p:nvPr>
        </p:nvSpPr>
        <p:spPr>
          <a:xfrm>
            <a:off x="396607" y="2344190"/>
            <a:ext cx="4915095" cy="4089662"/>
          </a:xfrm>
        </p:spPr>
        <p:txBody>
          <a:bodyPr>
            <a:normAutofit lnSpcReduction="10000"/>
          </a:bodyPr>
          <a:lstStyle/>
          <a:p>
            <a:pPr marL="0" indent="0">
              <a:buNone/>
            </a:pPr>
            <a:r>
              <a:rPr lang="ja-JP" altLang="en-US" sz="2000" dirty="0">
                <a:latin typeface="ＭＳ ゴシック" panose="020B0609070205080204" pitchFamily="49" charset="-128"/>
                <a:ea typeface="ＭＳ ゴシック" panose="020B0609070205080204" pitchFamily="49" charset="-128"/>
              </a:rPr>
              <a:t>・</a:t>
            </a:r>
            <a:r>
              <a:rPr lang="en-US" altLang="ja-JP" sz="2200" dirty="0">
                <a:latin typeface="ＭＳ ゴシック" panose="020B0609070205080204" pitchFamily="49" charset="-128"/>
                <a:ea typeface="ＭＳ ゴシック" panose="020B0609070205080204" pitchFamily="49" charset="-128"/>
              </a:rPr>
              <a:t>45</a:t>
            </a:r>
            <a:r>
              <a:rPr lang="ja-JP" altLang="en-US" sz="2200" dirty="0">
                <a:latin typeface="ＭＳ ゴシック" panose="020B0609070205080204" pitchFamily="49" charset="-128"/>
                <a:ea typeface="ＭＳ ゴシック" panose="020B0609070205080204" pitchFamily="49" charset="-128"/>
              </a:rPr>
              <a:t>歳以上が可能になったのは</a:t>
            </a:r>
            <a:r>
              <a:rPr lang="en-US" altLang="ja-JP" sz="2200" dirty="0">
                <a:latin typeface="ＭＳ ゴシック" panose="020B0609070205080204" pitchFamily="49" charset="-128"/>
                <a:ea typeface="ＭＳ ゴシック" panose="020B0609070205080204" pitchFamily="49" charset="-128"/>
              </a:rPr>
              <a:t>4</a:t>
            </a:r>
            <a:r>
              <a:rPr lang="ja-JP" altLang="en-US" sz="2200" dirty="0">
                <a:latin typeface="ＭＳ ゴシック" panose="020B0609070205080204" pitchFamily="49" charset="-128"/>
                <a:ea typeface="ＭＳ ゴシック" panose="020B0609070205080204" pitchFamily="49" charset="-128"/>
              </a:rPr>
              <a:t>月上旬　</a:t>
            </a:r>
            <a:r>
              <a:rPr lang="en-US" altLang="ja-JP" sz="2200" dirty="0">
                <a:latin typeface="ＭＳ ゴシック" panose="020B0609070205080204" pitchFamily="49" charset="-128"/>
                <a:ea typeface="ＭＳ ゴシック" panose="020B0609070205080204" pitchFamily="49" charset="-128"/>
              </a:rPr>
              <a:t>4/21</a:t>
            </a:r>
            <a:r>
              <a:rPr lang="ja-JP" altLang="en-US" sz="2200" dirty="0">
                <a:latin typeface="ＭＳ ゴシック" panose="020B0609070205080204" pitchFamily="49" charset="-128"/>
                <a:ea typeface="ＭＳ ゴシック" panose="020B0609070205080204" pitchFamily="49" charset="-128"/>
              </a:rPr>
              <a:t>に報告者も第</a:t>
            </a:r>
            <a:r>
              <a:rPr lang="en-US" altLang="ja-JP" sz="2200" dirty="0">
                <a:latin typeface="ＭＳ ゴシック" panose="020B0609070205080204" pitchFamily="49" charset="-128"/>
                <a:ea typeface="ＭＳ ゴシック" panose="020B0609070205080204" pitchFamily="49" charset="-128"/>
              </a:rPr>
              <a:t>1</a:t>
            </a:r>
            <a:r>
              <a:rPr lang="ja-JP" altLang="en-US" sz="2200" dirty="0">
                <a:latin typeface="ＭＳ ゴシック" panose="020B0609070205080204" pitchFamily="49" charset="-128"/>
                <a:ea typeface="ＭＳ ゴシック" panose="020B0609070205080204" pitchFamily="49" charset="-128"/>
              </a:rPr>
              <a:t>回接種（第</a:t>
            </a:r>
            <a:r>
              <a:rPr lang="en-US" altLang="ja-JP" sz="2200" dirty="0">
                <a:latin typeface="ＭＳ ゴシック" panose="020B0609070205080204" pitchFamily="49" charset="-128"/>
                <a:ea typeface="ＭＳ ゴシック" panose="020B0609070205080204" pitchFamily="49" charset="-128"/>
              </a:rPr>
              <a:t>2</a:t>
            </a:r>
            <a:r>
              <a:rPr lang="ja-JP" altLang="en-US" sz="2200" dirty="0">
                <a:latin typeface="ＭＳ ゴシック" panose="020B0609070205080204" pitchFamily="49" charset="-128"/>
                <a:ea typeface="ＭＳ ゴシック" panose="020B0609070205080204" pitchFamily="49" charset="-128"/>
              </a:rPr>
              <a:t>回は</a:t>
            </a:r>
            <a:r>
              <a:rPr lang="en-US" altLang="ja-JP" sz="2200" dirty="0">
                <a:latin typeface="ＭＳ ゴシック" panose="020B0609070205080204" pitchFamily="49" charset="-128"/>
                <a:ea typeface="ＭＳ ゴシック" panose="020B0609070205080204" pitchFamily="49" charset="-128"/>
              </a:rPr>
              <a:t>7/7</a:t>
            </a:r>
            <a:r>
              <a:rPr lang="ja-JP" altLang="en-US" sz="22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a:t>
            </a:r>
            <a:r>
              <a:rPr lang="en-US" altLang="ja-JP" sz="1600" dirty="0">
                <a:latin typeface="ＭＳ ゴシック" panose="020B0609070205080204" pitchFamily="49" charset="-128"/>
                <a:ea typeface="ＭＳ ゴシック" panose="020B0609070205080204" pitchFamily="49" charset="-128"/>
              </a:rPr>
              <a:t>12/30</a:t>
            </a:r>
            <a:r>
              <a:rPr lang="ja-JP" altLang="en-US" sz="1600" dirty="0">
                <a:latin typeface="ＭＳ ゴシック" panose="020B0609070205080204" pitchFamily="49" charset="-128"/>
                <a:ea typeface="ＭＳ ゴシック" panose="020B0609070205080204" pitchFamily="49" charset="-128"/>
              </a:rPr>
              <a:t>からイギリスは独自ルールで</a:t>
            </a:r>
            <a:r>
              <a:rPr lang="en-US" altLang="ja-JP" sz="1600" dirty="0">
                <a:latin typeface="ＭＳ ゴシック" panose="020B0609070205080204" pitchFamily="49" charset="-128"/>
                <a:ea typeface="ＭＳ ゴシック" panose="020B0609070205080204" pitchFamily="49" charset="-128"/>
              </a:rPr>
              <a:t>2</a:t>
            </a:r>
            <a:r>
              <a:rPr lang="ja-JP" altLang="en-US" sz="1600" dirty="0">
                <a:latin typeface="ＭＳ ゴシック" panose="020B0609070205080204" pitchFamily="49" charset="-128"/>
                <a:ea typeface="ＭＳ ゴシック" panose="020B0609070205080204" pitchFamily="49" charset="-128"/>
              </a:rPr>
              <a:t>回目を</a:t>
            </a:r>
            <a:r>
              <a:rPr lang="en-US" altLang="ja-JP" sz="1600" dirty="0">
                <a:latin typeface="ＭＳ ゴシック" panose="020B0609070205080204" pitchFamily="49" charset="-128"/>
                <a:ea typeface="ＭＳ ゴシック" panose="020B0609070205080204" pitchFamily="49" charset="-128"/>
              </a:rPr>
              <a:t>3</a:t>
            </a:r>
            <a:r>
              <a:rPr lang="ja-JP" altLang="en-US" sz="1600" dirty="0">
                <a:latin typeface="ＭＳ ゴシック" panose="020B0609070205080204" pitchFamily="49" charset="-128"/>
                <a:ea typeface="ＭＳ ゴシック" panose="020B0609070205080204" pitchFamily="49" charset="-128"/>
              </a:rPr>
              <a:t>か月後としていた</a:t>
            </a:r>
            <a:endParaRPr lang="en-US" altLang="ja-JP" sz="16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a:t>
            </a:r>
            <a:r>
              <a:rPr lang="en-US" altLang="ja-JP" sz="2200" dirty="0">
                <a:latin typeface="ＭＳ ゴシック" panose="020B0609070205080204" pitchFamily="49" charset="-128"/>
                <a:ea typeface="ＭＳ ゴシック" panose="020B0609070205080204" pitchFamily="49" charset="-128"/>
              </a:rPr>
              <a:t>NHS</a:t>
            </a:r>
            <a:r>
              <a:rPr lang="ja-JP" altLang="en-US" sz="2200" dirty="0">
                <a:latin typeface="ＭＳ ゴシック" panose="020B0609070205080204" pitchFamily="49" charset="-128"/>
                <a:ea typeface="ＭＳ ゴシック" panose="020B0609070205080204" pitchFamily="49" charset="-128"/>
              </a:rPr>
              <a:t>登録者に郵送で通知、ネット予約、数日で接種可能、</a:t>
            </a:r>
            <a:r>
              <a:rPr lang="en-US" altLang="ja-JP" sz="2200" dirty="0">
                <a:latin typeface="ＭＳ ゴシック" panose="020B0609070205080204" pitchFamily="49" charset="-128"/>
                <a:ea typeface="ＭＳ ゴシック" panose="020B0609070205080204" pitchFamily="49" charset="-128"/>
              </a:rPr>
              <a:t>4/21</a:t>
            </a:r>
            <a:r>
              <a:rPr lang="ja-JP" altLang="en-US" sz="2200" dirty="0">
                <a:latin typeface="ＭＳ ゴシック" panose="020B0609070205080204" pitchFamily="49" charset="-128"/>
                <a:ea typeface="ＭＳ ゴシック" panose="020B0609070205080204" pitchFamily="49" charset="-128"/>
              </a:rPr>
              <a:t>は</a:t>
            </a:r>
            <a:r>
              <a:rPr lang="en-US" altLang="ja-JP" sz="2200" dirty="0">
                <a:latin typeface="ＭＳ ゴシック" panose="020B0609070205080204" pitchFamily="49" charset="-128"/>
                <a:ea typeface="ＭＳ ゴシック" panose="020B0609070205080204" pitchFamily="49" charset="-128"/>
              </a:rPr>
              <a:t>Az</a:t>
            </a:r>
            <a:r>
              <a:rPr lang="ja-JP" altLang="en-US" sz="2200" dirty="0">
                <a:latin typeface="ＭＳ ゴシック" panose="020B0609070205080204" pitchFamily="49" charset="-128"/>
                <a:ea typeface="ＭＳ ゴシック" panose="020B0609070205080204" pitchFamily="49" charset="-128"/>
              </a:rPr>
              <a:t>のみ</a:t>
            </a:r>
            <a:endParaRPr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・多くのボランティアによって運営、歩いて</a:t>
            </a:r>
            <a:r>
              <a:rPr lang="en-US" altLang="ja-JP" sz="2200" dirty="0">
                <a:latin typeface="ＭＳ ゴシック" panose="020B0609070205080204" pitchFamily="49" charset="-128"/>
                <a:ea typeface="ＭＳ ゴシック" panose="020B0609070205080204" pitchFamily="49" charset="-128"/>
              </a:rPr>
              <a:t>20</a:t>
            </a:r>
            <a:r>
              <a:rPr lang="ja-JP" altLang="en-US" sz="2200" dirty="0">
                <a:latin typeface="ＭＳ ゴシック" panose="020B0609070205080204" pitchFamily="49" charset="-128"/>
                <a:ea typeface="ＭＳ ゴシック" panose="020B0609070205080204" pitchFamily="49" charset="-128"/>
              </a:rPr>
              <a:t>分以内で数か所ワクチンセンター</a:t>
            </a:r>
            <a:endParaRPr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200" dirty="0">
                <a:latin typeface="ＭＳ ゴシック" panose="020B0609070205080204" pitchFamily="49" charset="-128"/>
                <a:ea typeface="ＭＳ ゴシック" panose="020B0609070205080204" pitchFamily="49" charset="-128"/>
              </a:rPr>
              <a:t>・いまはファイザーが中心</a:t>
            </a:r>
            <a:endParaRPr lang="en-US" altLang="ja-JP" sz="2200" dirty="0">
              <a:latin typeface="ＭＳ ゴシック" panose="020B0609070205080204" pitchFamily="49" charset="-128"/>
              <a:ea typeface="ＭＳ ゴシック" panose="020B0609070205080204" pitchFamily="49" charset="-128"/>
            </a:endParaRPr>
          </a:p>
          <a:p>
            <a:r>
              <a:rPr kumimoji="1" lang="ja-JP" altLang="en-US" sz="1600" dirty="0"/>
              <a:t>写真はこちらから</a:t>
            </a:r>
            <a:r>
              <a:rPr kumimoji="1" lang="en-US" altLang="ja-JP" sz="1600" dirty="0"/>
              <a:t>https://www.straitstimes.com/world/europe/uk-trains-volunteer-vaccine-army-in-covid-inoculation-race</a:t>
            </a:r>
            <a:endParaRPr kumimoji="1" lang="ja-JP" altLang="en-US" sz="1600" dirty="0"/>
          </a:p>
        </p:txBody>
      </p:sp>
      <p:pic>
        <p:nvPicPr>
          <p:cNvPr id="5" name="図 4" descr="屋内, 天井, テーブル, 事務所 が含まれている画像&#10;&#10;自動的に生成された説明">
            <a:extLst>
              <a:ext uri="{FF2B5EF4-FFF2-40B4-BE49-F238E27FC236}">
                <a16:creationId xmlns:a16="http://schemas.microsoft.com/office/drawing/2014/main" id="{25829458-5E53-4D73-9DFA-FDB053BC5892}"/>
              </a:ext>
            </a:extLst>
          </p:cNvPr>
          <p:cNvPicPr>
            <a:picLocks noChangeAspect="1"/>
          </p:cNvPicPr>
          <p:nvPr/>
        </p:nvPicPr>
        <p:blipFill rotWithShape="1">
          <a:blip r:embed="rId2">
            <a:extLst>
              <a:ext uri="{28A0092B-C50C-407E-A947-70E740481C1C}">
                <a14:useLocalDpi xmlns:a14="http://schemas.microsoft.com/office/drawing/2010/main" val="0"/>
              </a:ext>
            </a:extLst>
          </a:blip>
          <a:srcRect l="16845" r="16202"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69012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EAAB56D-C1A6-468F-8974-F31D78B075DB}"/>
              </a:ext>
            </a:extLst>
          </p:cNvPr>
          <p:cNvSpPr>
            <a:spLocks noGrp="1"/>
          </p:cNvSpPr>
          <p:nvPr>
            <p:ph type="title"/>
          </p:nvPr>
        </p:nvSpPr>
        <p:spPr>
          <a:xfrm>
            <a:off x="1371599" y="294538"/>
            <a:ext cx="9895951" cy="1033669"/>
          </a:xfrm>
        </p:spPr>
        <p:txBody>
          <a:bodyPr>
            <a:normAutofit/>
          </a:bodyPr>
          <a:lstStyle/>
          <a:p>
            <a:r>
              <a:rPr kumimoji="1" lang="ja-JP" altLang="en-US" sz="4000">
                <a:solidFill>
                  <a:srgbClr val="FFFFFF"/>
                </a:solidFill>
                <a:latin typeface="ＭＳ ゴシック" panose="020B0609070205080204" pitchFamily="49" charset="-128"/>
                <a:ea typeface="ＭＳ ゴシック" panose="020B0609070205080204" pitchFamily="49" charset="-128"/>
              </a:rPr>
              <a:t>ワクチン優先グループ</a:t>
            </a:r>
          </a:p>
        </p:txBody>
      </p:sp>
      <p:sp>
        <p:nvSpPr>
          <p:cNvPr id="3" name="コンテンツ プレースホルダー 2">
            <a:extLst>
              <a:ext uri="{FF2B5EF4-FFF2-40B4-BE49-F238E27FC236}">
                <a16:creationId xmlns:a16="http://schemas.microsoft.com/office/drawing/2014/main" id="{16E898B9-CED9-4877-ABA2-AF3434AB6CDF}"/>
              </a:ext>
            </a:extLst>
          </p:cNvPr>
          <p:cNvSpPr>
            <a:spLocks noGrp="1"/>
          </p:cNvSpPr>
          <p:nvPr>
            <p:ph idx="1"/>
          </p:nvPr>
        </p:nvSpPr>
        <p:spPr>
          <a:xfrm>
            <a:off x="459350" y="1797978"/>
            <a:ext cx="11582085" cy="4765484"/>
          </a:xfrm>
        </p:spPr>
        <p:txBody>
          <a:bodyPr anchor="ctr">
            <a:noAutofit/>
          </a:bodyPr>
          <a:lstStyle/>
          <a:p>
            <a:pPr marL="0" indent="0">
              <a:buNone/>
            </a:pPr>
            <a:r>
              <a:rPr kumimoji="1" lang="en-US" altLang="ja-JP" sz="1800" dirty="0">
                <a:latin typeface="ＭＳ ゴシック" panose="020B0609070205080204" pitchFamily="49" charset="-128"/>
                <a:ea typeface="ＭＳ ゴシック" panose="020B0609070205080204" pitchFamily="49" charset="-128"/>
              </a:rPr>
              <a:t>(1)</a:t>
            </a:r>
            <a:r>
              <a:rPr kumimoji="1" lang="ja-JP" altLang="en-US" sz="1800" dirty="0">
                <a:latin typeface="ＭＳ ゴシック" panose="020B0609070205080204" pitchFamily="49" charset="-128"/>
                <a:ea typeface="ＭＳ ゴシック" panose="020B0609070205080204" pitchFamily="49" charset="-128"/>
              </a:rPr>
              <a:t>介護施設の入所者やスタッフ</a:t>
            </a:r>
            <a:r>
              <a:rPr lang="en-US" altLang="ja-JP" sz="1800" dirty="0"/>
              <a:t>Residents in a care home for older adults and staff working in care homes for older adults</a:t>
            </a:r>
            <a:endParaRPr kumimoji="1" lang="en-US" altLang="ja-JP" sz="1800" dirty="0">
              <a:latin typeface="ＭＳ ゴシック" panose="020B0609070205080204" pitchFamily="49" charset="-128"/>
              <a:ea typeface="ＭＳ ゴシック" panose="020B0609070205080204" pitchFamily="49" charset="-128"/>
            </a:endParaRPr>
          </a:p>
          <a:p>
            <a:pPr marL="0" indent="0">
              <a:buNone/>
            </a:pPr>
            <a:r>
              <a:rPr lang="en-US" altLang="ja-JP" sz="1800" dirty="0">
                <a:latin typeface="ＭＳ ゴシック" panose="020B0609070205080204" pitchFamily="49" charset="-128"/>
                <a:ea typeface="ＭＳ ゴシック" panose="020B0609070205080204" pitchFamily="49" charset="-128"/>
              </a:rPr>
              <a:t>(2)80</a:t>
            </a:r>
            <a:r>
              <a:rPr lang="ja-JP" altLang="en-US" sz="1800" dirty="0">
                <a:latin typeface="ＭＳ ゴシック" panose="020B0609070205080204" pitchFamily="49" charset="-128"/>
                <a:ea typeface="ＭＳ ゴシック" panose="020B0609070205080204" pitchFamily="49" charset="-128"/>
              </a:rPr>
              <a:t>歳以上の高齢者と医療従事者</a:t>
            </a:r>
            <a:r>
              <a:rPr lang="en-US" altLang="ja-JP" sz="1800" dirty="0"/>
              <a:t>All those 80 years of age and over and frontline health and social care workers</a:t>
            </a:r>
            <a:endParaRPr lang="en-US" altLang="ja-JP" sz="1800" dirty="0">
              <a:latin typeface="ＭＳ ゴシック" panose="020B0609070205080204" pitchFamily="49" charset="-128"/>
              <a:ea typeface="ＭＳ ゴシック" panose="020B0609070205080204" pitchFamily="49" charset="-128"/>
            </a:endParaRPr>
          </a:p>
          <a:p>
            <a:pPr marL="0" indent="0">
              <a:buNone/>
            </a:pPr>
            <a:r>
              <a:rPr kumimoji="1" lang="en-US" altLang="ja-JP" sz="1800" dirty="0">
                <a:latin typeface="ＭＳ ゴシック" panose="020B0609070205080204" pitchFamily="49" charset="-128"/>
                <a:ea typeface="ＭＳ ゴシック" panose="020B0609070205080204" pitchFamily="49" charset="-128"/>
              </a:rPr>
              <a:t>(3)75</a:t>
            </a:r>
            <a:r>
              <a:rPr kumimoji="1" lang="ja-JP" altLang="en-US" sz="1800" dirty="0">
                <a:latin typeface="ＭＳ ゴシック" panose="020B0609070205080204" pitchFamily="49" charset="-128"/>
                <a:ea typeface="ＭＳ ゴシック" panose="020B0609070205080204" pitchFamily="49" charset="-128"/>
              </a:rPr>
              <a:t>歳以上</a:t>
            </a:r>
            <a:r>
              <a:rPr lang="en-US" altLang="ja-JP" sz="1800" dirty="0"/>
              <a:t>All those 75 years of age and over</a:t>
            </a:r>
            <a:endParaRPr kumimoji="1" lang="en-US" altLang="ja-JP" sz="1800" dirty="0">
              <a:latin typeface="ＭＳ ゴシック" panose="020B0609070205080204" pitchFamily="49" charset="-128"/>
              <a:ea typeface="ＭＳ ゴシック" panose="020B0609070205080204" pitchFamily="49" charset="-128"/>
            </a:endParaRPr>
          </a:p>
          <a:p>
            <a:pPr marL="0" indent="0">
              <a:buNone/>
            </a:pPr>
            <a:r>
              <a:rPr lang="en-US" altLang="ja-JP" sz="1800" dirty="0">
                <a:latin typeface="ＭＳ ゴシック" panose="020B0609070205080204" pitchFamily="49" charset="-128"/>
                <a:ea typeface="ＭＳ ゴシック" panose="020B0609070205080204" pitchFamily="49" charset="-128"/>
              </a:rPr>
              <a:t>(4)70</a:t>
            </a:r>
            <a:r>
              <a:rPr lang="ja-JP" altLang="en-US" sz="1800" dirty="0">
                <a:latin typeface="ＭＳ ゴシック" panose="020B0609070205080204" pitchFamily="49" charset="-128"/>
                <a:ea typeface="ＭＳ ゴシック" panose="020B0609070205080204" pitchFamily="49" charset="-128"/>
              </a:rPr>
              <a:t>歳以上および重大な基礎疾患があり死亡リスクが特に高い人</a:t>
            </a:r>
            <a:r>
              <a:rPr lang="en-US" altLang="ja-JP" sz="1800" dirty="0"/>
              <a:t>All those 70 years of age and over and </a:t>
            </a:r>
            <a:r>
              <a:rPr lang="en-US" altLang="ja-JP" sz="1800" dirty="0">
                <a:hlinkClick r:id="rId2"/>
              </a:rPr>
              <a:t>clinically extremely vulnerable</a:t>
            </a:r>
            <a:r>
              <a:rPr lang="en-US" altLang="ja-JP" sz="1800" dirty="0"/>
              <a:t> individuals (not including pregnant women and those under 16 years of age)</a:t>
            </a:r>
            <a:endParaRPr lang="en-US" altLang="ja-JP" sz="1800" dirty="0">
              <a:latin typeface="ＭＳ ゴシック" panose="020B0609070205080204" pitchFamily="49" charset="-128"/>
              <a:ea typeface="ＭＳ ゴシック" panose="020B0609070205080204" pitchFamily="49" charset="-128"/>
            </a:endParaRPr>
          </a:p>
          <a:p>
            <a:pPr marL="0" indent="0">
              <a:buNone/>
            </a:pPr>
            <a:r>
              <a:rPr kumimoji="1" lang="en-US" altLang="ja-JP" sz="1800" dirty="0">
                <a:latin typeface="ＭＳ ゴシック" panose="020B0609070205080204" pitchFamily="49" charset="-128"/>
                <a:ea typeface="ＭＳ ゴシック" panose="020B0609070205080204" pitchFamily="49" charset="-128"/>
              </a:rPr>
              <a:t>(5)65</a:t>
            </a:r>
            <a:r>
              <a:rPr kumimoji="1" lang="ja-JP" altLang="en-US" sz="1800" dirty="0">
                <a:latin typeface="ＭＳ ゴシック" panose="020B0609070205080204" pitchFamily="49" charset="-128"/>
                <a:ea typeface="ＭＳ ゴシック" panose="020B0609070205080204" pitchFamily="49" charset="-128"/>
              </a:rPr>
              <a:t>歳以上</a:t>
            </a:r>
            <a:r>
              <a:rPr lang="en-US" altLang="ja-JP" sz="1800" dirty="0"/>
              <a:t>All those 65 years of age and over</a:t>
            </a:r>
            <a:endParaRPr kumimoji="1" lang="en-US" altLang="ja-JP" sz="1800" dirty="0">
              <a:latin typeface="ＭＳ ゴシック" panose="020B0609070205080204" pitchFamily="49" charset="-128"/>
              <a:ea typeface="ＭＳ ゴシック" panose="020B0609070205080204" pitchFamily="49" charset="-128"/>
            </a:endParaRPr>
          </a:p>
          <a:p>
            <a:pPr marL="0" indent="0">
              <a:buNone/>
            </a:pPr>
            <a:r>
              <a:rPr lang="en-US" altLang="ja-JP" sz="1800" dirty="0">
                <a:latin typeface="ＭＳ ゴシック" panose="020B0609070205080204" pitchFamily="49" charset="-128"/>
                <a:ea typeface="ＭＳ ゴシック" panose="020B0609070205080204" pitchFamily="49" charset="-128"/>
              </a:rPr>
              <a:t>(6)16</a:t>
            </a:r>
            <a:r>
              <a:rPr lang="ja-JP" altLang="en-US" sz="1800" dirty="0">
                <a:latin typeface="ＭＳ ゴシック" panose="020B0609070205080204" pitchFamily="49" charset="-128"/>
                <a:ea typeface="ＭＳ ゴシック" panose="020B0609070205080204" pitchFamily="49" charset="-128"/>
              </a:rPr>
              <a:t>歳～</a:t>
            </a:r>
            <a:r>
              <a:rPr lang="en-US" altLang="ja-JP" sz="1800" dirty="0">
                <a:latin typeface="ＭＳ ゴシック" panose="020B0609070205080204" pitchFamily="49" charset="-128"/>
                <a:ea typeface="ＭＳ ゴシック" panose="020B0609070205080204" pitchFamily="49" charset="-128"/>
              </a:rPr>
              <a:t>64</a:t>
            </a:r>
            <a:r>
              <a:rPr lang="ja-JP" altLang="en-US" sz="1800" dirty="0">
                <a:latin typeface="ＭＳ ゴシック" panose="020B0609070205080204" pitchFamily="49" charset="-128"/>
                <a:ea typeface="ＭＳ ゴシック" panose="020B0609070205080204" pitchFamily="49" charset="-128"/>
              </a:rPr>
              <a:t>歳で基礎疾患がある人</a:t>
            </a:r>
            <a:r>
              <a:rPr lang="en-US" altLang="ja-JP" sz="1800" dirty="0"/>
              <a:t>Adults aged 16 to 65 years in an at-risk group (see clinical conditions below) </a:t>
            </a:r>
            <a:endParaRPr lang="en-US" altLang="ja-JP" sz="1800" dirty="0">
              <a:latin typeface="ＭＳ ゴシック" panose="020B0609070205080204" pitchFamily="49" charset="-128"/>
              <a:ea typeface="ＭＳ ゴシック" panose="020B0609070205080204" pitchFamily="49" charset="-128"/>
            </a:endParaRPr>
          </a:p>
          <a:p>
            <a:pPr marL="0" indent="0">
              <a:buNone/>
            </a:pPr>
            <a:r>
              <a:rPr kumimoji="1" lang="en-US" altLang="ja-JP" sz="1800" dirty="0">
                <a:latin typeface="ＭＳ ゴシック" panose="020B0609070205080204" pitchFamily="49" charset="-128"/>
                <a:ea typeface="ＭＳ ゴシック" panose="020B0609070205080204" pitchFamily="49" charset="-128"/>
              </a:rPr>
              <a:t>(7)60</a:t>
            </a:r>
            <a:r>
              <a:rPr kumimoji="1" lang="ja-JP" altLang="en-US" sz="1800" dirty="0">
                <a:latin typeface="ＭＳ ゴシック" panose="020B0609070205080204" pitchFamily="49" charset="-128"/>
                <a:ea typeface="ＭＳ ゴシック" panose="020B0609070205080204" pitchFamily="49" charset="-128"/>
              </a:rPr>
              <a:t>歳以上</a:t>
            </a:r>
            <a:r>
              <a:rPr lang="en-US" altLang="ja-JP" sz="1800" dirty="0"/>
              <a:t>All those 60 years of age and over</a:t>
            </a:r>
            <a:endParaRPr kumimoji="1" lang="en-US" altLang="ja-JP" sz="1800" dirty="0">
              <a:latin typeface="ＭＳ ゴシック" panose="020B0609070205080204" pitchFamily="49" charset="-128"/>
              <a:ea typeface="ＭＳ ゴシック" panose="020B0609070205080204" pitchFamily="49" charset="-128"/>
            </a:endParaRPr>
          </a:p>
          <a:p>
            <a:pPr marL="0" indent="0">
              <a:buNone/>
            </a:pPr>
            <a:r>
              <a:rPr lang="en-US" altLang="ja-JP" sz="1800" dirty="0">
                <a:latin typeface="ＭＳ ゴシック" panose="020B0609070205080204" pitchFamily="49" charset="-128"/>
                <a:ea typeface="ＭＳ ゴシック" panose="020B0609070205080204" pitchFamily="49" charset="-128"/>
              </a:rPr>
              <a:t>(8)55</a:t>
            </a:r>
            <a:r>
              <a:rPr lang="ja-JP" altLang="en-US" sz="1800" dirty="0">
                <a:latin typeface="ＭＳ ゴシック" panose="020B0609070205080204" pitchFamily="49" charset="-128"/>
                <a:ea typeface="ＭＳ ゴシック" panose="020B0609070205080204" pitchFamily="49" charset="-128"/>
              </a:rPr>
              <a:t>歳以上</a:t>
            </a:r>
            <a:r>
              <a:rPr lang="en-US" altLang="ja-JP" sz="1800" dirty="0"/>
              <a:t>All those 55 years of age and over</a:t>
            </a:r>
            <a:endParaRPr lang="en-US" altLang="ja-JP" sz="1800" dirty="0">
              <a:latin typeface="ＭＳ ゴシック" panose="020B0609070205080204" pitchFamily="49" charset="-128"/>
              <a:ea typeface="ＭＳ ゴシック" panose="020B0609070205080204" pitchFamily="49" charset="-128"/>
            </a:endParaRPr>
          </a:p>
          <a:p>
            <a:pPr marL="0" indent="0">
              <a:buNone/>
            </a:pPr>
            <a:r>
              <a:rPr kumimoji="1" lang="en-US" altLang="ja-JP" sz="1800" dirty="0">
                <a:latin typeface="ＭＳ ゴシック" panose="020B0609070205080204" pitchFamily="49" charset="-128"/>
                <a:ea typeface="ＭＳ ゴシック" panose="020B0609070205080204" pitchFamily="49" charset="-128"/>
              </a:rPr>
              <a:t>(9)50</a:t>
            </a:r>
            <a:r>
              <a:rPr kumimoji="1" lang="ja-JP" altLang="en-US" sz="1800" dirty="0">
                <a:latin typeface="ＭＳ ゴシック" panose="020B0609070205080204" pitchFamily="49" charset="-128"/>
                <a:ea typeface="ＭＳ ゴシック" panose="020B0609070205080204" pitchFamily="49" charset="-128"/>
              </a:rPr>
              <a:t>歳以上</a:t>
            </a:r>
            <a:r>
              <a:rPr lang="en-US" altLang="ja-JP" sz="1800" dirty="0"/>
              <a:t>All those 50 years of age and over</a:t>
            </a:r>
            <a:endParaRPr lang="en-US" altLang="ja-JP" sz="1800" dirty="0">
              <a:latin typeface="ＭＳ ゴシック" panose="020B0609070205080204" pitchFamily="49" charset="-128"/>
              <a:ea typeface="ＭＳ ゴシック" panose="020B0609070205080204" pitchFamily="49" charset="-128"/>
            </a:endParaRPr>
          </a:p>
          <a:p>
            <a:pPr marL="0" indent="0">
              <a:buNone/>
            </a:pPr>
            <a:r>
              <a:rPr kumimoji="1" lang="ja-JP" altLang="en-US" sz="2000" dirty="0">
                <a:latin typeface="ＭＳ ゴシック" panose="020B0609070205080204" pitchFamily="49" charset="-128"/>
                <a:ea typeface="ＭＳ ゴシック" panose="020B0609070205080204" pitchFamily="49" charset="-128"/>
              </a:rPr>
              <a:t>⇒</a:t>
            </a:r>
            <a:r>
              <a:rPr kumimoji="1" lang="en-US" altLang="ja-JP" sz="2000" dirty="0">
                <a:solidFill>
                  <a:srgbClr val="FF0000"/>
                </a:solidFill>
                <a:latin typeface="ＭＳ ゴシック" panose="020B0609070205080204" pitchFamily="49" charset="-128"/>
                <a:ea typeface="ＭＳ ゴシック" panose="020B0609070205080204" pitchFamily="49" charset="-128"/>
              </a:rPr>
              <a:t>(4)</a:t>
            </a:r>
            <a:r>
              <a:rPr lang="ja-JP" altLang="en-US" sz="2000" dirty="0">
                <a:solidFill>
                  <a:srgbClr val="FF0000"/>
                </a:solidFill>
                <a:latin typeface="ＭＳ ゴシック" panose="020B0609070205080204" pitchFamily="49" charset="-128"/>
                <a:ea typeface="ＭＳ ゴシック" panose="020B0609070205080204" pitchFamily="49" charset="-128"/>
              </a:rPr>
              <a:t>と</a:t>
            </a:r>
            <a:r>
              <a:rPr kumimoji="1" lang="en-US" altLang="ja-JP" sz="2000" dirty="0">
                <a:solidFill>
                  <a:srgbClr val="FF0000"/>
                </a:solidFill>
                <a:latin typeface="ＭＳ ゴシック" panose="020B0609070205080204" pitchFamily="49" charset="-128"/>
                <a:ea typeface="ＭＳ ゴシック" panose="020B0609070205080204" pitchFamily="49" charset="-128"/>
              </a:rPr>
              <a:t>(6)</a:t>
            </a:r>
            <a:r>
              <a:rPr kumimoji="1" lang="ja-JP" altLang="en-US" sz="2000" dirty="0">
                <a:solidFill>
                  <a:srgbClr val="FF0000"/>
                </a:solidFill>
                <a:latin typeface="ＭＳ ゴシック" panose="020B0609070205080204" pitchFamily="49" charset="-128"/>
                <a:ea typeface="ＭＳ ゴシック" panose="020B0609070205080204" pitchFamily="49" charset="-128"/>
              </a:rPr>
              <a:t>に何を含めるかが争点に　＊脳性麻痺を伴う</a:t>
            </a:r>
            <a:r>
              <a:rPr kumimoji="1" lang="en-US" altLang="ja-JP" sz="2000" dirty="0">
                <a:solidFill>
                  <a:srgbClr val="FF0000"/>
                </a:solidFill>
                <a:latin typeface="ＭＳ ゴシック" panose="020B0609070205080204" pitchFamily="49" charset="-128"/>
                <a:ea typeface="ＭＳ ゴシック" panose="020B0609070205080204" pitchFamily="49" charset="-128"/>
              </a:rPr>
              <a:t>or</a:t>
            </a:r>
            <a:r>
              <a:rPr kumimoji="1" lang="ja-JP" altLang="en-US" sz="2000" dirty="0">
                <a:solidFill>
                  <a:srgbClr val="FF0000"/>
                </a:solidFill>
                <a:latin typeface="ＭＳ ゴシック" panose="020B0609070205080204" pitchFamily="49" charset="-128"/>
                <a:ea typeface="ＭＳ ゴシック" panose="020B0609070205080204" pitchFamily="49" charset="-128"/>
              </a:rPr>
              <a:t>重度知的障害は初期から</a:t>
            </a:r>
            <a:r>
              <a:rPr kumimoji="1" lang="en-US" altLang="ja-JP" sz="2000" dirty="0">
                <a:solidFill>
                  <a:srgbClr val="FF0000"/>
                </a:solidFill>
                <a:latin typeface="ＭＳ ゴシック" panose="020B0609070205080204" pitchFamily="49" charset="-128"/>
                <a:ea typeface="ＭＳ ゴシック" panose="020B0609070205080204" pitchFamily="49" charset="-128"/>
              </a:rPr>
              <a:t>(6)</a:t>
            </a:r>
            <a:r>
              <a:rPr kumimoji="1" lang="ja-JP" altLang="en-US" sz="2000" dirty="0">
                <a:solidFill>
                  <a:srgbClr val="FF0000"/>
                </a:solidFill>
                <a:latin typeface="ＭＳ ゴシック" panose="020B0609070205080204" pitchFamily="49" charset="-128"/>
                <a:ea typeface="ＭＳ ゴシック" panose="020B0609070205080204" pitchFamily="49" charset="-128"/>
              </a:rPr>
              <a:t>に含まれた</a:t>
            </a:r>
            <a:endParaRPr kumimoji="1" lang="en-US" altLang="ja-JP" sz="2000"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952129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2149</Words>
  <Application>Microsoft Office PowerPoint</Application>
  <PresentationFormat>ワイド画面</PresentationFormat>
  <Paragraphs>112</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ゴシック</vt:lpstr>
      <vt:lpstr>游ゴシック</vt:lpstr>
      <vt:lpstr>游ゴシック Light</vt:lpstr>
      <vt:lpstr>游明朝</vt:lpstr>
      <vt:lpstr>Arial</vt:lpstr>
      <vt:lpstr>Calibri</vt:lpstr>
      <vt:lpstr>Century</vt:lpstr>
      <vt:lpstr>Office テーマ</vt:lpstr>
      <vt:lpstr>2021年度障害学会大会 シンポジウム第1部リレートーク 「パンデミックにおける障害者の生」  イギリスから： 知的障害者のワクチン優先接種</vt:lpstr>
      <vt:lpstr>イギリスと日本の状況の違い</vt:lpstr>
      <vt:lpstr>イギリスの感染者の推移</vt:lpstr>
      <vt:lpstr>イギリスの死亡者の推移</vt:lpstr>
      <vt:lpstr>ロックダウンの経緯</vt:lpstr>
      <vt:lpstr>ワクチン接種の推移</vt:lpstr>
      <vt:lpstr>ワクチンの配布・接種に向けて</vt:lpstr>
      <vt:lpstr>ワクチン接種の経験から</vt:lpstr>
      <vt:lpstr>ワクチン優先グループ</vt:lpstr>
      <vt:lpstr>ダウン症者について</vt:lpstr>
      <vt:lpstr>知的障害者について （第1波）</vt:lpstr>
      <vt:lpstr>知的障害者について （第2波）</vt:lpstr>
      <vt:lpstr>ベースとなっているデータは？</vt:lpstr>
      <vt:lpstr>コロナの死亡例とその他の死亡例（2020年月ごと）</vt:lpstr>
      <vt:lpstr>Covid-19での死亡例が全体の死亡例に占める割合を、一般データとLeDeRで比較</vt:lpstr>
      <vt:lpstr>知的障害者の現状を把握するとは？</vt:lpstr>
      <vt:lpstr>メンキャップ(Mencap)らのキャンペーン</vt:lpstr>
      <vt:lpstr>ワクチン優先グループ(6)に含められる</vt:lpstr>
      <vt:lpstr>実際の接種に際して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2021年度障害学会大会 シンポジウム第1部 「パンデミックにおける障害者の生」  イギリスから： 知的障害者のワクチン優先接種キャンペーン</dc:title>
  <dc:creator>さよ</dc:creator>
  <cp:lastModifiedBy>さよ</cp:lastModifiedBy>
  <cp:revision>20</cp:revision>
  <dcterms:created xsi:type="dcterms:W3CDTF">2021-08-31T10:35:06Z</dcterms:created>
  <dcterms:modified xsi:type="dcterms:W3CDTF">2021-09-22T06:21:22Z</dcterms:modified>
</cp:coreProperties>
</file>