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63" r:id="rId3"/>
    <p:sldId id="264" r:id="rId4"/>
    <p:sldId id="257" r:id="rId5"/>
    <p:sldId id="258" r:id="rId6"/>
    <p:sldId id="266" r:id="rId7"/>
    <p:sldId id="260" r:id="rId8"/>
    <p:sldId id="267" r:id="rId9"/>
    <p:sldId id="262" r:id="rId10"/>
    <p:sldId id="265" r:id="rId11"/>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794" autoAdjust="0"/>
    <p:restoredTop sz="74061"/>
  </p:normalViewPr>
  <p:slideViewPr>
    <p:cSldViewPr snapToGrid="0">
      <p:cViewPr varScale="1">
        <p:scale>
          <a:sx n="38" d="100"/>
          <a:sy n="38" d="100"/>
        </p:scale>
        <p:origin x="1656" y="2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要 植村" userId="4c7edee30023833e" providerId="LiveId" clId="{327EAA06-6BCD-4BA2-96B9-F51D8A085A7A}"/>
    <pc:docChg chg="modSld">
      <pc:chgData name="要 植村" userId="4c7edee30023833e" providerId="LiveId" clId="{327EAA06-6BCD-4BA2-96B9-F51D8A085A7A}" dt="2025-09-14T23:41:23.509" v="6" actId="6549"/>
      <pc:docMkLst>
        <pc:docMk/>
      </pc:docMkLst>
      <pc:sldChg chg="modNotesTx">
        <pc:chgData name="要 植村" userId="4c7edee30023833e" providerId="LiveId" clId="{327EAA06-6BCD-4BA2-96B9-F51D8A085A7A}" dt="2025-09-14T23:40:38.606" v="2" actId="6549"/>
        <pc:sldMkLst>
          <pc:docMk/>
          <pc:sldMk cId="2690325371" sldId="258"/>
        </pc:sldMkLst>
      </pc:sldChg>
      <pc:sldChg chg="modNotesTx">
        <pc:chgData name="要 植村" userId="4c7edee30023833e" providerId="LiveId" clId="{327EAA06-6BCD-4BA2-96B9-F51D8A085A7A}" dt="2025-09-14T23:40:59.835" v="4" actId="6549"/>
        <pc:sldMkLst>
          <pc:docMk/>
          <pc:sldMk cId="2694259845" sldId="260"/>
        </pc:sldMkLst>
      </pc:sldChg>
      <pc:sldChg chg="modNotesTx">
        <pc:chgData name="要 植村" userId="4c7edee30023833e" providerId="LiveId" clId="{327EAA06-6BCD-4BA2-96B9-F51D8A085A7A}" dt="2025-09-14T23:41:14.011" v="5" actId="6549"/>
        <pc:sldMkLst>
          <pc:docMk/>
          <pc:sldMk cId="861099942" sldId="262"/>
        </pc:sldMkLst>
      </pc:sldChg>
      <pc:sldChg chg="modNotesTx">
        <pc:chgData name="要 植村" userId="4c7edee30023833e" providerId="LiveId" clId="{327EAA06-6BCD-4BA2-96B9-F51D8A085A7A}" dt="2025-09-14T23:40:09.284" v="0" actId="6549"/>
        <pc:sldMkLst>
          <pc:docMk/>
          <pc:sldMk cId="1282962124" sldId="263"/>
        </pc:sldMkLst>
      </pc:sldChg>
      <pc:sldChg chg="modNotesTx">
        <pc:chgData name="要 植村" userId="4c7edee30023833e" providerId="LiveId" clId="{327EAA06-6BCD-4BA2-96B9-F51D8A085A7A}" dt="2025-09-14T23:40:22.957" v="1" actId="6549"/>
        <pc:sldMkLst>
          <pc:docMk/>
          <pc:sldMk cId="2414226939" sldId="264"/>
        </pc:sldMkLst>
      </pc:sldChg>
      <pc:sldChg chg="modNotesTx">
        <pc:chgData name="要 植村" userId="4c7edee30023833e" providerId="LiveId" clId="{327EAA06-6BCD-4BA2-96B9-F51D8A085A7A}" dt="2025-09-14T23:41:23.509" v="6" actId="6549"/>
        <pc:sldMkLst>
          <pc:docMk/>
          <pc:sldMk cId="2588710484" sldId="265"/>
        </pc:sldMkLst>
      </pc:sldChg>
      <pc:sldChg chg="modNotesTx">
        <pc:chgData name="要 植村" userId="4c7edee30023833e" providerId="LiveId" clId="{327EAA06-6BCD-4BA2-96B9-F51D8A085A7A}" dt="2025-09-14T23:40:47.777" v="3" actId="6549"/>
        <pc:sldMkLst>
          <pc:docMk/>
          <pc:sldMk cId="2245446221" sldId="266"/>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507053-28F3-4C76-91BF-EEA056123108}" type="datetimeFigureOut">
              <a:rPr kumimoji="1" lang="ja-JP" altLang="en-US" smtClean="0"/>
              <a:t>2025/9/15</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079AC4-9F13-4941-81AE-08657A005159}" type="slidenum">
              <a:rPr kumimoji="1" lang="ja-JP" altLang="en-US" smtClean="0"/>
              <a:t>‹#›</a:t>
            </a:fld>
            <a:endParaRPr kumimoji="1" lang="ja-JP" altLang="en-US"/>
          </a:p>
        </p:txBody>
      </p:sp>
    </p:spTree>
    <p:extLst>
      <p:ext uri="{BB962C8B-B14F-4D97-AF65-F5344CB8AC3E}">
        <p14:creationId xmlns:p14="http://schemas.microsoft.com/office/powerpoint/2010/main" val="129182304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3079AC4-9F13-4941-81AE-08657A005159}" type="slidenum">
              <a:rPr kumimoji="1" lang="ja-JP" altLang="en-US" smtClean="0"/>
              <a:t>1</a:t>
            </a:fld>
            <a:endParaRPr kumimoji="1" lang="ja-JP" altLang="en-US"/>
          </a:p>
        </p:txBody>
      </p:sp>
    </p:spTree>
    <p:extLst>
      <p:ext uri="{BB962C8B-B14F-4D97-AF65-F5344CB8AC3E}">
        <p14:creationId xmlns:p14="http://schemas.microsoft.com/office/powerpoint/2010/main" val="3372217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fld id="{A3079AC4-9F13-4941-81AE-08657A005159}" type="slidenum">
              <a:rPr kumimoji="1" lang="ja-JP" altLang="en-US" smtClean="0"/>
              <a:t>10</a:t>
            </a:fld>
            <a:endParaRPr kumimoji="1" lang="ja-JP" altLang="en-US"/>
          </a:p>
        </p:txBody>
      </p:sp>
    </p:spTree>
    <p:extLst>
      <p:ext uri="{BB962C8B-B14F-4D97-AF65-F5344CB8AC3E}">
        <p14:creationId xmlns:p14="http://schemas.microsoft.com/office/powerpoint/2010/main" val="26198541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dirty="0"/>
          </a:p>
        </p:txBody>
      </p:sp>
      <p:sp>
        <p:nvSpPr>
          <p:cNvPr id="4" name="スライド番号プレースホルダー 3"/>
          <p:cNvSpPr>
            <a:spLocks noGrp="1"/>
          </p:cNvSpPr>
          <p:nvPr>
            <p:ph type="sldNum" sz="quarter" idx="5"/>
          </p:nvPr>
        </p:nvSpPr>
        <p:spPr/>
        <p:txBody>
          <a:bodyPr/>
          <a:lstStyle/>
          <a:p>
            <a:fld id="{A3079AC4-9F13-4941-81AE-08657A005159}" type="slidenum">
              <a:rPr kumimoji="1" lang="ja-JP" altLang="en-US" smtClean="0"/>
              <a:t>2</a:t>
            </a:fld>
            <a:endParaRPr kumimoji="1" lang="ja-JP" altLang="en-US"/>
          </a:p>
        </p:txBody>
      </p:sp>
    </p:spTree>
    <p:extLst>
      <p:ext uri="{BB962C8B-B14F-4D97-AF65-F5344CB8AC3E}">
        <p14:creationId xmlns:p14="http://schemas.microsoft.com/office/powerpoint/2010/main" val="27330123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3079AC4-9F13-4941-81AE-08657A005159}" type="slidenum">
              <a:rPr kumimoji="1" lang="ja-JP" altLang="en-US" smtClean="0"/>
              <a:t>3</a:t>
            </a:fld>
            <a:endParaRPr kumimoji="1" lang="ja-JP" altLang="en-US"/>
          </a:p>
        </p:txBody>
      </p:sp>
    </p:spTree>
    <p:extLst>
      <p:ext uri="{BB962C8B-B14F-4D97-AF65-F5344CB8AC3E}">
        <p14:creationId xmlns:p14="http://schemas.microsoft.com/office/powerpoint/2010/main" val="21259478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3079AC4-9F13-4941-81AE-08657A005159}" type="slidenum">
              <a:rPr kumimoji="1" lang="ja-JP" altLang="en-US" smtClean="0"/>
              <a:t>4</a:t>
            </a:fld>
            <a:endParaRPr kumimoji="1" lang="ja-JP" altLang="en-US"/>
          </a:p>
        </p:txBody>
      </p:sp>
    </p:spTree>
    <p:extLst>
      <p:ext uri="{BB962C8B-B14F-4D97-AF65-F5344CB8AC3E}">
        <p14:creationId xmlns:p14="http://schemas.microsoft.com/office/powerpoint/2010/main" val="9675539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3079AC4-9F13-4941-81AE-08657A005159}" type="slidenum">
              <a:rPr kumimoji="1" lang="ja-JP" altLang="en-US" smtClean="0"/>
              <a:t>5</a:t>
            </a:fld>
            <a:endParaRPr kumimoji="1" lang="ja-JP" altLang="en-US"/>
          </a:p>
        </p:txBody>
      </p:sp>
    </p:spTree>
    <p:extLst>
      <p:ext uri="{BB962C8B-B14F-4D97-AF65-F5344CB8AC3E}">
        <p14:creationId xmlns:p14="http://schemas.microsoft.com/office/powerpoint/2010/main" val="37687862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A056EB-7E6C-A255-737E-540988A04EC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269C09BA-8F9E-3421-64F2-9E94238D1FCF}"/>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968EFC42-EF14-E081-E413-F7EB2722CAB4}"/>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A7107038-95A0-EE16-63EF-9531D7EC4A96}"/>
              </a:ext>
            </a:extLst>
          </p:cNvPr>
          <p:cNvSpPr>
            <a:spLocks noGrp="1"/>
          </p:cNvSpPr>
          <p:nvPr>
            <p:ph type="sldNum" sz="quarter" idx="5"/>
          </p:nvPr>
        </p:nvSpPr>
        <p:spPr/>
        <p:txBody>
          <a:bodyPr/>
          <a:lstStyle/>
          <a:p>
            <a:fld id="{A3079AC4-9F13-4941-81AE-08657A005159}" type="slidenum">
              <a:rPr kumimoji="1" lang="ja-JP" altLang="en-US" smtClean="0"/>
              <a:t>6</a:t>
            </a:fld>
            <a:endParaRPr kumimoji="1" lang="ja-JP" altLang="en-US"/>
          </a:p>
        </p:txBody>
      </p:sp>
    </p:spTree>
    <p:extLst>
      <p:ext uri="{BB962C8B-B14F-4D97-AF65-F5344CB8AC3E}">
        <p14:creationId xmlns:p14="http://schemas.microsoft.com/office/powerpoint/2010/main" val="29683765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3079AC4-9F13-4941-81AE-08657A005159}" type="slidenum">
              <a:rPr kumimoji="1" lang="ja-JP" altLang="en-US" smtClean="0"/>
              <a:t>7</a:t>
            </a:fld>
            <a:endParaRPr kumimoji="1" lang="ja-JP" altLang="en-US"/>
          </a:p>
        </p:txBody>
      </p:sp>
    </p:spTree>
    <p:extLst>
      <p:ext uri="{BB962C8B-B14F-4D97-AF65-F5344CB8AC3E}">
        <p14:creationId xmlns:p14="http://schemas.microsoft.com/office/powerpoint/2010/main" val="8138322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7DDB1A-B2A7-A1B6-F707-8B8877EA63A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F5883EB-248D-8F00-34C8-A63D1411F0C7}"/>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978DAC16-26CB-8B90-69B0-48FF21BA4B39}"/>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93069257-4A2B-2892-F4D2-35C3A630959E}"/>
              </a:ext>
            </a:extLst>
          </p:cNvPr>
          <p:cNvSpPr>
            <a:spLocks noGrp="1"/>
          </p:cNvSpPr>
          <p:nvPr>
            <p:ph type="sldNum" sz="quarter" idx="5"/>
          </p:nvPr>
        </p:nvSpPr>
        <p:spPr/>
        <p:txBody>
          <a:bodyPr/>
          <a:lstStyle/>
          <a:p>
            <a:fld id="{A3079AC4-9F13-4941-81AE-08657A005159}" type="slidenum">
              <a:rPr kumimoji="1" lang="ja-JP" altLang="en-US" smtClean="0"/>
              <a:t>8</a:t>
            </a:fld>
            <a:endParaRPr kumimoji="1" lang="ja-JP" altLang="en-US"/>
          </a:p>
        </p:txBody>
      </p:sp>
    </p:spTree>
    <p:extLst>
      <p:ext uri="{BB962C8B-B14F-4D97-AF65-F5344CB8AC3E}">
        <p14:creationId xmlns:p14="http://schemas.microsoft.com/office/powerpoint/2010/main" val="32044339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3079AC4-9F13-4941-81AE-08657A005159}" type="slidenum">
              <a:rPr kumimoji="1" lang="ja-JP" altLang="en-US" smtClean="0"/>
              <a:t>9</a:t>
            </a:fld>
            <a:endParaRPr kumimoji="1" lang="ja-JP" altLang="en-US"/>
          </a:p>
        </p:txBody>
      </p:sp>
    </p:spTree>
    <p:extLst>
      <p:ext uri="{BB962C8B-B14F-4D97-AF65-F5344CB8AC3E}">
        <p14:creationId xmlns:p14="http://schemas.microsoft.com/office/powerpoint/2010/main" val="32164276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B1E51AD-1665-3FAB-EF1D-CA3D0B289A13}"/>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60E0A4C9-961B-AA1B-43B9-19307C24530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D74E3BC7-EB11-710A-737C-26731DEE170C}"/>
              </a:ext>
            </a:extLst>
          </p:cNvPr>
          <p:cNvSpPr>
            <a:spLocks noGrp="1"/>
          </p:cNvSpPr>
          <p:nvPr>
            <p:ph type="dt" sz="half" idx="10"/>
          </p:nvPr>
        </p:nvSpPr>
        <p:spPr/>
        <p:txBody>
          <a:bodyPr/>
          <a:lstStyle/>
          <a:p>
            <a:fld id="{2D855271-C921-4204-BDCB-CB1BC61C6492}" type="datetimeFigureOut">
              <a:rPr kumimoji="1" lang="ja-JP" altLang="en-US" smtClean="0"/>
              <a:t>2025/9/15</a:t>
            </a:fld>
            <a:endParaRPr kumimoji="1" lang="ja-JP" altLang="en-US"/>
          </a:p>
        </p:txBody>
      </p:sp>
      <p:sp>
        <p:nvSpPr>
          <p:cNvPr id="5" name="フッター プレースホルダー 4">
            <a:extLst>
              <a:ext uri="{FF2B5EF4-FFF2-40B4-BE49-F238E27FC236}">
                <a16:creationId xmlns:a16="http://schemas.microsoft.com/office/drawing/2014/main" id="{0E429544-FD9F-6FEF-4C02-5B0B2D622BC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0236A41-7A9A-4B38-7BC3-CB7E6CFECE87}"/>
              </a:ext>
            </a:extLst>
          </p:cNvPr>
          <p:cNvSpPr>
            <a:spLocks noGrp="1"/>
          </p:cNvSpPr>
          <p:nvPr>
            <p:ph type="sldNum" sz="quarter" idx="12"/>
          </p:nvPr>
        </p:nvSpPr>
        <p:spPr/>
        <p:txBody>
          <a:bodyPr/>
          <a:lstStyle/>
          <a:p>
            <a:fld id="{7700E541-C12B-4E44-B7A7-B37D889CEC39}" type="slidenum">
              <a:rPr kumimoji="1" lang="ja-JP" altLang="en-US" smtClean="0"/>
              <a:t>‹#›</a:t>
            </a:fld>
            <a:endParaRPr kumimoji="1" lang="ja-JP" altLang="en-US"/>
          </a:p>
        </p:txBody>
      </p:sp>
    </p:spTree>
    <p:extLst>
      <p:ext uri="{BB962C8B-B14F-4D97-AF65-F5344CB8AC3E}">
        <p14:creationId xmlns:p14="http://schemas.microsoft.com/office/powerpoint/2010/main" val="23934424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457949B-7874-B700-1E59-8EE496403992}"/>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CEA4E98-41A4-3F81-F34D-92172B270208}"/>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3C95BB2-8F7E-EB7D-FBEA-962A1C1CAD2B}"/>
              </a:ext>
            </a:extLst>
          </p:cNvPr>
          <p:cNvSpPr>
            <a:spLocks noGrp="1"/>
          </p:cNvSpPr>
          <p:nvPr>
            <p:ph type="dt" sz="half" idx="10"/>
          </p:nvPr>
        </p:nvSpPr>
        <p:spPr/>
        <p:txBody>
          <a:bodyPr/>
          <a:lstStyle/>
          <a:p>
            <a:fld id="{2D855271-C921-4204-BDCB-CB1BC61C6492}" type="datetimeFigureOut">
              <a:rPr kumimoji="1" lang="ja-JP" altLang="en-US" smtClean="0"/>
              <a:t>2025/9/15</a:t>
            </a:fld>
            <a:endParaRPr kumimoji="1" lang="ja-JP" altLang="en-US"/>
          </a:p>
        </p:txBody>
      </p:sp>
      <p:sp>
        <p:nvSpPr>
          <p:cNvPr id="5" name="フッター プレースホルダー 4">
            <a:extLst>
              <a:ext uri="{FF2B5EF4-FFF2-40B4-BE49-F238E27FC236}">
                <a16:creationId xmlns:a16="http://schemas.microsoft.com/office/drawing/2014/main" id="{34754D97-B38A-523E-1BD0-4AB8582DDD4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A0E24A4-B2B9-F6F2-D32F-C081AF221259}"/>
              </a:ext>
            </a:extLst>
          </p:cNvPr>
          <p:cNvSpPr>
            <a:spLocks noGrp="1"/>
          </p:cNvSpPr>
          <p:nvPr>
            <p:ph type="sldNum" sz="quarter" idx="12"/>
          </p:nvPr>
        </p:nvSpPr>
        <p:spPr/>
        <p:txBody>
          <a:bodyPr/>
          <a:lstStyle/>
          <a:p>
            <a:fld id="{7700E541-C12B-4E44-B7A7-B37D889CEC39}" type="slidenum">
              <a:rPr kumimoji="1" lang="ja-JP" altLang="en-US" smtClean="0"/>
              <a:t>‹#›</a:t>
            </a:fld>
            <a:endParaRPr kumimoji="1" lang="ja-JP" altLang="en-US"/>
          </a:p>
        </p:txBody>
      </p:sp>
    </p:spTree>
    <p:extLst>
      <p:ext uri="{BB962C8B-B14F-4D97-AF65-F5344CB8AC3E}">
        <p14:creationId xmlns:p14="http://schemas.microsoft.com/office/powerpoint/2010/main" val="38194163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7DFB9C8C-EF63-C80F-4FE5-813509362740}"/>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F1FF189E-4667-50DE-B03E-3D75356D4554}"/>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8D47474-5689-A1E0-DCEB-50E202A970EB}"/>
              </a:ext>
            </a:extLst>
          </p:cNvPr>
          <p:cNvSpPr>
            <a:spLocks noGrp="1"/>
          </p:cNvSpPr>
          <p:nvPr>
            <p:ph type="dt" sz="half" idx="10"/>
          </p:nvPr>
        </p:nvSpPr>
        <p:spPr/>
        <p:txBody>
          <a:bodyPr/>
          <a:lstStyle/>
          <a:p>
            <a:fld id="{2D855271-C921-4204-BDCB-CB1BC61C6492}" type="datetimeFigureOut">
              <a:rPr kumimoji="1" lang="ja-JP" altLang="en-US" smtClean="0"/>
              <a:t>2025/9/15</a:t>
            </a:fld>
            <a:endParaRPr kumimoji="1" lang="ja-JP" altLang="en-US"/>
          </a:p>
        </p:txBody>
      </p:sp>
      <p:sp>
        <p:nvSpPr>
          <p:cNvPr id="5" name="フッター プレースホルダー 4">
            <a:extLst>
              <a:ext uri="{FF2B5EF4-FFF2-40B4-BE49-F238E27FC236}">
                <a16:creationId xmlns:a16="http://schemas.microsoft.com/office/drawing/2014/main" id="{E31873F8-FFAA-4821-5A8A-442EB0A5F50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9BE9D62-F017-901F-92A6-04725EF97711}"/>
              </a:ext>
            </a:extLst>
          </p:cNvPr>
          <p:cNvSpPr>
            <a:spLocks noGrp="1"/>
          </p:cNvSpPr>
          <p:nvPr>
            <p:ph type="sldNum" sz="quarter" idx="12"/>
          </p:nvPr>
        </p:nvSpPr>
        <p:spPr/>
        <p:txBody>
          <a:bodyPr/>
          <a:lstStyle/>
          <a:p>
            <a:fld id="{7700E541-C12B-4E44-B7A7-B37D889CEC39}" type="slidenum">
              <a:rPr kumimoji="1" lang="ja-JP" altLang="en-US" smtClean="0"/>
              <a:t>‹#›</a:t>
            </a:fld>
            <a:endParaRPr kumimoji="1" lang="ja-JP" altLang="en-US"/>
          </a:p>
        </p:txBody>
      </p:sp>
    </p:spTree>
    <p:extLst>
      <p:ext uri="{BB962C8B-B14F-4D97-AF65-F5344CB8AC3E}">
        <p14:creationId xmlns:p14="http://schemas.microsoft.com/office/powerpoint/2010/main" val="12840485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EF9041C-8638-F38E-DA6D-01164C058B4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A0B3731-D6FC-324A-6036-D9CCAA2428CD}"/>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C50DA69-F487-E7EC-2795-1619D1D52714}"/>
              </a:ext>
            </a:extLst>
          </p:cNvPr>
          <p:cNvSpPr>
            <a:spLocks noGrp="1"/>
          </p:cNvSpPr>
          <p:nvPr>
            <p:ph type="dt" sz="half" idx="10"/>
          </p:nvPr>
        </p:nvSpPr>
        <p:spPr/>
        <p:txBody>
          <a:bodyPr/>
          <a:lstStyle/>
          <a:p>
            <a:fld id="{2D855271-C921-4204-BDCB-CB1BC61C6492}" type="datetimeFigureOut">
              <a:rPr kumimoji="1" lang="ja-JP" altLang="en-US" smtClean="0"/>
              <a:t>2025/9/15</a:t>
            </a:fld>
            <a:endParaRPr kumimoji="1" lang="ja-JP" altLang="en-US"/>
          </a:p>
        </p:txBody>
      </p:sp>
      <p:sp>
        <p:nvSpPr>
          <p:cNvPr id="5" name="フッター プレースホルダー 4">
            <a:extLst>
              <a:ext uri="{FF2B5EF4-FFF2-40B4-BE49-F238E27FC236}">
                <a16:creationId xmlns:a16="http://schemas.microsoft.com/office/drawing/2014/main" id="{4E9B5E8D-E0A5-1425-B172-91C15BB2304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AB0FE7F-AD70-410C-FF1D-EF335685621B}"/>
              </a:ext>
            </a:extLst>
          </p:cNvPr>
          <p:cNvSpPr>
            <a:spLocks noGrp="1"/>
          </p:cNvSpPr>
          <p:nvPr>
            <p:ph type="sldNum" sz="quarter" idx="12"/>
          </p:nvPr>
        </p:nvSpPr>
        <p:spPr/>
        <p:txBody>
          <a:bodyPr/>
          <a:lstStyle/>
          <a:p>
            <a:fld id="{7700E541-C12B-4E44-B7A7-B37D889CEC39}" type="slidenum">
              <a:rPr kumimoji="1" lang="ja-JP" altLang="en-US" smtClean="0"/>
              <a:t>‹#›</a:t>
            </a:fld>
            <a:endParaRPr kumimoji="1" lang="ja-JP" altLang="en-US"/>
          </a:p>
        </p:txBody>
      </p:sp>
    </p:spTree>
    <p:extLst>
      <p:ext uri="{BB962C8B-B14F-4D97-AF65-F5344CB8AC3E}">
        <p14:creationId xmlns:p14="http://schemas.microsoft.com/office/powerpoint/2010/main" val="13334805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3B9ADE2-B863-8DFB-407D-DF7738251CB6}"/>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7B1D296-8683-655E-01D3-7B0E643B5E3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3F988383-B60F-CBDF-56C5-EC7D7377562B}"/>
              </a:ext>
            </a:extLst>
          </p:cNvPr>
          <p:cNvSpPr>
            <a:spLocks noGrp="1"/>
          </p:cNvSpPr>
          <p:nvPr>
            <p:ph type="dt" sz="half" idx="10"/>
          </p:nvPr>
        </p:nvSpPr>
        <p:spPr/>
        <p:txBody>
          <a:bodyPr/>
          <a:lstStyle/>
          <a:p>
            <a:fld id="{2D855271-C921-4204-BDCB-CB1BC61C6492}" type="datetimeFigureOut">
              <a:rPr kumimoji="1" lang="ja-JP" altLang="en-US" smtClean="0"/>
              <a:t>2025/9/15</a:t>
            </a:fld>
            <a:endParaRPr kumimoji="1" lang="ja-JP" altLang="en-US"/>
          </a:p>
        </p:txBody>
      </p:sp>
      <p:sp>
        <p:nvSpPr>
          <p:cNvPr id="5" name="フッター プレースホルダー 4">
            <a:extLst>
              <a:ext uri="{FF2B5EF4-FFF2-40B4-BE49-F238E27FC236}">
                <a16:creationId xmlns:a16="http://schemas.microsoft.com/office/drawing/2014/main" id="{AF37D53A-2B0F-CD07-068F-93A2898BBAB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395CCBF-BF8B-B883-B107-01CB8085EDF2}"/>
              </a:ext>
            </a:extLst>
          </p:cNvPr>
          <p:cNvSpPr>
            <a:spLocks noGrp="1"/>
          </p:cNvSpPr>
          <p:nvPr>
            <p:ph type="sldNum" sz="quarter" idx="12"/>
          </p:nvPr>
        </p:nvSpPr>
        <p:spPr/>
        <p:txBody>
          <a:bodyPr/>
          <a:lstStyle/>
          <a:p>
            <a:fld id="{7700E541-C12B-4E44-B7A7-B37D889CEC39}" type="slidenum">
              <a:rPr kumimoji="1" lang="ja-JP" altLang="en-US" smtClean="0"/>
              <a:t>‹#›</a:t>
            </a:fld>
            <a:endParaRPr kumimoji="1" lang="ja-JP" altLang="en-US"/>
          </a:p>
        </p:txBody>
      </p:sp>
    </p:spTree>
    <p:extLst>
      <p:ext uri="{BB962C8B-B14F-4D97-AF65-F5344CB8AC3E}">
        <p14:creationId xmlns:p14="http://schemas.microsoft.com/office/powerpoint/2010/main" val="21987560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631F980-9541-A678-04F3-85F997E4F38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EC738B6-11A6-957E-9899-4AC6B462CC35}"/>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DEDC7E34-FE97-C9B1-4349-F2AA54FC0673}"/>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4C809147-A47E-F8A7-3FC2-8EAB5E6AD836}"/>
              </a:ext>
            </a:extLst>
          </p:cNvPr>
          <p:cNvSpPr>
            <a:spLocks noGrp="1"/>
          </p:cNvSpPr>
          <p:nvPr>
            <p:ph type="dt" sz="half" idx="10"/>
          </p:nvPr>
        </p:nvSpPr>
        <p:spPr/>
        <p:txBody>
          <a:bodyPr/>
          <a:lstStyle/>
          <a:p>
            <a:fld id="{2D855271-C921-4204-BDCB-CB1BC61C6492}" type="datetimeFigureOut">
              <a:rPr kumimoji="1" lang="ja-JP" altLang="en-US" smtClean="0"/>
              <a:t>2025/9/15</a:t>
            </a:fld>
            <a:endParaRPr kumimoji="1" lang="ja-JP" altLang="en-US"/>
          </a:p>
        </p:txBody>
      </p:sp>
      <p:sp>
        <p:nvSpPr>
          <p:cNvPr id="6" name="フッター プレースホルダー 5">
            <a:extLst>
              <a:ext uri="{FF2B5EF4-FFF2-40B4-BE49-F238E27FC236}">
                <a16:creationId xmlns:a16="http://schemas.microsoft.com/office/drawing/2014/main" id="{893AC017-D0F7-3F00-FDE9-EFA08E56461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4CB80EB-9369-BAC8-30DD-42F1B8AE627A}"/>
              </a:ext>
            </a:extLst>
          </p:cNvPr>
          <p:cNvSpPr>
            <a:spLocks noGrp="1"/>
          </p:cNvSpPr>
          <p:nvPr>
            <p:ph type="sldNum" sz="quarter" idx="12"/>
          </p:nvPr>
        </p:nvSpPr>
        <p:spPr/>
        <p:txBody>
          <a:bodyPr/>
          <a:lstStyle/>
          <a:p>
            <a:fld id="{7700E541-C12B-4E44-B7A7-B37D889CEC39}" type="slidenum">
              <a:rPr kumimoji="1" lang="ja-JP" altLang="en-US" smtClean="0"/>
              <a:t>‹#›</a:t>
            </a:fld>
            <a:endParaRPr kumimoji="1" lang="ja-JP" altLang="en-US"/>
          </a:p>
        </p:txBody>
      </p:sp>
    </p:spTree>
    <p:extLst>
      <p:ext uri="{BB962C8B-B14F-4D97-AF65-F5344CB8AC3E}">
        <p14:creationId xmlns:p14="http://schemas.microsoft.com/office/powerpoint/2010/main" val="6723702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80C463A-CE32-AB29-6EA5-3AEA108B87E0}"/>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EF49F89-365D-0AAB-1C74-0EF6A3BC229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ACD81F79-9B31-99D6-4D56-E05F6C371F0D}"/>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F416E528-06BA-7D31-939E-F464E8BB0F8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5262EB9C-1C86-F5A8-08B4-D3F1C787E551}"/>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4B52566-281C-ECD0-256A-8E7B01CA8415}"/>
              </a:ext>
            </a:extLst>
          </p:cNvPr>
          <p:cNvSpPr>
            <a:spLocks noGrp="1"/>
          </p:cNvSpPr>
          <p:nvPr>
            <p:ph type="dt" sz="half" idx="10"/>
          </p:nvPr>
        </p:nvSpPr>
        <p:spPr/>
        <p:txBody>
          <a:bodyPr/>
          <a:lstStyle/>
          <a:p>
            <a:fld id="{2D855271-C921-4204-BDCB-CB1BC61C6492}" type="datetimeFigureOut">
              <a:rPr kumimoji="1" lang="ja-JP" altLang="en-US" smtClean="0"/>
              <a:t>2025/9/15</a:t>
            </a:fld>
            <a:endParaRPr kumimoji="1" lang="ja-JP" altLang="en-US"/>
          </a:p>
        </p:txBody>
      </p:sp>
      <p:sp>
        <p:nvSpPr>
          <p:cNvPr id="8" name="フッター プレースホルダー 7">
            <a:extLst>
              <a:ext uri="{FF2B5EF4-FFF2-40B4-BE49-F238E27FC236}">
                <a16:creationId xmlns:a16="http://schemas.microsoft.com/office/drawing/2014/main" id="{E93B7D02-13E5-8B54-274E-870B3A5D11ED}"/>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50D8DD7C-E370-7239-5311-8689B180E706}"/>
              </a:ext>
            </a:extLst>
          </p:cNvPr>
          <p:cNvSpPr>
            <a:spLocks noGrp="1"/>
          </p:cNvSpPr>
          <p:nvPr>
            <p:ph type="sldNum" sz="quarter" idx="12"/>
          </p:nvPr>
        </p:nvSpPr>
        <p:spPr/>
        <p:txBody>
          <a:bodyPr/>
          <a:lstStyle/>
          <a:p>
            <a:fld id="{7700E541-C12B-4E44-B7A7-B37D889CEC39}" type="slidenum">
              <a:rPr kumimoji="1" lang="ja-JP" altLang="en-US" smtClean="0"/>
              <a:t>‹#›</a:t>
            </a:fld>
            <a:endParaRPr kumimoji="1" lang="ja-JP" altLang="en-US"/>
          </a:p>
        </p:txBody>
      </p:sp>
    </p:spTree>
    <p:extLst>
      <p:ext uri="{BB962C8B-B14F-4D97-AF65-F5344CB8AC3E}">
        <p14:creationId xmlns:p14="http://schemas.microsoft.com/office/powerpoint/2010/main" val="18909170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42BAA06-6AEB-0965-CBF7-7FD240462680}"/>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AC932D9D-3310-5415-34E8-169D5BD1695C}"/>
              </a:ext>
            </a:extLst>
          </p:cNvPr>
          <p:cNvSpPr>
            <a:spLocks noGrp="1"/>
          </p:cNvSpPr>
          <p:nvPr>
            <p:ph type="dt" sz="half" idx="10"/>
          </p:nvPr>
        </p:nvSpPr>
        <p:spPr/>
        <p:txBody>
          <a:bodyPr/>
          <a:lstStyle/>
          <a:p>
            <a:fld id="{2D855271-C921-4204-BDCB-CB1BC61C6492}" type="datetimeFigureOut">
              <a:rPr kumimoji="1" lang="ja-JP" altLang="en-US" smtClean="0"/>
              <a:t>2025/9/15</a:t>
            </a:fld>
            <a:endParaRPr kumimoji="1" lang="ja-JP" altLang="en-US"/>
          </a:p>
        </p:txBody>
      </p:sp>
      <p:sp>
        <p:nvSpPr>
          <p:cNvPr id="4" name="フッター プレースホルダー 3">
            <a:extLst>
              <a:ext uri="{FF2B5EF4-FFF2-40B4-BE49-F238E27FC236}">
                <a16:creationId xmlns:a16="http://schemas.microsoft.com/office/drawing/2014/main" id="{28316D54-49E5-D1D0-A0F1-C3AA53E38634}"/>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F4749091-1905-D53B-CDBB-756321422965}"/>
              </a:ext>
            </a:extLst>
          </p:cNvPr>
          <p:cNvSpPr>
            <a:spLocks noGrp="1"/>
          </p:cNvSpPr>
          <p:nvPr>
            <p:ph type="sldNum" sz="quarter" idx="12"/>
          </p:nvPr>
        </p:nvSpPr>
        <p:spPr/>
        <p:txBody>
          <a:bodyPr/>
          <a:lstStyle/>
          <a:p>
            <a:fld id="{7700E541-C12B-4E44-B7A7-B37D889CEC39}" type="slidenum">
              <a:rPr kumimoji="1" lang="ja-JP" altLang="en-US" smtClean="0"/>
              <a:t>‹#›</a:t>
            </a:fld>
            <a:endParaRPr kumimoji="1" lang="ja-JP" altLang="en-US"/>
          </a:p>
        </p:txBody>
      </p:sp>
    </p:spTree>
    <p:extLst>
      <p:ext uri="{BB962C8B-B14F-4D97-AF65-F5344CB8AC3E}">
        <p14:creationId xmlns:p14="http://schemas.microsoft.com/office/powerpoint/2010/main" val="21330718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C5249E41-0DB0-B71F-ED87-EB149B16666C}"/>
              </a:ext>
            </a:extLst>
          </p:cNvPr>
          <p:cNvSpPr>
            <a:spLocks noGrp="1"/>
          </p:cNvSpPr>
          <p:nvPr>
            <p:ph type="dt" sz="half" idx="10"/>
          </p:nvPr>
        </p:nvSpPr>
        <p:spPr/>
        <p:txBody>
          <a:bodyPr/>
          <a:lstStyle/>
          <a:p>
            <a:fld id="{2D855271-C921-4204-BDCB-CB1BC61C6492}" type="datetimeFigureOut">
              <a:rPr kumimoji="1" lang="ja-JP" altLang="en-US" smtClean="0"/>
              <a:t>2025/9/15</a:t>
            </a:fld>
            <a:endParaRPr kumimoji="1" lang="ja-JP" altLang="en-US"/>
          </a:p>
        </p:txBody>
      </p:sp>
      <p:sp>
        <p:nvSpPr>
          <p:cNvPr id="3" name="フッター プレースホルダー 2">
            <a:extLst>
              <a:ext uri="{FF2B5EF4-FFF2-40B4-BE49-F238E27FC236}">
                <a16:creationId xmlns:a16="http://schemas.microsoft.com/office/drawing/2014/main" id="{21083A66-88B2-DA3C-160F-4132CB27A77F}"/>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5236ECF3-3C35-E135-45C5-D4763144D435}"/>
              </a:ext>
            </a:extLst>
          </p:cNvPr>
          <p:cNvSpPr>
            <a:spLocks noGrp="1"/>
          </p:cNvSpPr>
          <p:nvPr>
            <p:ph type="sldNum" sz="quarter" idx="12"/>
          </p:nvPr>
        </p:nvSpPr>
        <p:spPr/>
        <p:txBody>
          <a:bodyPr/>
          <a:lstStyle/>
          <a:p>
            <a:fld id="{7700E541-C12B-4E44-B7A7-B37D889CEC39}" type="slidenum">
              <a:rPr kumimoji="1" lang="ja-JP" altLang="en-US" smtClean="0"/>
              <a:t>‹#›</a:t>
            </a:fld>
            <a:endParaRPr kumimoji="1" lang="ja-JP" altLang="en-US"/>
          </a:p>
        </p:txBody>
      </p:sp>
    </p:spTree>
    <p:extLst>
      <p:ext uri="{BB962C8B-B14F-4D97-AF65-F5344CB8AC3E}">
        <p14:creationId xmlns:p14="http://schemas.microsoft.com/office/powerpoint/2010/main" val="15812376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5749C52-FD5D-CB34-6C95-229C1A372923}"/>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E31F33C-3C41-8310-408F-142270DBD8D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C5B0AE44-C2A1-5950-E34B-4151C7D92A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ADACEA6D-DAA3-5F08-C694-4AA9A7BDECDF}"/>
              </a:ext>
            </a:extLst>
          </p:cNvPr>
          <p:cNvSpPr>
            <a:spLocks noGrp="1"/>
          </p:cNvSpPr>
          <p:nvPr>
            <p:ph type="dt" sz="half" idx="10"/>
          </p:nvPr>
        </p:nvSpPr>
        <p:spPr/>
        <p:txBody>
          <a:bodyPr/>
          <a:lstStyle/>
          <a:p>
            <a:fld id="{2D855271-C921-4204-BDCB-CB1BC61C6492}" type="datetimeFigureOut">
              <a:rPr kumimoji="1" lang="ja-JP" altLang="en-US" smtClean="0"/>
              <a:t>2025/9/15</a:t>
            </a:fld>
            <a:endParaRPr kumimoji="1" lang="ja-JP" altLang="en-US"/>
          </a:p>
        </p:txBody>
      </p:sp>
      <p:sp>
        <p:nvSpPr>
          <p:cNvPr id="6" name="フッター プレースホルダー 5">
            <a:extLst>
              <a:ext uri="{FF2B5EF4-FFF2-40B4-BE49-F238E27FC236}">
                <a16:creationId xmlns:a16="http://schemas.microsoft.com/office/drawing/2014/main" id="{E5B41788-3B3A-AA73-C0E5-02A18B1865E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B727060-63E1-D885-6DA1-3AE12227E343}"/>
              </a:ext>
            </a:extLst>
          </p:cNvPr>
          <p:cNvSpPr>
            <a:spLocks noGrp="1"/>
          </p:cNvSpPr>
          <p:nvPr>
            <p:ph type="sldNum" sz="quarter" idx="12"/>
          </p:nvPr>
        </p:nvSpPr>
        <p:spPr/>
        <p:txBody>
          <a:bodyPr/>
          <a:lstStyle/>
          <a:p>
            <a:fld id="{7700E541-C12B-4E44-B7A7-B37D889CEC39}" type="slidenum">
              <a:rPr kumimoji="1" lang="ja-JP" altLang="en-US" smtClean="0"/>
              <a:t>‹#›</a:t>
            </a:fld>
            <a:endParaRPr kumimoji="1" lang="ja-JP" altLang="en-US"/>
          </a:p>
        </p:txBody>
      </p:sp>
    </p:spTree>
    <p:extLst>
      <p:ext uri="{BB962C8B-B14F-4D97-AF65-F5344CB8AC3E}">
        <p14:creationId xmlns:p14="http://schemas.microsoft.com/office/powerpoint/2010/main" val="36165136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05F1EC8-80BD-F64F-B00A-E64C40312D46}"/>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545F5578-D6E8-D841-2156-3F6AEEDB90E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C809AAC7-D0F2-C6AD-E77C-B25FD7F30C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D3258E9-1F9A-5224-9069-E08A9A3E5432}"/>
              </a:ext>
            </a:extLst>
          </p:cNvPr>
          <p:cNvSpPr>
            <a:spLocks noGrp="1"/>
          </p:cNvSpPr>
          <p:nvPr>
            <p:ph type="dt" sz="half" idx="10"/>
          </p:nvPr>
        </p:nvSpPr>
        <p:spPr/>
        <p:txBody>
          <a:bodyPr/>
          <a:lstStyle/>
          <a:p>
            <a:fld id="{2D855271-C921-4204-BDCB-CB1BC61C6492}" type="datetimeFigureOut">
              <a:rPr kumimoji="1" lang="ja-JP" altLang="en-US" smtClean="0"/>
              <a:t>2025/9/15</a:t>
            </a:fld>
            <a:endParaRPr kumimoji="1" lang="ja-JP" altLang="en-US"/>
          </a:p>
        </p:txBody>
      </p:sp>
      <p:sp>
        <p:nvSpPr>
          <p:cNvPr id="6" name="フッター プレースホルダー 5">
            <a:extLst>
              <a:ext uri="{FF2B5EF4-FFF2-40B4-BE49-F238E27FC236}">
                <a16:creationId xmlns:a16="http://schemas.microsoft.com/office/drawing/2014/main" id="{26DAD449-85D8-D30D-D8EB-529FB57AF0B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601F422-DE37-F924-093D-1C2D222A3B2C}"/>
              </a:ext>
            </a:extLst>
          </p:cNvPr>
          <p:cNvSpPr>
            <a:spLocks noGrp="1"/>
          </p:cNvSpPr>
          <p:nvPr>
            <p:ph type="sldNum" sz="quarter" idx="12"/>
          </p:nvPr>
        </p:nvSpPr>
        <p:spPr/>
        <p:txBody>
          <a:bodyPr/>
          <a:lstStyle/>
          <a:p>
            <a:fld id="{7700E541-C12B-4E44-B7A7-B37D889CEC39}" type="slidenum">
              <a:rPr kumimoji="1" lang="ja-JP" altLang="en-US" smtClean="0"/>
              <a:t>‹#›</a:t>
            </a:fld>
            <a:endParaRPr kumimoji="1" lang="ja-JP" altLang="en-US"/>
          </a:p>
        </p:txBody>
      </p:sp>
    </p:spTree>
    <p:extLst>
      <p:ext uri="{BB962C8B-B14F-4D97-AF65-F5344CB8AC3E}">
        <p14:creationId xmlns:p14="http://schemas.microsoft.com/office/powerpoint/2010/main" val="12000263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1701714E-8591-FC61-B7FF-69869AD8AC0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AA576984-3B90-4A1F-818D-271CC37D78D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E603CC1-42F0-EED8-8D1D-A17BBB43460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D855271-C921-4204-BDCB-CB1BC61C6492}" type="datetimeFigureOut">
              <a:rPr kumimoji="1" lang="ja-JP" altLang="en-US" smtClean="0"/>
              <a:t>2025/9/15</a:t>
            </a:fld>
            <a:endParaRPr kumimoji="1" lang="ja-JP" altLang="en-US"/>
          </a:p>
        </p:txBody>
      </p:sp>
      <p:sp>
        <p:nvSpPr>
          <p:cNvPr id="5" name="フッター プレースホルダー 4">
            <a:extLst>
              <a:ext uri="{FF2B5EF4-FFF2-40B4-BE49-F238E27FC236}">
                <a16:creationId xmlns:a16="http://schemas.microsoft.com/office/drawing/2014/main" id="{A56D167E-23E8-C7EB-F7EC-FDD22686329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8A5FD362-E02C-92DC-E38A-4136D092620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700E541-C12B-4E44-B7A7-B37D889CEC39}" type="slidenum">
              <a:rPr kumimoji="1" lang="ja-JP" altLang="en-US" smtClean="0"/>
              <a:t>‹#›</a:t>
            </a:fld>
            <a:endParaRPr kumimoji="1" lang="ja-JP" altLang="en-US"/>
          </a:p>
        </p:txBody>
      </p:sp>
    </p:spTree>
    <p:extLst>
      <p:ext uri="{BB962C8B-B14F-4D97-AF65-F5344CB8AC3E}">
        <p14:creationId xmlns:p14="http://schemas.microsoft.com/office/powerpoint/2010/main" val="7475382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7A24A1A-10FD-E351-739A-8BA758C1EE98}"/>
              </a:ext>
            </a:extLst>
          </p:cNvPr>
          <p:cNvSpPr>
            <a:spLocks noGrp="1"/>
          </p:cNvSpPr>
          <p:nvPr>
            <p:ph type="ctrTitle"/>
          </p:nvPr>
        </p:nvSpPr>
        <p:spPr>
          <a:xfrm>
            <a:off x="869244" y="1154287"/>
            <a:ext cx="10453511" cy="1655763"/>
          </a:xfrm>
        </p:spPr>
        <p:txBody>
          <a:bodyPr>
            <a:normAutofit/>
          </a:bodyPr>
          <a:lstStyle/>
          <a:p>
            <a:r>
              <a:rPr lang="ja-JP" altLang="en-US" sz="4400" b="1" dirty="0"/>
              <a:t>「医学研究における当事者参画」として</a:t>
            </a:r>
            <a:br>
              <a:rPr lang="en-US" altLang="ja-JP" sz="4400" b="1" dirty="0"/>
            </a:br>
            <a:r>
              <a:rPr lang="ja-JP" altLang="en-US" sz="4400" b="1" dirty="0"/>
              <a:t>障害学会において議論したいこと</a:t>
            </a:r>
            <a:endParaRPr kumimoji="1" lang="ja-JP" altLang="en-US" b="1" dirty="0"/>
          </a:p>
        </p:txBody>
      </p:sp>
      <p:sp>
        <p:nvSpPr>
          <p:cNvPr id="3" name="字幕 2">
            <a:extLst>
              <a:ext uri="{FF2B5EF4-FFF2-40B4-BE49-F238E27FC236}">
                <a16:creationId xmlns:a16="http://schemas.microsoft.com/office/drawing/2014/main" id="{D1A94792-A077-58E0-E262-7D7EF3333B22}"/>
              </a:ext>
            </a:extLst>
          </p:cNvPr>
          <p:cNvSpPr>
            <a:spLocks noGrp="1"/>
          </p:cNvSpPr>
          <p:nvPr>
            <p:ph type="subTitle" idx="1"/>
          </p:nvPr>
        </p:nvSpPr>
        <p:spPr/>
        <p:txBody>
          <a:bodyPr>
            <a:normAutofit fontScale="25000" lnSpcReduction="20000"/>
          </a:bodyPr>
          <a:lstStyle/>
          <a:p>
            <a:r>
              <a:rPr lang="ja-JP" altLang="en-US" sz="8000" dirty="0"/>
              <a:t>障害学会第</a:t>
            </a:r>
            <a:r>
              <a:rPr lang="en-US" altLang="ja-JP" sz="8000" dirty="0"/>
              <a:t>22</a:t>
            </a:r>
            <a:r>
              <a:rPr lang="ja-JP" altLang="en-US" sz="8000"/>
              <a:t>回大会シンポジウム</a:t>
            </a:r>
            <a:r>
              <a:rPr lang="ja-JP" altLang="en-US" sz="8000" dirty="0"/>
              <a:t>②　医学研究における</a:t>
            </a:r>
            <a:r>
              <a:rPr lang="ja-JP" altLang="en-US" sz="8000"/>
              <a:t>当事者参画</a:t>
            </a:r>
            <a:endParaRPr lang="ja-JP" altLang="en-US" sz="8000" dirty="0"/>
          </a:p>
          <a:p>
            <a:r>
              <a:rPr lang="ja-JP" altLang="en-US" sz="8000" dirty="0"/>
              <a:t>日時：</a:t>
            </a:r>
            <a:r>
              <a:rPr lang="en-US" altLang="ja-JP" sz="8000" dirty="0"/>
              <a:t>2025</a:t>
            </a:r>
            <a:r>
              <a:rPr lang="ja-JP" altLang="en-US" sz="8000" dirty="0"/>
              <a:t>年</a:t>
            </a:r>
            <a:r>
              <a:rPr lang="en-US" altLang="ja-JP" sz="8000" dirty="0"/>
              <a:t>9</a:t>
            </a:r>
            <a:r>
              <a:rPr lang="ja-JP" altLang="en-US" sz="8000" dirty="0"/>
              <a:t>月</a:t>
            </a:r>
            <a:r>
              <a:rPr lang="en-US" altLang="ja-JP" sz="8000" dirty="0"/>
              <a:t>21</a:t>
            </a:r>
            <a:r>
              <a:rPr lang="ja-JP" altLang="en-US" sz="8000" dirty="0"/>
              <a:t>日（</a:t>
            </a:r>
            <a:r>
              <a:rPr lang="ja-JP" altLang="en-US" sz="8000"/>
              <a:t>日）</a:t>
            </a:r>
            <a:r>
              <a:rPr lang="en-US" altLang="ja-JP" sz="8000" dirty="0"/>
              <a:t>15:00-17:30</a:t>
            </a:r>
          </a:p>
          <a:p>
            <a:r>
              <a:rPr lang="ja-JP" altLang="en-US" sz="8000" dirty="0"/>
              <a:t>会場：女子栄養大学　</a:t>
            </a:r>
            <a:r>
              <a:rPr lang="ja-JP" altLang="en-US" sz="8000"/>
              <a:t>坂戸キャンパス</a:t>
            </a:r>
            <a:endParaRPr lang="en-US" altLang="ja-JP" sz="8000" dirty="0"/>
          </a:p>
          <a:p>
            <a:endParaRPr lang="ja-JP" altLang="en-US" sz="6400" dirty="0"/>
          </a:p>
          <a:p>
            <a:r>
              <a:rPr lang="ja-JP" altLang="en-US" sz="17600" dirty="0"/>
              <a:t>植村要</a:t>
            </a:r>
          </a:p>
          <a:p>
            <a:r>
              <a:rPr lang="ja-JP" altLang="en-US" sz="7200" dirty="0"/>
              <a:t>国立国会図書館　総務部企画課</a:t>
            </a:r>
          </a:p>
          <a:p>
            <a:endParaRPr kumimoji="1" lang="ja-JP" altLang="en-US" dirty="0"/>
          </a:p>
        </p:txBody>
      </p:sp>
    </p:spTree>
    <p:extLst>
      <p:ext uri="{BB962C8B-B14F-4D97-AF65-F5344CB8AC3E}">
        <p14:creationId xmlns:p14="http://schemas.microsoft.com/office/powerpoint/2010/main" val="41009255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221E8612-D50D-5907-85C6-C684E3E807B8}"/>
              </a:ext>
            </a:extLst>
          </p:cNvPr>
          <p:cNvSpPr txBox="1">
            <a:spLocks/>
          </p:cNvSpPr>
          <p:nvPr/>
        </p:nvSpPr>
        <p:spPr>
          <a:xfrm>
            <a:off x="838200" y="365125"/>
            <a:ext cx="10515600" cy="94297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en-US" altLang="ja-JP" sz="4000" dirty="0"/>
              <a:t>6. </a:t>
            </a:r>
            <a:r>
              <a:rPr lang="ja-JP" altLang="en-US" sz="4000"/>
              <a:t>まとめ</a:t>
            </a:r>
            <a:endParaRPr lang="ja-JP" altLang="en-US" sz="4000" dirty="0">
              <a:latin typeface="+mn-ea"/>
              <a:ea typeface="+mn-ea"/>
            </a:endParaRPr>
          </a:p>
        </p:txBody>
      </p:sp>
      <p:sp>
        <p:nvSpPr>
          <p:cNvPr id="10" name="字幕 2">
            <a:extLst>
              <a:ext uri="{FF2B5EF4-FFF2-40B4-BE49-F238E27FC236}">
                <a16:creationId xmlns:a16="http://schemas.microsoft.com/office/drawing/2014/main" id="{65764AAA-40B3-77CC-9F73-2961771F8448}"/>
              </a:ext>
            </a:extLst>
          </p:cNvPr>
          <p:cNvSpPr>
            <a:spLocks noGrp="1"/>
          </p:cNvSpPr>
          <p:nvPr>
            <p:ph type="subTitle" idx="1"/>
          </p:nvPr>
        </p:nvSpPr>
        <p:spPr>
          <a:xfrm>
            <a:off x="762000" y="1549528"/>
            <a:ext cx="10668000" cy="1655762"/>
          </a:xfrm>
        </p:spPr>
        <p:txBody>
          <a:bodyPr>
            <a:noAutofit/>
          </a:bodyPr>
          <a:lstStyle/>
          <a:p>
            <a:pPr marL="342900" indent="-342900" algn="l">
              <a:lnSpc>
                <a:spcPct val="150000"/>
              </a:lnSpc>
              <a:buFont typeface="Arial" panose="020B0604020202020204" pitchFamily="34" charset="0"/>
              <a:buChar char="•"/>
            </a:pPr>
            <a:r>
              <a:rPr lang="ja-JP" altLang="en-US"/>
              <a:t>ディスアビリティの解消が優先であるとしても、社会モデルは医療に接触することに対する後ろめたさをもたらしていないか？</a:t>
            </a:r>
            <a:endParaRPr lang="en-US" altLang="ja-JP" dirty="0"/>
          </a:p>
          <a:p>
            <a:pPr marL="342900" indent="-342900" algn="l">
              <a:lnSpc>
                <a:spcPct val="150000"/>
              </a:lnSpc>
              <a:buFont typeface="Arial" panose="020B0604020202020204" pitchFamily="34" charset="0"/>
              <a:buChar char="•"/>
            </a:pPr>
            <a:r>
              <a:rPr lang="ja-JP" altLang="en-US"/>
              <a:t>自己規定の中核に関わるインペアメントを解消する医療を拒否するとしても、インペアメントの周縁に関わる医療にどのように対峙するか？</a:t>
            </a:r>
            <a:endParaRPr lang="en-US" altLang="ja-JP" dirty="0"/>
          </a:p>
          <a:p>
            <a:pPr marL="342900" indent="-342900" algn="l">
              <a:lnSpc>
                <a:spcPct val="150000"/>
              </a:lnSpc>
              <a:buFont typeface="Arial" panose="020B0604020202020204" pitchFamily="34" charset="0"/>
              <a:buChar char="•"/>
            </a:pPr>
            <a:r>
              <a:rPr lang="ja-JP" altLang="en-US"/>
              <a:t>先天性の障害に対する医療を拒否するとしても、後天性の障害に対する医療にどのように対峙するか？</a:t>
            </a:r>
            <a:endParaRPr lang="en-US" altLang="ja-JP" dirty="0"/>
          </a:p>
          <a:p>
            <a:pPr marL="342900" indent="-342900" algn="l">
              <a:lnSpc>
                <a:spcPct val="150000"/>
              </a:lnSpc>
              <a:buFont typeface="Arial" panose="020B0604020202020204" pitchFamily="34" charset="0"/>
              <a:buChar char="•"/>
            </a:pPr>
            <a:r>
              <a:rPr lang="ja-JP" altLang="en-US"/>
              <a:t>同意の前提となる情報環境をどのように整備するか？</a:t>
            </a:r>
            <a:endParaRPr kumimoji="1" lang="ja-JP" altLang="en-US" dirty="0"/>
          </a:p>
        </p:txBody>
      </p:sp>
    </p:spTree>
    <p:extLst>
      <p:ext uri="{BB962C8B-B14F-4D97-AF65-F5344CB8AC3E}">
        <p14:creationId xmlns:p14="http://schemas.microsoft.com/office/powerpoint/2010/main" val="25887104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32F4CCD-E935-6FA8-E8B4-95960ADFA447}"/>
              </a:ext>
            </a:extLst>
          </p:cNvPr>
          <p:cNvSpPr>
            <a:spLocks noGrp="1"/>
          </p:cNvSpPr>
          <p:nvPr>
            <p:ph type="title"/>
          </p:nvPr>
        </p:nvSpPr>
        <p:spPr>
          <a:xfrm>
            <a:off x="838200" y="365125"/>
            <a:ext cx="10515600" cy="803275"/>
          </a:xfrm>
        </p:spPr>
        <p:txBody>
          <a:bodyPr anchor="t" anchorCtr="0">
            <a:normAutofit/>
          </a:bodyPr>
          <a:lstStyle/>
          <a:p>
            <a:r>
              <a:rPr kumimoji="1" lang="en-US" altLang="ja-JP" sz="4000" dirty="0"/>
              <a:t>1. </a:t>
            </a:r>
            <a:r>
              <a:rPr lang="ja-JP" altLang="en-US" sz="4000" dirty="0"/>
              <a:t>「医学研究における当事者参画」について</a:t>
            </a:r>
            <a:endParaRPr kumimoji="1" lang="ja-JP" altLang="en-US" sz="4000" dirty="0"/>
          </a:p>
        </p:txBody>
      </p:sp>
      <p:sp>
        <p:nvSpPr>
          <p:cNvPr id="3" name="コンテンツ プレースホルダー 2">
            <a:extLst>
              <a:ext uri="{FF2B5EF4-FFF2-40B4-BE49-F238E27FC236}">
                <a16:creationId xmlns:a16="http://schemas.microsoft.com/office/drawing/2014/main" id="{B48012FD-55E9-E655-8FD6-3777F877A499}"/>
              </a:ext>
            </a:extLst>
          </p:cNvPr>
          <p:cNvSpPr>
            <a:spLocks noGrp="1"/>
          </p:cNvSpPr>
          <p:nvPr>
            <p:ph sz="half" idx="1"/>
          </p:nvPr>
        </p:nvSpPr>
        <p:spPr>
          <a:xfrm>
            <a:off x="838200" y="1711325"/>
            <a:ext cx="5181600" cy="4351338"/>
          </a:xfrm>
        </p:spPr>
        <p:txBody>
          <a:bodyPr>
            <a:noAutofit/>
          </a:bodyPr>
          <a:lstStyle/>
          <a:p>
            <a:pPr marL="0" indent="0">
              <a:lnSpc>
                <a:spcPct val="120000"/>
              </a:lnSpc>
              <a:buNone/>
            </a:pPr>
            <a:r>
              <a:rPr lang="ja-JP" altLang="en-US" sz="2400" dirty="0"/>
              <a:t>＜恩恵（</a:t>
            </a:r>
            <a:r>
              <a:rPr lang="en-US" altLang="ja-JP" sz="2400" dirty="0"/>
              <a:t>benefit</a:t>
            </a:r>
            <a:r>
              <a:rPr lang="ja-JP" altLang="en-US" sz="2400" dirty="0"/>
              <a:t>）は</a:t>
            </a:r>
            <a:r>
              <a:rPr lang="ja-JP" altLang="en-US" sz="2400"/>
              <a:t>誰にもたらされるか＞</a:t>
            </a:r>
            <a:endParaRPr lang="ja-JP" altLang="en-US" sz="2400" dirty="0"/>
          </a:p>
          <a:p>
            <a:pPr>
              <a:lnSpc>
                <a:spcPct val="120000"/>
              </a:lnSpc>
            </a:pPr>
            <a:r>
              <a:rPr lang="ja-JP" altLang="en-US" sz="2000"/>
              <a:t>治療</a:t>
            </a:r>
            <a:r>
              <a:rPr lang="ja-JP" altLang="en-US" sz="2000" dirty="0"/>
              <a:t>における恩恵は、その治療を受ける患者に対して、回復という</a:t>
            </a:r>
            <a:r>
              <a:rPr lang="ja-JP" altLang="en-US" sz="2000"/>
              <a:t>形でもたらされる</a:t>
            </a:r>
            <a:endParaRPr lang="ja-JP" altLang="en-US" sz="2000" dirty="0"/>
          </a:p>
          <a:p>
            <a:pPr>
              <a:lnSpc>
                <a:spcPct val="120000"/>
              </a:lnSpc>
            </a:pPr>
            <a:r>
              <a:rPr lang="ja-JP" altLang="en-US" sz="2000"/>
              <a:t>医学</a:t>
            </a:r>
            <a:r>
              <a:rPr lang="ja-JP" altLang="en-US" sz="2000" dirty="0"/>
              <a:t>研究における恩恵は、将来の社会や他の患者に対して、治療法の確立という</a:t>
            </a:r>
            <a:r>
              <a:rPr lang="ja-JP" altLang="en-US" sz="2000"/>
              <a:t>形でもたらされる</a:t>
            </a:r>
            <a:endParaRPr lang="ja-JP" altLang="en-US" sz="2000" dirty="0"/>
          </a:p>
          <a:p>
            <a:pPr marL="0" indent="0">
              <a:lnSpc>
                <a:spcPct val="120000"/>
              </a:lnSpc>
              <a:buNone/>
            </a:pPr>
            <a:endParaRPr lang="ja-JP" altLang="en-US" sz="2000" dirty="0"/>
          </a:p>
          <a:p>
            <a:pPr>
              <a:lnSpc>
                <a:spcPct val="120000"/>
              </a:lnSpc>
            </a:pPr>
            <a:r>
              <a:rPr lang="ja-JP" altLang="en-US" sz="2000"/>
              <a:t>自分</a:t>
            </a:r>
            <a:r>
              <a:rPr lang="ja-JP" altLang="en-US" sz="2000" dirty="0"/>
              <a:t>に</a:t>
            </a:r>
            <a:r>
              <a:rPr lang="ja-JP" altLang="en-US" sz="2000"/>
              <a:t>恩恵がもたらされる</a:t>
            </a:r>
            <a:r>
              <a:rPr lang="ja-JP" altLang="en-US" sz="2000" dirty="0"/>
              <a:t>という、被験者の錯誤</a:t>
            </a:r>
          </a:p>
          <a:p>
            <a:pPr>
              <a:lnSpc>
                <a:spcPct val="120000"/>
              </a:lnSpc>
            </a:pPr>
            <a:endParaRPr kumimoji="1" lang="ja-JP" altLang="en-US" sz="2400" dirty="0"/>
          </a:p>
        </p:txBody>
      </p:sp>
      <p:sp>
        <p:nvSpPr>
          <p:cNvPr id="4" name="コンテンツ プレースホルダー 3">
            <a:extLst>
              <a:ext uri="{FF2B5EF4-FFF2-40B4-BE49-F238E27FC236}">
                <a16:creationId xmlns:a16="http://schemas.microsoft.com/office/drawing/2014/main" id="{8B35FB2C-3E62-FC7C-C4E8-11AE10366F64}"/>
              </a:ext>
            </a:extLst>
          </p:cNvPr>
          <p:cNvSpPr>
            <a:spLocks noGrp="1"/>
          </p:cNvSpPr>
          <p:nvPr>
            <p:ph sz="half" idx="2"/>
          </p:nvPr>
        </p:nvSpPr>
        <p:spPr/>
        <p:txBody>
          <a:bodyPr>
            <a:noAutofit/>
          </a:bodyPr>
          <a:lstStyle/>
          <a:p>
            <a:pPr marL="0" indent="0">
              <a:buNone/>
            </a:pPr>
            <a:r>
              <a:rPr lang="ja-JP" altLang="en-US" sz="2400" dirty="0"/>
              <a:t>＜被験者に錯誤をもたらす環境＞</a:t>
            </a:r>
          </a:p>
          <a:p>
            <a:pPr marL="0" indent="0">
              <a:buNone/>
            </a:pPr>
            <a:endParaRPr lang="ja-JP" altLang="en-US" sz="1800" dirty="0"/>
          </a:p>
          <a:p>
            <a:r>
              <a:rPr lang="ja-JP" altLang="en-US" sz="2000" dirty="0"/>
              <a:t>恩恵がもたらされる「他の患者」には被験者自身も含まれる</a:t>
            </a:r>
          </a:p>
          <a:p>
            <a:r>
              <a:rPr lang="ja-JP" altLang="en-US" sz="2000" dirty="0"/>
              <a:t>回復への被験者の強い期待</a:t>
            </a:r>
          </a:p>
          <a:p>
            <a:r>
              <a:rPr lang="ja-JP" altLang="en-US" sz="2000" dirty="0"/>
              <a:t>医学研究を行う大学病院は、研究機関であり、医療機関でもある</a:t>
            </a:r>
          </a:p>
          <a:p>
            <a:endParaRPr kumimoji="1" lang="ja-JP" altLang="en-US" sz="2400" dirty="0"/>
          </a:p>
        </p:txBody>
      </p:sp>
      <p:sp>
        <p:nvSpPr>
          <p:cNvPr id="5" name="テキスト ボックス 4">
            <a:extLst>
              <a:ext uri="{FF2B5EF4-FFF2-40B4-BE49-F238E27FC236}">
                <a16:creationId xmlns:a16="http://schemas.microsoft.com/office/drawing/2014/main" id="{20010594-6B13-09D6-E52A-15B05DDF6A5D}"/>
              </a:ext>
            </a:extLst>
          </p:cNvPr>
          <p:cNvSpPr txBox="1"/>
          <p:nvPr/>
        </p:nvSpPr>
        <p:spPr>
          <a:xfrm>
            <a:off x="838200" y="1184830"/>
            <a:ext cx="6096000" cy="584775"/>
          </a:xfrm>
          <a:prstGeom prst="rect">
            <a:avLst/>
          </a:prstGeom>
          <a:noFill/>
        </p:spPr>
        <p:txBody>
          <a:bodyPr wrap="square">
            <a:spAutoFit/>
          </a:bodyPr>
          <a:lstStyle/>
          <a:p>
            <a:r>
              <a:rPr lang="ja-JP" altLang="en-US" sz="3200" u="sng"/>
              <a:t>医学研究は治療ではない</a:t>
            </a:r>
          </a:p>
        </p:txBody>
      </p:sp>
      <p:sp>
        <p:nvSpPr>
          <p:cNvPr id="6" name="下矢印 5">
            <a:extLst>
              <a:ext uri="{FF2B5EF4-FFF2-40B4-BE49-F238E27FC236}">
                <a16:creationId xmlns:a16="http://schemas.microsoft.com/office/drawing/2014/main" id="{F1E63B84-948F-23F5-CC51-B3110265C0FF}"/>
              </a:ext>
            </a:extLst>
          </p:cNvPr>
          <p:cNvSpPr/>
          <p:nvPr/>
        </p:nvSpPr>
        <p:spPr>
          <a:xfrm rot="10800000">
            <a:off x="3217985" y="5152470"/>
            <a:ext cx="422030" cy="495300"/>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2829621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字幕 2">
            <a:extLst>
              <a:ext uri="{FF2B5EF4-FFF2-40B4-BE49-F238E27FC236}">
                <a16:creationId xmlns:a16="http://schemas.microsoft.com/office/drawing/2014/main" id="{6B1A40D0-918B-E99C-B4A1-4629031C1225}"/>
              </a:ext>
            </a:extLst>
          </p:cNvPr>
          <p:cNvSpPr>
            <a:spLocks noGrp="1"/>
          </p:cNvSpPr>
          <p:nvPr>
            <p:ph type="subTitle" idx="1"/>
          </p:nvPr>
        </p:nvSpPr>
        <p:spPr>
          <a:xfrm>
            <a:off x="927100" y="1235172"/>
            <a:ext cx="10426700" cy="4229100"/>
          </a:xfrm>
        </p:spPr>
        <p:txBody>
          <a:bodyPr>
            <a:noAutofit/>
          </a:bodyPr>
          <a:lstStyle/>
          <a:p>
            <a:pPr algn="l"/>
            <a:r>
              <a:rPr lang="ja-JP" altLang="en-US" sz="3200" u="sng" dirty="0"/>
              <a:t>被験者を「当事者」とすること</a:t>
            </a:r>
            <a:r>
              <a:rPr lang="ja-JP" altLang="en-US" sz="3200" u="sng"/>
              <a:t>の意義</a:t>
            </a:r>
            <a:br>
              <a:rPr lang="en-US" altLang="ja-JP" sz="2800" dirty="0"/>
            </a:br>
            <a:endParaRPr lang="en-US" altLang="ja-JP" sz="2800" dirty="0"/>
          </a:p>
          <a:p>
            <a:pPr algn="l"/>
            <a:r>
              <a:rPr lang="ja-JP" altLang="en-US" sz="2800" dirty="0"/>
              <a:t>＜参画することの意義＞</a:t>
            </a:r>
          </a:p>
          <a:p>
            <a:pPr marL="342900" indent="-342900" algn="l">
              <a:lnSpc>
                <a:spcPct val="150000"/>
              </a:lnSpc>
              <a:buFont typeface="Arial" panose="020B0604020202020204" pitchFamily="34" charset="0"/>
              <a:buChar char="•"/>
            </a:pPr>
            <a:r>
              <a:rPr lang="ja-JP" altLang="en-US"/>
              <a:t>研究</a:t>
            </a:r>
            <a:r>
              <a:rPr lang="ja-JP" altLang="en-US" dirty="0"/>
              <a:t>テーマの設定：研究実施者は身体の一部を専門とするが、被験者は全体として経験する</a:t>
            </a:r>
          </a:p>
          <a:p>
            <a:pPr marL="342900" indent="-342900" algn="l">
              <a:lnSpc>
                <a:spcPct val="150000"/>
              </a:lnSpc>
              <a:buFont typeface="Arial" panose="020B0604020202020204" pitchFamily="34" charset="0"/>
              <a:buChar char="•"/>
            </a:pPr>
            <a:r>
              <a:rPr lang="ja-JP" altLang="en-US"/>
              <a:t>研究</a:t>
            </a:r>
            <a:r>
              <a:rPr lang="ja-JP" altLang="en-US" dirty="0"/>
              <a:t>倫理：当該研究が倫理原則（人格の尊重、善行、正義）に叶うものであるかの判断は、研究実施者と被験者とでは異なる可能性がある</a:t>
            </a:r>
            <a:endParaRPr lang="en-US" altLang="ja-JP" dirty="0"/>
          </a:p>
          <a:p>
            <a:pPr marL="342900" indent="-342900" algn="l">
              <a:lnSpc>
                <a:spcPct val="150000"/>
              </a:lnSpc>
              <a:buFont typeface="Arial" panose="020B0604020202020204" pitchFamily="34" charset="0"/>
              <a:buChar char="•"/>
            </a:pPr>
            <a:r>
              <a:rPr lang="ja-JP" altLang="en-US"/>
              <a:t>効果</a:t>
            </a:r>
            <a:r>
              <a:rPr lang="ja-JP" altLang="en-US" dirty="0"/>
              <a:t>と評価：改善した状態の持続期間等、効果に対する評価は、研究実施者と被験者とでは異なる可能性がある</a:t>
            </a:r>
          </a:p>
          <a:p>
            <a:pPr algn="l">
              <a:lnSpc>
                <a:spcPct val="100000"/>
              </a:lnSpc>
            </a:pPr>
            <a:endParaRPr lang="en-US" altLang="ja-JP" dirty="0"/>
          </a:p>
          <a:p>
            <a:pPr algn="l">
              <a:lnSpc>
                <a:spcPct val="100000"/>
              </a:lnSpc>
            </a:pPr>
            <a:endParaRPr lang="ja-JP" altLang="en-US" dirty="0"/>
          </a:p>
          <a:p>
            <a:pPr algn="l">
              <a:lnSpc>
                <a:spcPct val="100000"/>
              </a:lnSpc>
            </a:pPr>
            <a:endParaRPr lang="en-US" altLang="ja-JP" dirty="0"/>
          </a:p>
          <a:p>
            <a:pPr algn="l">
              <a:lnSpc>
                <a:spcPct val="100000"/>
              </a:lnSpc>
            </a:pPr>
            <a:endParaRPr lang="en-US" altLang="ja-JP" dirty="0"/>
          </a:p>
          <a:p>
            <a:pPr algn="l">
              <a:lnSpc>
                <a:spcPct val="100000"/>
              </a:lnSpc>
            </a:pPr>
            <a:endParaRPr lang="en-US" altLang="ja-JP" dirty="0"/>
          </a:p>
          <a:p>
            <a:pPr algn="l">
              <a:lnSpc>
                <a:spcPct val="100000"/>
              </a:lnSpc>
            </a:pPr>
            <a:endParaRPr lang="ja-JP" altLang="en-US" dirty="0"/>
          </a:p>
          <a:p>
            <a:pPr algn="l">
              <a:lnSpc>
                <a:spcPct val="100000"/>
              </a:lnSpc>
            </a:pPr>
            <a:r>
              <a:rPr lang="ja-JP" altLang="en-US" dirty="0"/>
              <a:t>・「当事者」が、専門家による対象化への対抗言説だとするならば、被験者を「当事者」と言い換えることに、どのような意義を見出してか</a:t>
            </a:r>
          </a:p>
          <a:p>
            <a:pPr algn="l"/>
            <a:endParaRPr kumimoji="1" lang="ja-JP" altLang="en-US" dirty="0"/>
          </a:p>
        </p:txBody>
      </p:sp>
      <p:sp>
        <p:nvSpPr>
          <p:cNvPr id="6" name="タイトル 1">
            <a:extLst>
              <a:ext uri="{FF2B5EF4-FFF2-40B4-BE49-F238E27FC236}">
                <a16:creationId xmlns:a16="http://schemas.microsoft.com/office/drawing/2014/main" id="{B9207C68-7F83-7C9D-F88F-DBFE34AFED36}"/>
              </a:ext>
            </a:extLst>
          </p:cNvPr>
          <p:cNvSpPr txBox="1">
            <a:spLocks/>
          </p:cNvSpPr>
          <p:nvPr/>
        </p:nvSpPr>
        <p:spPr>
          <a:xfrm>
            <a:off x="838200" y="365125"/>
            <a:ext cx="10515600" cy="803275"/>
          </a:xfrm>
          <a:prstGeom prst="rect">
            <a:avLst/>
          </a:prstGeom>
        </p:spPr>
        <p:txBody>
          <a:bodyPr vert="horz" lIns="91440" tIns="45720" rIns="91440" bIns="45720" rtlCol="0" anchor="t" anchorCtr="0">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en-US" altLang="ja-JP" sz="4000" dirty="0"/>
              <a:t>1. </a:t>
            </a:r>
            <a:r>
              <a:rPr lang="ja-JP" altLang="en-US" sz="4000" dirty="0"/>
              <a:t>「医学研究における当事者参画」について</a:t>
            </a:r>
          </a:p>
        </p:txBody>
      </p:sp>
    </p:spTree>
    <p:extLst>
      <p:ext uri="{BB962C8B-B14F-4D97-AF65-F5344CB8AC3E}">
        <p14:creationId xmlns:p14="http://schemas.microsoft.com/office/powerpoint/2010/main" val="24142269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F690330-B078-0113-23FC-7A8B4D92B547}"/>
              </a:ext>
            </a:extLst>
          </p:cNvPr>
          <p:cNvSpPr>
            <a:spLocks noGrp="1"/>
          </p:cNvSpPr>
          <p:nvPr>
            <p:ph type="title"/>
          </p:nvPr>
        </p:nvSpPr>
        <p:spPr>
          <a:xfrm>
            <a:off x="838200" y="224445"/>
            <a:ext cx="10515600" cy="1325563"/>
          </a:xfrm>
        </p:spPr>
        <p:txBody>
          <a:bodyPr>
            <a:normAutofit/>
          </a:bodyPr>
          <a:lstStyle/>
          <a:p>
            <a:r>
              <a:rPr kumimoji="1" lang="en-US" altLang="ja-JP" sz="4000" dirty="0"/>
              <a:t>2. </a:t>
            </a:r>
            <a:r>
              <a:rPr kumimoji="1" lang="ja-JP" altLang="en-US" sz="4000" dirty="0"/>
              <a:t>障害学は医療とどう向き合うか</a:t>
            </a:r>
          </a:p>
        </p:txBody>
      </p:sp>
      <p:sp>
        <p:nvSpPr>
          <p:cNvPr id="3" name="コンテンツ プレースホルダー 2">
            <a:extLst>
              <a:ext uri="{FF2B5EF4-FFF2-40B4-BE49-F238E27FC236}">
                <a16:creationId xmlns:a16="http://schemas.microsoft.com/office/drawing/2014/main" id="{A0C5B5C1-A406-726F-1EED-EC2DAF71E217}"/>
              </a:ext>
            </a:extLst>
          </p:cNvPr>
          <p:cNvSpPr>
            <a:spLocks noGrp="1"/>
          </p:cNvSpPr>
          <p:nvPr>
            <p:ph sz="half" idx="1"/>
          </p:nvPr>
        </p:nvSpPr>
        <p:spPr>
          <a:xfrm>
            <a:off x="656490" y="1450480"/>
            <a:ext cx="5181600" cy="4351338"/>
          </a:xfrm>
        </p:spPr>
        <p:txBody>
          <a:bodyPr>
            <a:noAutofit/>
          </a:bodyPr>
          <a:lstStyle/>
          <a:p>
            <a:pPr marL="0" indent="0" algn="ctr">
              <a:buNone/>
            </a:pPr>
            <a:r>
              <a:rPr lang="ja-JP" altLang="en-US"/>
              <a:t>＜障害者</a:t>
            </a:r>
            <a:r>
              <a:rPr lang="ja-JP" altLang="en-US" dirty="0"/>
              <a:t>運動が拒否</a:t>
            </a:r>
            <a:r>
              <a:rPr lang="ja-JP" altLang="en-US"/>
              <a:t>した医療＞</a:t>
            </a:r>
            <a:endParaRPr lang="en-US" altLang="ja-JP" dirty="0"/>
          </a:p>
          <a:p>
            <a:pPr marL="0" indent="0">
              <a:buNone/>
            </a:pPr>
            <a:endParaRPr lang="ja-JP" altLang="en-US" sz="2400" dirty="0"/>
          </a:p>
          <a:p>
            <a:pPr>
              <a:lnSpc>
                <a:spcPct val="120000"/>
              </a:lnSpc>
            </a:pPr>
            <a:r>
              <a:rPr lang="ja-JP" altLang="en-US" sz="2400"/>
              <a:t>自己</a:t>
            </a:r>
            <a:r>
              <a:rPr lang="ja-JP" altLang="en-US" sz="2400" dirty="0"/>
              <a:t>規定の中核</a:t>
            </a:r>
            <a:r>
              <a:rPr lang="ja-JP" altLang="en-US" sz="2400"/>
              <a:t>に関わるインペアメント</a:t>
            </a:r>
            <a:r>
              <a:rPr lang="ja-JP" altLang="en-US" sz="2400" dirty="0"/>
              <a:t>を解消する医療</a:t>
            </a:r>
          </a:p>
          <a:p>
            <a:pPr>
              <a:lnSpc>
                <a:spcPct val="120000"/>
              </a:lnSpc>
            </a:pPr>
            <a:r>
              <a:rPr lang="ja-JP" altLang="en-US" sz="2400"/>
              <a:t>先天性</a:t>
            </a:r>
            <a:r>
              <a:rPr lang="ja-JP" altLang="en-US" sz="2400" dirty="0"/>
              <a:t>の障害に対する医療</a:t>
            </a:r>
          </a:p>
          <a:p>
            <a:pPr>
              <a:lnSpc>
                <a:spcPct val="120000"/>
              </a:lnSpc>
            </a:pPr>
            <a:r>
              <a:rPr lang="ja-JP" altLang="en-US" sz="2400"/>
              <a:t>本人</a:t>
            </a:r>
            <a:r>
              <a:rPr lang="ja-JP" altLang="en-US" sz="2400" dirty="0"/>
              <a:t>の同意なく実施される医療</a:t>
            </a:r>
          </a:p>
          <a:p>
            <a:pPr marL="0" indent="0">
              <a:buNone/>
            </a:pPr>
            <a:endParaRPr kumimoji="1" lang="ja-JP" altLang="en-US" dirty="0"/>
          </a:p>
        </p:txBody>
      </p:sp>
      <p:sp>
        <p:nvSpPr>
          <p:cNvPr id="4" name="コンテンツ プレースホルダー 3">
            <a:extLst>
              <a:ext uri="{FF2B5EF4-FFF2-40B4-BE49-F238E27FC236}">
                <a16:creationId xmlns:a16="http://schemas.microsoft.com/office/drawing/2014/main" id="{C3AD86E0-0870-BB43-BECE-B692E8AE4148}"/>
              </a:ext>
            </a:extLst>
          </p:cNvPr>
          <p:cNvSpPr>
            <a:spLocks noGrp="1"/>
          </p:cNvSpPr>
          <p:nvPr>
            <p:ph sz="half" idx="2"/>
          </p:nvPr>
        </p:nvSpPr>
        <p:spPr>
          <a:xfrm>
            <a:off x="6019799" y="1386000"/>
            <a:ext cx="5902567" cy="4351338"/>
          </a:xfrm>
        </p:spPr>
        <p:txBody>
          <a:bodyPr>
            <a:noAutofit/>
          </a:bodyPr>
          <a:lstStyle/>
          <a:p>
            <a:pPr marL="0" indent="0">
              <a:lnSpc>
                <a:spcPct val="100000"/>
              </a:lnSpc>
              <a:buNone/>
            </a:pPr>
            <a:r>
              <a:rPr lang="ja-JP" altLang="en-US"/>
              <a:t>＜ディスアビリティ</a:t>
            </a:r>
            <a:r>
              <a:rPr lang="ja-JP" altLang="en-US" dirty="0"/>
              <a:t>の</a:t>
            </a:r>
            <a:r>
              <a:rPr lang="ja-JP" altLang="en-US"/>
              <a:t>解消が優先</a:t>
            </a:r>
            <a:r>
              <a:rPr lang="ja-JP" altLang="en-US" dirty="0"/>
              <a:t>であることを</a:t>
            </a:r>
            <a:r>
              <a:rPr lang="ja-JP" altLang="en-US"/>
              <a:t>前提に＞</a:t>
            </a:r>
            <a:endParaRPr lang="ja-JP" altLang="en-US" dirty="0"/>
          </a:p>
          <a:p>
            <a:pPr marL="0" indent="0">
              <a:lnSpc>
                <a:spcPct val="120000"/>
              </a:lnSpc>
              <a:buNone/>
            </a:pPr>
            <a:r>
              <a:rPr lang="ja-JP" altLang="en-US" sz="2000" dirty="0"/>
              <a:t>「半世紀を視覚障害者として生きてきた私が、しかも視覚に障害のある皆さん</a:t>
            </a:r>
            <a:r>
              <a:rPr lang="ja-JP" altLang="en-US" sz="2000"/>
              <a:t>に、</a:t>
            </a:r>
            <a:r>
              <a:rPr lang="en-US" altLang="ja-JP" sz="2000" dirty="0"/>
              <a:t>『</a:t>
            </a:r>
            <a:r>
              <a:rPr lang="ja-JP" altLang="en-US" sz="2000"/>
              <a:t>目</a:t>
            </a:r>
            <a:r>
              <a:rPr lang="ja-JP" altLang="en-US" sz="2000" dirty="0"/>
              <a:t>は見えなくても、社会の理解と技術の支援があれば、豊かな生活をすることは</a:t>
            </a:r>
            <a:r>
              <a:rPr lang="ja-JP" altLang="en-US" sz="2000"/>
              <a:t>可能です</a:t>
            </a:r>
            <a:r>
              <a:rPr lang="en-US" altLang="ja-JP" sz="2000" dirty="0"/>
              <a:t>』</a:t>
            </a:r>
            <a:r>
              <a:rPr lang="ja-JP" altLang="en-US" sz="2000"/>
              <a:t>と</a:t>
            </a:r>
            <a:r>
              <a:rPr lang="ja-JP" altLang="en-US" sz="2000" dirty="0"/>
              <a:t>訴えることを仕事としている私</a:t>
            </a:r>
            <a:r>
              <a:rPr lang="ja-JP" altLang="en-US" sz="2000"/>
              <a:t>が、</a:t>
            </a:r>
            <a:r>
              <a:rPr lang="en-US" altLang="ja-JP" sz="2000" dirty="0"/>
              <a:t>『</a:t>
            </a:r>
            <a:r>
              <a:rPr lang="ja-JP" altLang="en-US" sz="2000"/>
              <a:t>ひょっと</a:t>
            </a:r>
            <a:r>
              <a:rPr lang="ja-JP" altLang="en-US" sz="2000" dirty="0"/>
              <a:t>して目</a:t>
            </a:r>
            <a:r>
              <a:rPr lang="ja-JP" altLang="en-US" sz="2000"/>
              <a:t>が見える</a:t>
            </a:r>
            <a:r>
              <a:rPr lang="en-US" altLang="ja-JP" sz="2000" dirty="0"/>
              <a:t>』</a:t>
            </a:r>
            <a:r>
              <a:rPr lang="ja-JP" altLang="en-US" sz="2000"/>
              <a:t>なんて</a:t>
            </a:r>
            <a:r>
              <a:rPr lang="ja-JP" altLang="en-US" sz="2000" dirty="0"/>
              <a:t>ことを、考えてもいいものだろうかと、複雑な気持ちでした</a:t>
            </a:r>
            <a:r>
              <a:rPr lang="ja-JP" altLang="en-US" sz="2000"/>
              <a:t>。」（岩井</a:t>
            </a:r>
            <a:r>
              <a:rPr lang="ja-JP" altLang="en-US" sz="2000" dirty="0"/>
              <a:t>和彦，</a:t>
            </a:r>
            <a:r>
              <a:rPr lang="en-US" altLang="ja-JP" sz="2000" dirty="0"/>
              <a:t>2009</a:t>
            </a:r>
            <a:r>
              <a:rPr lang="ja-JP" altLang="en-US" sz="2000" dirty="0"/>
              <a:t>，</a:t>
            </a:r>
            <a:r>
              <a:rPr lang="en-US" altLang="ja-JP" sz="2000" dirty="0"/>
              <a:t>『</a:t>
            </a:r>
            <a:r>
              <a:rPr lang="ja-JP" altLang="en-US" sz="2000" dirty="0"/>
              <a:t>視覚障害あるがままに</a:t>
            </a:r>
            <a:r>
              <a:rPr lang="en-US" altLang="ja-JP" sz="2000" dirty="0"/>
              <a:t>Let it be――</a:t>
            </a:r>
            <a:r>
              <a:rPr lang="ja-JP" altLang="en-US" sz="2000" dirty="0"/>
              <a:t>夢は情報バリアフリー</a:t>
            </a:r>
            <a:r>
              <a:rPr lang="en-US" altLang="ja-JP" sz="2000" dirty="0"/>
              <a:t>』</a:t>
            </a:r>
            <a:r>
              <a:rPr lang="ja-JP" altLang="en-US" sz="2000"/>
              <a:t>文理閣</a:t>
            </a:r>
            <a:r>
              <a:rPr lang="en-US" altLang="ja-JP" sz="2000" dirty="0"/>
              <a:t>: 212</a:t>
            </a:r>
            <a:r>
              <a:rPr lang="ja-JP" altLang="en-US" sz="2000"/>
              <a:t>．）</a:t>
            </a:r>
            <a:endParaRPr lang="ja-JP" altLang="en-US" sz="2000" dirty="0"/>
          </a:p>
          <a:p>
            <a:pPr>
              <a:lnSpc>
                <a:spcPct val="120000"/>
              </a:lnSpc>
            </a:pPr>
            <a:r>
              <a:rPr lang="ja-JP" altLang="en-US" sz="2000" dirty="0"/>
              <a:t>社会モデルが</a:t>
            </a:r>
            <a:r>
              <a:rPr lang="ja-JP" altLang="en-US" sz="2000"/>
              <a:t>裏面でもたらす</a:t>
            </a:r>
            <a:r>
              <a:rPr lang="ja-JP" altLang="en-US" sz="2000" dirty="0"/>
              <a:t>医療に対する後ろめたさ</a:t>
            </a:r>
            <a:endParaRPr kumimoji="1" lang="ja-JP" altLang="en-US" sz="2000" dirty="0"/>
          </a:p>
        </p:txBody>
      </p:sp>
    </p:spTree>
    <p:extLst>
      <p:ext uri="{BB962C8B-B14F-4D97-AF65-F5344CB8AC3E}">
        <p14:creationId xmlns:p14="http://schemas.microsoft.com/office/powerpoint/2010/main" val="25720352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字幕 2">
            <a:extLst>
              <a:ext uri="{FF2B5EF4-FFF2-40B4-BE49-F238E27FC236}">
                <a16:creationId xmlns:a16="http://schemas.microsoft.com/office/drawing/2014/main" id="{8B499DB8-BA3E-0358-67B4-86AE141AC191}"/>
              </a:ext>
            </a:extLst>
          </p:cNvPr>
          <p:cNvSpPr>
            <a:spLocks noGrp="1"/>
          </p:cNvSpPr>
          <p:nvPr>
            <p:ph type="subTitle" idx="1"/>
          </p:nvPr>
        </p:nvSpPr>
        <p:spPr>
          <a:xfrm>
            <a:off x="932960" y="1765113"/>
            <a:ext cx="10515600" cy="1655762"/>
          </a:xfrm>
        </p:spPr>
        <p:txBody>
          <a:bodyPr>
            <a:noAutofit/>
          </a:bodyPr>
          <a:lstStyle/>
          <a:p>
            <a:pPr algn="l"/>
            <a:r>
              <a:rPr lang="ja-JP" altLang="en-US" sz="3000" u="sng" dirty="0"/>
              <a:t>インペアメントの周縁に</a:t>
            </a:r>
            <a:r>
              <a:rPr lang="ja-JP" altLang="en-US" sz="3000" u="sng"/>
              <a:t>関わる医療</a:t>
            </a:r>
            <a:br>
              <a:rPr lang="en-US" altLang="ja-JP" sz="1200" u="sng" dirty="0"/>
            </a:br>
            <a:endParaRPr lang="en-US" altLang="ja-JP" sz="3000" u="sng" dirty="0"/>
          </a:p>
          <a:p>
            <a:pPr algn="l"/>
            <a:r>
              <a:rPr lang="ja-JP" altLang="en-US" sz="2800" dirty="0"/>
              <a:t>＜スティーブンス・ジョンソン症候群の後遺症としての眼症状＞</a:t>
            </a:r>
          </a:p>
          <a:p>
            <a:pPr algn="l"/>
            <a:r>
              <a:rPr lang="ja-JP" altLang="en-US" dirty="0"/>
              <a:t>・角膜混濁</a:t>
            </a:r>
            <a:r>
              <a:rPr lang="en-US" altLang="ja-JP" dirty="0"/>
              <a:t>	</a:t>
            </a:r>
            <a:r>
              <a:rPr lang="ja-JP" altLang="en-US" dirty="0"/>
              <a:t>・眼瞼結膜の瘢痕治癒　・強度ドライアイ</a:t>
            </a:r>
            <a:endParaRPr lang="en-US" altLang="ja-JP" dirty="0"/>
          </a:p>
          <a:p>
            <a:pPr algn="l"/>
            <a:endParaRPr lang="ja-JP" altLang="en-US" dirty="0"/>
          </a:p>
          <a:p>
            <a:pPr algn="l"/>
            <a:endParaRPr lang="en-US" altLang="ja-JP" sz="1100" dirty="0"/>
          </a:p>
          <a:p>
            <a:pPr marL="342900" indent="-342900" algn="l">
              <a:lnSpc>
                <a:spcPct val="100000"/>
              </a:lnSpc>
              <a:buFont typeface="Arial" panose="020B0604020202020204" pitchFamily="34" charset="0"/>
              <a:buChar char="•"/>
            </a:pPr>
            <a:r>
              <a:rPr lang="ja-JP" altLang="en-US"/>
              <a:t>角膜混濁の解消は岩井に後ろめたさを感じさせたものだが、眼瞼結膜の瘢痕治癒と、強度ドライアイの解消にも後ろめたさを感じるか？</a:t>
            </a:r>
          </a:p>
          <a:p>
            <a:pPr marL="342900" indent="-342900" algn="l">
              <a:lnSpc>
                <a:spcPct val="100000"/>
              </a:lnSpc>
              <a:buFont typeface="Arial" panose="020B0604020202020204" pitchFamily="34" charset="0"/>
              <a:buChar char="•"/>
            </a:pPr>
            <a:r>
              <a:rPr lang="ja-JP" altLang="en-US"/>
              <a:t>角膜を専門とする医師は、角膜混濁の解消に関心をもって研究するが、眼瞼結膜の瘢痕治癒と強度ドライアイも解消されなければ、透明になった角膜は再度混濁する</a:t>
            </a:r>
          </a:p>
          <a:p>
            <a:pPr algn="l"/>
            <a:endParaRPr lang="ja-JP" altLang="en-US" dirty="0"/>
          </a:p>
          <a:p>
            <a:endParaRPr kumimoji="1" lang="ja-JP" altLang="en-US" dirty="0"/>
          </a:p>
        </p:txBody>
      </p:sp>
      <p:sp>
        <p:nvSpPr>
          <p:cNvPr id="4" name="タイトル 1">
            <a:extLst>
              <a:ext uri="{FF2B5EF4-FFF2-40B4-BE49-F238E27FC236}">
                <a16:creationId xmlns:a16="http://schemas.microsoft.com/office/drawing/2014/main" id="{9901509D-9099-7750-9682-2F128D1D189D}"/>
              </a:ext>
            </a:extLst>
          </p:cNvPr>
          <p:cNvSpPr txBox="1">
            <a:spLocks/>
          </p:cNvSpPr>
          <p:nvPr/>
        </p:nvSpPr>
        <p:spPr>
          <a:xfrm>
            <a:off x="838200" y="365125"/>
            <a:ext cx="10960100" cy="1325563"/>
          </a:xfrm>
          <a:prstGeom prst="rect">
            <a:avLst/>
          </a:prstGeom>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en-US" altLang="ja-JP" sz="4000" dirty="0"/>
              <a:t>3. </a:t>
            </a:r>
            <a:r>
              <a:rPr lang="ja-JP" altLang="en-US" sz="4000" dirty="0"/>
              <a:t>自己規定の中核に関わるインペアメントを解消する医療</a:t>
            </a:r>
          </a:p>
        </p:txBody>
      </p:sp>
      <p:sp>
        <p:nvSpPr>
          <p:cNvPr id="8" name="下矢印 7" descr="上向き矢印">
            <a:extLst>
              <a:ext uri="{FF2B5EF4-FFF2-40B4-BE49-F238E27FC236}">
                <a16:creationId xmlns:a16="http://schemas.microsoft.com/office/drawing/2014/main" id="{941F0C35-A90A-4CDC-67F4-F93E70CE4F20}"/>
              </a:ext>
            </a:extLst>
          </p:cNvPr>
          <p:cNvSpPr/>
          <p:nvPr/>
        </p:nvSpPr>
        <p:spPr>
          <a:xfrm rot="10800000">
            <a:off x="5808785" y="3698506"/>
            <a:ext cx="574430" cy="495300"/>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6903253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117762-5003-6C58-0AFF-713D8F727FAD}"/>
            </a:ext>
          </a:extLst>
        </p:cNvPr>
        <p:cNvGrpSpPr/>
        <p:nvPr/>
      </p:nvGrpSpPr>
      <p:grpSpPr>
        <a:xfrm>
          <a:off x="0" y="0"/>
          <a:ext cx="0" cy="0"/>
          <a:chOff x="0" y="0"/>
          <a:chExt cx="0" cy="0"/>
        </a:xfrm>
      </p:grpSpPr>
      <p:sp>
        <p:nvSpPr>
          <p:cNvPr id="7" name="字幕 2">
            <a:extLst>
              <a:ext uri="{FF2B5EF4-FFF2-40B4-BE49-F238E27FC236}">
                <a16:creationId xmlns:a16="http://schemas.microsoft.com/office/drawing/2014/main" id="{EA68142D-8C7B-61D1-81D4-04E1FD4475F4}"/>
              </a:ext>
            </a:extLst>
          </p:cNvPr>
          <p:cNvSpPr>
            <a:spLocks noGrp="1"/>
          </p:cNvSpPr>
          <p:nvPr>
            <p:ph type="subTitle" idx="1"/>
          </p:nvPr>
        </p:nvSpPr>
        <p:spPr>
          <a:xfrm>
            <a:off x="838199" y="1712358"/>
            <a:ext cx="10925909" cy="1655762"/>
          </a:xfrm>
        </p:spPr>
        <p:txBody>
          <a:bodyPr>
            <a:noAutofit/>
          </a:bodyPr>
          <a:lstStyle/>
          <a:p>
            <a:pPr algn="l">
              <a:lnSpc>
                <a:spcPct val="100000"/>
              </a:lnSpc>
            </a:pPr>
            <a:r>
              <a:rPr kumimoji="1" lang="ja-JP" altLang="en-US" sz="3000" b="0" i="0" u="sng" strike="noStrike" kern="1200" cap="none" spc="0" normalizeH="0" baseline="0" noProof="0">
                <a:ln>
                  <a:noFill/>
                </a:ln>
                <a:solidFill>
                  <a:prstClr val="black"/>
                </a:solidFill>
                <a:effectLst/>
                <a:uLnTx/>
                <a:uFillTx/>
                <a:latin typeface="游ゴシック" panose="020B0400000000000000" pitchFamily="34" charset="-128"/>
                <a:ea typeface="游ゴシック" panose="020B0400000000000000" pitchFamily="34" charset="-128"/>
                <a:cs typeface="+mj-cs"/>
              </a:rPr>
              <a:t>補うこととインペアメントを解消することとの境界</a:t>
            </a:r>
            <a:br>
              <a:rPr kumimoji="1" lang="en-US" altLang="ja-JP" sz="3000" b="0" i="0" u="sng" strike="noStrike" kern="1200" cap="none" spc="0" normalizeH="0" baseline="0" noProof="0" dirty="0">
                <a:ln>
                  <a:noFill/>
                </a:ln>
                <a:solidFill>
                  <a:prstClr val="black"/>
                </a:solidFill>
                <a:effectLst/>
                <a:uLnTx/>
                <a:uFillTx/>
                <a:latin typeface="游ゴシック" panose="020B0400000000000000" pitchFamily="34" charset="-128"/>
                <a:ea typeface="游ゴシック" panose="020B0400000000000000" pitchFamily="34" charset="-128"/>
                <a:cs typeface="+mj-cs"/>
              </a:rPr>
            </a:br>
            <a:br>
              <a:rPr kumimoji="1" lang="en-US" altLang="ja-JP" sz="2400" b="0" i="0" u="none" strike="noStrike" kern="1200" cap="none" spc="0" normalizeH="0" baseline="0" noProof="0" dirty="0">
                <a:ln>
                  <a:noFill/>
                </a:ln>
                <a:solidFill>
                  <a:prstClr val="black"/>
                </a:solidFill>
                <a:effectLst/>
                <a:uLnTx/>
                <a:uFillTx/>
                <a:latin typeface="游ゴシック" panose="020B0400000000000000" pitchFamily="34" charset="-128"/>
                <a:ea typeface="游ゴシック" panose="020B0400000000000000" pitchFamily="34" charset="-128"/>
                <a:cs typeface="+mj-cs"/>
              </a:rPr>
            </a:br>
            <a:r>
              <a:rPr kumimoji="1" lang="ja-JP" altLang="en-US" sz="2800" b="0" i="0" u="none" strike="noStrike" kern="1200" cap="none" spc="0" normalizeH="0" baseline="0" noProof="0">
                <a:ln>
                  <a:noFill/>
                </a:ln>
                <a:solidFill>
                  <a:prstClr val="black"/>
                </a:solidFill>
                <a:effectLst/>
                <a:uLnTx/>
                <a:uFillTx/>
                <a:latin typeface="游ゴシック" panose="020B0400000000000000" pitchFamily="34" charset="-128"/>
                <a:ea typeface="游ゴシック" panose="020B0400000000000000" pitchFamily="34" charset="-128"/>
                <a:cs typeface="+mj-cs"/>
              </a:rPr>
              <a:t>＜補うことによる機能の代替＞</a:t>
            </a:r>
            <a:br>
              <a:rPr kumimoji="1" lang="ja-JP" altLang="en-US" sz="2400" b="0" i="0" u="none" strike="noStrike" kern="1200" cap="none" spc="0" normalizeH="0" baseline="0" noProof="0">
                <a:ln>
                  <a:noFill/>
                </a:ln>
                <a:solidFill>
                  <a:prstClr val="black"/>
                </a:solidFill>
                <a:effectLst/>
                <a:uLnTx/>
                <a:uFillTx/>
                <a:latin typeface="游ゴシック" panose="020B0400000000000000" pitchFamily="34" charset="-128"/>
                <a:ea typeface="游ゴシック" panose="020B0400000000000000" pitchFamily="34" charset="-128"/>
                <a:cs typeface="+mj-cs"/>
              </a:rPr>
            </a:br>
            <a:r>
              <a:rPr kumimoji="1" lang="ja-JP" altLang="en-US" sz="2400" b="0" i="0" u="none" strike="noStrike" kern="1200" cap="none" spc="0" normalizeH="0" baseline="0" noProof="0">
                <a:ln>
                  <a:noFill/>
                </a:ln>
                <a:solidFill>
                  <a:prstClr val="black"/>
                </a:solidFill>
                <a:effectLst/>
                <a:uLnTx/>
                <a:uFillTx/>
                <a:latin typeface="游ゴシック" panose="020B0400000000000000" pitchFamily="34" charset="-128"/>
                <a:ea typeface="游ゴシック" panose="020B0400000000000000" pitchFamily="34" charset="-128"/>
                <a:cs typeface="+mj-cs"/>
              </a:rPr>
              <a:t>・メガネ</a:t>
            </a:r>
            <a:r>
              <a:rPr kumimoji="1" lang="en-US" altLang="ja-JP" sz="2400" b="0" i="0" u="none" strike="noStrike" kern="1200" cap="none" spc="0" normalizeH="0" baseline="0" noProof="0" dirty="0">
                <a:ln>
                  <a:noFill/>
                </a:ln>
                <a:solidFill>
                  <a:prstClr val="black"/>
                </a:solidFill>
                <a:effectLst/>
                <a:uLnTx/>
                <a:uFillTx/>
                <a:latin typeface="游ゴシック" panose="020B0400000000000000" pitchFamily="34" charset="-128"/>
                <a:ea typeface="游ゴシック" panose="020B0400000000000000" pitchFamily="34" charset="-128"/>
                <a:cs typeface="+mj-cs"/>
              </a:rPr>
              <a:t>	                         </a:t>
            </a:r>
            <a:r>
              <a:rPr kumimoji="1" lang="ja-JP" altLang="en-US" sz="2400" b="0" i="0" u="none" strike="noStrike" kern="1200" cap="none" spc="0" normalizeH="0" baseline="0" noProof="0">
                <a:ln>
                  <a:noFill/>
                </a:ln>
                <a:solidFill>
                  <a:prstClr val="black"/>
                </a:solidFill>
                <a:effectLst/>
                <a:uLnTx/>
                <a:uFillTx/>
                <a:latin typeface="游ゴシック" panose="020B0400000000000000" pitchFamily="34" charset="-128"/>
                <a:ea typeface="游ゴシック" panose="020B0400000000000000" pitchFamily="34" charset="-128"/>
                <a:cs typeface="+mj-cs"/>
              </a:rPr>
              <a:t>・コンタクトレンズ</a:t>
            </a:r>
            <a:r>
              <a:rPr kumimoji="1" lang="en-US" altLang="ja-JP" sz="2400" b="0" i="0" u="none" strike="noStrike" kern="1200" cap="none" spc="0" normalizeH="0" baseline="0" noProof="0" dirty="0">
                <a:ln>
                  <a:noFill/>
                </a:ln>
                <a:solidFill>
                  <a:prstClr val="black"/>
                </a:solidFill>
                <a:effectLst/>
                <a:uLnTx/>
                <a:uFillTx/>
                <a:latin typeface="游ゴシック" panose="020B0400000000000000" pitchFamily="34" charset="-128"/>
                <a:ea typeface="游ゴシック" panose="020B0400000000000000" pitchFamily="34" charset="-128"/>
                <a:cs typeface="+mj-cs"/>
              </a:rPr>
              <a:t>	</a:t>
            </a:r>
            <a:r>
              <a:rPr kumimoji="1" lang="ja-JP" altLang="en-US" sz="2400" b="0" i="0" u="none" strike="noStrike" kern="1200" cap="none" spc="0" normalizeH="0" baseline="0" noProof="0">
                <a:ln>
                  <a:noFill/>
                </a:ln>
                <a:solidFill>
                  <a:prstClr val="black"/>
                </a:solidFill>
                <a:effectLst/>
                <a:uLnTx/>
                <a:uFillTx/>
                <a:latin typeface="游ゴシック" panose="020B0400000000000000" pitchFamily="34" charset="-128"/>
                <a:ea typeface="游ゴシック" panose="020B0400000000000000" pitchFamily="34" charset="-128"/>
                <a:cs typeface="+mj-cs"/>
              </a:rPr>
              <a:t>・人工角膜</a:t>
            </a:r>
            <a:br>
              <a:rPr kumimoji="1" lang="ja-JP" altLang="en-US" sz="2400" b="0" i="0" u="none" strike="noStrike" kern="1200" cap="none" spc="0" normalizeH="0" baseline="0" noProof="0">
                <a:ln>
                  <a:noFill/>
                </a:ln>
                <a:solidFill>
                  <a:prstClr val="black"/>
                </a:solidFill>
                <a:effectLst/>
                <a:uLnTx/>
                <a:uFillTx/>
                <a:latin typeface="游ゴシック" panose="020B0400000000000000" pitchFamily="34" charset="-128"/>
                <a:ea typeface="游ゴシック" panose="020B0400000000000000" pitchFamily="34" charset="-128"/>
                <a:cs typeface="+mj-cs"/>
              </a:rPr>
            </a:br>
            <a:r>
              <a:rPr kumimoji="1" lang="ja-JP" altLang="en-US" sz="2400" b="0" i="0" u="none" strike="noStrike" kern="1200" cap="none" spc="0" normalizeH="0" baseline="0" noProof="0">
                <a:ln>
                  <a:noFill/>
                </a:ln>
                <a:solidFill>
                  <a:prstClr val="black"/>
                </a:solidFill>
                <a:effectLst/>
                <a:uLnTx/>
                <a:uFillTx/>
                <a:latin typeface="游ゴシック" panose="020B0400000000000000" pitchFamily="34" charset="-128"/>
                <a:ea typeface="游ゴシック" panose="020B0400000000000000" pitchFamily="34" charset="-128"/>
                <a:cs typeface="+mj-cs"/>
              </a:rPr>
              <a:t>・眼内レンズ（人工水晶体）・人工網膜</a:t>
            </a:r>
            <a:endParaRPr kumimoji="1" lang="en-US" altLang="ja-JP" sz="2400" b="0" i="0" u="none" strike="noStrike" kern="1200" cap="none" spc="0" normalizeH="0" baseline="0" noProof="0" dirty="0">
              <a:ln>
                <a:noFill/>
              </a:ln>
              <a:solidFill>
                <a:prstClr val="black"/>
              </a:solidFill>
              <a:effectLst/>
              <a:uLnTx/>
              <a:uFillTx/>
              <a:latin typeface="游ゴシック" panose="020B0400000000000000" pitchFamily="34" charset="-128"/>
              <a:ea typeface="游ゴシック" panose="020B0400000000000000" pitchFamily="34" charset="-128"/>
              <a:cs typeface="+mj-cs"/>
            </a:endParaRPr>
          </a:p>
          <a:p>
            <a:pPr algn="l">
              <a:lnSpc>
                <a:spcPct val="100000"/>
              </a:lnSpc>
            </a:pPr>
            <a:endParaRPr kumimoji="1" lang="en-US" altLang="ja-JP" sz="2400" b="0" i="0" u="none" strike="noStrike" kern="1200" cap="none" spc="0" normalizeH="0" baseline="0" noProof="0" dirty="0">
              <a:ln>
                <a:noFill/>
              </a:ln>
              <a:solidFill>
                <a:prstClr val="black"/>
              </a:solidFill>
              <a:effectLst/>
              <a:uLnTx/>
              <a:uFillTx/>
              <a:latin typeface="游ゴシック" panose="020B0400000000000000" pitchFamily="34" charset="-128"/>
              <a:ea typeface="游ゴシック" panose="020B0400000000000000" pitchFamily="34" charset="-128"/>
              <a:cs typeface="+mj-cs"/>
            </a:endParaRPr>
          </a:p>
          <a:p>
            <a:pPr algn="l">
              <a:lnSpc>
                <a:spcPct val="100000"/>
              </a:lnSpc>
            </a:pPr>
            <a:r>
              <a:rPr lang="ja-JP" altLang="en-US">
                <a:latin typeface="+mn-ea"/>
              </a:rPr>
              <a:t>＜抵抗感の違いは何によるか＞</a:t>
            </a:r>
            <a:endParaRPr lang="en-US" altLang="ja-JP" sz="1100" dirty="0"/>
          </a:p>
          <a:p>
            <a:pPr marL="342900" indent="-342900" algn="l">
              <a:lnSpc>
                <a:spcPct val="100000"/>
              </a:lnSpc>
              <a:buFont typeface="Arial" panose="020B0604020202020204" pitchFamily="34" charset="0"/>
              <a:buChar char="•"/>
            </a:pPr>
            <a:r>
              <a:rPr lang="ja-JP" altLang="en-US">
                <a:latin typeface="+mn-ea"/>
              </a:rPr>
              <a:t>医療として確立された技術か、医学研究として開発中の技術か</a:t>
            </a:r>
            <a:endParaRPr lang="en-US" altLang="ja-JP" dirty="0">
              <a:latin typeface="+mn-ea"/>
            </a:endParaRPr>
          </a:p>
          <a:p>
            <a:pPr marL="342900" indent="-342900" algn="l">
              <a:lnSpc>
                <a:spcPct val="100000"/>
              </a:lnSpc>
              <a:buFont typeface="Arial" panose="020B0604020202020204" pitchFamily="34" charset="0"/>
              <a:buChar char="•"/>
            </a:pPr>
            <a:r>
              <a:rPr lang="ja-JP" altLang="en-US">
                <a:latin typeface="+mn-ea"/>
              </a:rPr>
              <a:t>侵襲の程度か</a:t>
            </a:r>
            <a:endParaRPr lang="en-US" altLang="ja-JP" dirty="0">
              <a:latin typeface="+mn-ea"/>
            </a:endParaRPr>
          </a:p>
          <a:p>
            <a:pPr marL="342900" indent="-342900" algn="l">
              <a:lnSpc>
                <a:spcPct val="100000"/>
              </a:lnSpc>
              <a:buFont typeface="Arial" panose="020B0604020202020204" pitchFamily="34" charset="0"/>
              <a:buChar char="•"/>
            </a:pPr>
            <a:r>
              <a:rPr lang="ja-JP" altLang="en-US">
                <a:latin typeface="+mn-ea"/>
              </a:rPr>
              <a:t>社会に広く普及した技術か、限られた場所や場面でしか用いられない技術か</a:t>
            </a:r>
            <a:endParaRPr lang="ja-JP" altLang="en-US" dirty="0"/>
          </a:p>
          <a:p>
            <a:endParaRPr kumimoji="1" lang="ja-JP" altLang="en-US" dirty="0"/>
          </a:p>
        </p:txBody>
      </p:sp>
      <p:sp>
        <p:nvSpPr>
          <p:cNvPr id="4" name="タイトル 1">
            <a:extLst>
              <a:ext uri="{FF2B5EF4-FFF2-40B4-BE49-F238E27FC236}">
                <a16:creationId xmlns:a16="http://schemas.microsoft.com/office/drawing/2014/main" id="{E3B10509-5D68-6899-CC00-DCE63BA61053}"/>
              </a:ext>
            </a:extLst>
          </p:cNvPr>
          <p:cNvSpPr txBox="1">
            <a:spLocks/>
          </p:cNvSpPr>
          <p:nvPr/>
        </p:nvSpPr>
        <p:spPr>
          <a:xfrm>
            <a:off x="838199" y="365125"/>
            <a:ext cx="11061699" cy="1325563"/>
          </a:xfrm>
          <a:prstGeom prst="rect">
            <a:avLst/>
          </a:prstGeom>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en-US" altLang="ja-JP" sz="4000" dirty="0"/>
              <a:t>3. </a:t>
            </a:r>
            <a:r>
              <a:rPr lang="ja-JP" altLang="en-US" sz="4000" dirty="0"/>
              <a:t>自己規定の中核に関わるインペアメントを解消する医療</a:t>
            </a:r>
          </a:p>
        </p:txBody>
      </p:sp>
      <p:sp>
        <p:nvSpPr>
          <p:cNvPr id="6" name="下矢印 5" descr="上向き矢印">
            <a:extLst>
              <a:ext uri="{FF2B5EF4-FFF2-40B4-BE49-F238E27FC236}">
                <a16:creationId xmlns:a16="http://schemas.microsoft.com/office/drawing/2014/main" id="{52E75937-CCB3-B76C-353A-C2511C0BE9FA}"/>
              </a:ext>
            </a:extLst>
          </p:cNvPr>
          <p:cNvSpPr/>
          <p:nvPr/>
        </p:nvSpPr>
        <p:spPr>
          <a:xfrm rot="10800000">
            <a:off x="5794618" y="3875938"/>
            <a:ext cx="574430" cy="495300"/>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2454462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字幕 2">
            <a:extLst>
              <a:ext uri="{FF2B5EF4-FFF2-40B4-BE49-F238E27FC236}">
                <a16:creationId xmlns:a16="http://schemas.microsoft.com/office/drawing/2014/main" id="{12FE531D-0C08-3F6D-FB2B-0C9BB6304AAA}"/>
              </a:ext>
            </a:extLst>
          </p:cNvPr>
          <p:cNvSpPr>
            <a:spLocks noGrp="1"/>
          </p:cNvSpPr>
          <p:nvPr>
            <p:ph type="subTitle" idx="1"/>
          </p:nvPr>
        </p:nvSpPr>
        <p:spPr>
          <a:xfrm>
            <a:off x="762000" y="1303338"/>
            <a:ext cx="10668000" cy="1655762"/>
          </a:xfrm>
        </p:spPr>
        <p:txBody>
          <a:bodyPr>
            <a:noAutofit/>
          </a:bodyPr>
          <a:lstStyle/>
          <a:p>
            <a:pPr algn="l"/>
            <a:r>
              <a:rPr lang="ja-JP" altLang="en-US" sz="3000" u="sng" dirty="0"/>
              <a:t>スティーブンス・ジョンソン症候群の後遺症を持つ人の一例</a:t>
            </a:r>
            <a:endParaRPr lang="en-US" altLang="ja-JP" sz="3000" u="sng" dirty="0"/>
          </a:p>
          <a:p>
            <a:pPr algn="l">
              <a:lnSpc>
                <a:spcPct val="100000"/>
              </a:lnSpc>
            </a:pPr>
            <a:r>
              <a:rPr lang="ja-JP" altLang="en-US" dirty="0"/>
              <a:t>＜到達した状態の持続期間＞</a:t>
            </a:r>
          </a:p>
          <a:p>
            <a:pPr marL="342900" indent="-342900" algn="l">
              <a:buFont typeface="Arial" panose="020B0604020202020204" pitchFamily="34" charset="0"/>
              <a:buChar char="•"/>
            </a:pPr>
            <a:r>
              <a:rPr lang="ja-JP" altLang="en-US"/>
              <a:t>医学</a:t>
            </a:r>
            <a:r>
              <a:rPr lang="ja-JP" altLang="en-US" dirty="0"/>
              <a:t>研究である角膜再生術を繰り返し受ける</a:t>
            </a:r>
          </a:p>
          <a:p>
            <a:pPr marL="342900" indent="-342900" algn="l">
              <a:buFont typeface="Arial" panose="020B0604020202020204" pitchFamily="34" charset="0"/>
              <a:buChar char="•"/>
            </a:pPr>
            <a:r>
              <a:rPr lang="ja-JP" altLang="en-US"/>
              <a:t>一時的</a:t>
            </a:r>
            <a:r>
              <a:rPr lang="ja-JP" altLang="en-US" dirty="0"/>
              <a:t>には視力が向上するが、再び低下する</a:t>
            </a:r>
          </a:p>
          <a:p>
            <a:pPr marL="342900" indent="-342900" algn="l">
              <a:lnSpc>
                <a:spcPct val="100000"/>
              </a:lnSpc>
              <a:buFont typeface="Arial" panose="020B0604020202020204" pitchFamily="34" charset="0"/>
              <a:buChar char="•"/>
            </a:pPr>
            <a:r>
              <a:rPr lang="ja-JP" altLang="en-US"/>
              <a:t>手術</a:t>
            </a:r>
            <a:r>
              <a:rPr lang="ja-JP" altLang="en-US" dirty="0"/>
              <a:t>を繰り返し受けることによって角膜の状態が悪化し、適用できる術式がなくなる</a:t>
            </a:r>
            <a:endParaRPr lang="en-US" altLang="ja-JP" dirty="0"/>
          </a:p>
          <a:p>
            <a:pPr marL="342900" indent="-342900" algn="l">
              <a:buFont typeface="Arial" panose="020B0604020202020204" pitchFamily="34" charset="0"/>
              <a:buChar char="•"/>
            </a:pPr>
            <a:endParaRPr lang="en-US" altLang="ja-JP" dirty="0"/>
          </a:p>
          <a:p>
            <a:pPr marL="285750" indent="-285750" algn="l">
              <a:buFont typeface="Arial" panose="020B0604020202020204" pitchFamily="34" charset="0"/>
              <a:buChar char="•"/>
            </a:pPr>
            <a:endParaRPr lang="ja-JP" altLang="en-US" sz="1400" dirty="0"/>
          </a:p>
          <a:p>
            <a:pPr marL="342900" indent="-342900" algn="l">
              <a:buFont typeface="Arial" panose="020B0604020202020204" pitchFamily="34" charset="0"/>
              <a:buChar char="•"/>
            </a:pPr>
            <a:r>
              <a:rPr lang="ja-JP" altLang="en-US"/>
              <a:t>「</a:t>
            </a:r>
            <a:r>
              <a:rPr lang="ja-JP" altLang="en-US" dirty="0"/>
              <a:t>視力がない健常者」としての自己認識</a:t>
            </a:r>
            <a:endParaRPr lang="en-US" altLang="ja-JP" dirty="0"/>
          </a:p>
          <a:p>
            <a:pPr marL="342900" indent="-342900" algn="l">
              <a:lnSpc>
                <a:spcPct val="100000"/>
              </a:lnSpc>
              <a:buFont typeface="Arial" panose="020B0604020202020204" pitchFamily="34" charset="0"/>
              <a:buChar char="•"/>
            </a:pPr>
            <a:r>
              <a:rPr lang="ja-JP" altLang="en-US"/>
              <a:t>視力</a:t>
            </a:r>
            <a:r>
              <a:rPr lang="ja-JP" altLang="en-US" dirty="0"/>
              <a:t>が向上した術後の状態がどのくらいの期間維持されれば「なおった」という実感</a:t>
            </a:r>
            <a:r>
              <a:rPr lang="ja-JP" altLang="en-US"/>
              <a:t>をもたらす？</a:t>
            </a:r>
          </a:p>
          <a:p>
            <a:pPr algn="l"/>
            <a:endParaRPr kumimoji="1" lang="ja-JP" altLang="en-US" dirty="0"/>
          </a:p>
        </p:txBody>
      </p:sp>
      <p:sp>
        <p:nvSpPr>
          <p:cNvPr id="4" name="タイトル 1">
            <a:extLst>
              <a:ext uri="{FF2B5EF4-FFF2-40B4-BE49-F238E27FC236}">
                <a16:creationId xmlns:a16="http://schemas.microsoft.com/office/drawing/2014/main" id="{3E7FF328-413B-FEF4-C711-5634D94AFDFC}"/>
              </a:ext>
            </a:extLst>
          </p:cNvPr>
          <p:cNvSpPr txBox="1">
            <a:spLocks/>
          </p:cNvSpPr>
          <p:nvPr/>
        </p:nvSpPr>
        <p:spPr>
          <a:xfrm>
            <a:off x="838200" y="365125"/>
            <a:ext cx="10515600" cy="1325563"/>
          </a:xfrm>
          <a:prstGeom prst="rect">
            <a:avLst/>
          </a:prstGeom>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en-US" altLang="ja-JP" sz="4000" dirty="0"/>
              <a:t>4. </a:t>
            </a:r>
            <a:r>
              <a:rPr lang="ja-JP" altLang="en-US" sz="4000" dirty="0"/>
              <a:t>先天性の障害に対する医療</a:t>
            </a:r>
          </a:p>
        </p:txBody>
      </p:sp>
      <p:sp>
        <p:nvSpPr>
          <p:cNvPr id="8" name="下矢印 7" descr="上向き矢印">
            <a:extLst>
              <a:ext uri="{FF2B5EF4-FFF2-40B4-BE49-F238E27FC236}">
                <a16:creationId xmlns:a16="http://schemas.microsoft.com/office/drawing/2014/main" id="{93B6DEB1-87D0-9725-5AF4-7465DA7B5476}"/>
              </a:ext>
            </a:extLst>
          </p:cNvPr>
          <p:cNvSpPr/>
          <p:nvPr/>
        </p:nvSpPr>
        <p:spPr>
          <a:xfrm rot="10800000">
            <a:off x="5808786" y="3941763"/>
            <a:ext cx="574430" cy="495300"/>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6942598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222503-A418-3BB2-2A81-5144ABD305B5}"/>
            </a:ext>
          </a:extLst>
        </p:cNvPr>
        <p:cNvGrpSpPr/>
        <p:nvPr/>
      </p:nvGrpSpPr>
      <p:grpSpPr>
        <a:xfrm>
          <a:off x="0" y="0"/>
          <a:ext cx="0" cy="0"/>
          <a:chOff x="0" y="0"/>
          <a:chExt cx="0" cy="0"/>
        </a:xfrm>
      </p:grpSpPr>
      <p:sp>
        <p:nvSpPr>
          <p:cNvPr id="7" name="字幕 2">
            <a:extLst>
              <a:ext uri="{FF2B5EF4-FFF2-40B4-BE49-F238E27FC236}">
                <a16:creationId xmlns:a16="http://schemas.microsoft.com/office/drawing/2014/main" id="{446F5871-0A4B-C977-177A-618FBFE37AF9}"/>
              </a:ext>
            </a:extLst>
          </p:cNvPr>
          <p:cNvSpPr>
            <a:spLocks noGrp="1"/>
          </p:cNvSpPr>
          <p:nvPr>
            <p:ph type="subTitle" idx="1"/>
          </p:nvPr>
        </p:nvSpPr>
        <p:spPr>
          <a:xfrm>
            <a:off x="762000" y="1303338"/>
            <a:ext cx="10668000" cy="1655762"/>
          </a:xfrm>
        </p:spPr>
        <p:txBody>
          <a:bodyPr>
            <a:noAutofit/>
          </a:bodyPr>
          <a:lstStyle/>
          <a:p>
            <a:pPr algn="l"/>
            <a:r>
              <a:rPr lang="ja-JP" altLang="en-US" sz="3200" u="sng">
                <a:latin typeface="+mn-ea"/>
              </a:rPr>
              <a:t>目指すところはどこか</a:t>
            </a:r>
            <a:endParaRPr lang="en-US" altLang="ja-JP" sz="3200" u="sng" dirty="0">
              <a:latin typeface="+mn-ea"/>
            </a:endParaRPr>
          </a:p>
          <a:p>
            <a:pPr algn="l"/>
            <a:br>
              <a:rPr lang="en-US" altLang="ja-JP" sz="2800" dirty="0">
                <a:latin typeface="+mn-ea"/>
              </a:rPr>
            </a:br>
            <a:r>
              <a:rPr lang="ja-JP" altLang="en-US" sz="2800">
                <a:latin typeface="+mn-ea"/>
              </a:rPr>
              <a:t>＜視力が元に戻ったとしても、＞</a:t>
            </a:r>
            <a:endParaRPr lang="en-US" altLang="ja-JP" sz="2800" dirty="0">
              <a:latin typeface="+mn-ea"/>
            </a:endParaRPr>
          </a:p>
          <a:p>
            <a:pPr algn="l"/>
            <a:endParaRPr lang="en-US" altLang="ja-JP" dirty="0">
              <a:latin typeface="+mn-ea"/>
            </a:endParaRPr>
          </a:p>
          <a:p>
            <a:pPr marL="342900" indent="-342900" algn="l">
              <a:buFont typeface="Arial" panose="020B0604020202020204" pitchFamily="34" charset="0"/>
              <a:buChar char="•"/>
            </a:pPr>
            <a:r>
              <a:rPr lang="ja-JP" altLang="en-US">
                <a:latin typeface="+mn-ea"/>
              </a:rPr>
              <a:t>受傷後の記憶をなくすることができるわけではない</a:t>
            </a:r>
            <a:endParaRPr lang="en-US" altLang="ja-JP" dirty="0">
              <a:latin typeface="+mn-ea"/>
            </a:endParaRPr>
          </a:p>
          <a:p>
            <a:pPr marL="342900" indent="-342900" algn="l">
              <a:buFont typeface="Arial" panose="020B0604020202020204" pitchFamily="34" charset="0"/>
              <a:buChar char="•"/>
            </a:pPr>
            <a:r>
              <a:rPr lang="ja-JP" altLang="en-US">
                <a:latin typeface="+mn-ea"/>
              </a:rPr>
              <a:t>受傷しなければできたであろう経験を取り戻すことができるわけではない</a:t>
            </a:r>
            <a:endParaRPr lang="en-US" altLang="ja-JP" dirty="0"/>
          </a:p>
          <a:p>
            <a:pPr marL="285750" indent="-285750" algn="l">
              <a:buFont typeface="Arial" panose="020B0604020202020204" pitchFamily="34" charset="0"/>
              <a:buChar char="•"/>
            </a:pPr>
            <a:endParaRPr lang="en-US" altLang="ja-JP" sz="1400" dirty="0"/>
          </a:p>
          <a:p>
            <a:pPr marL="285750" indent="-285750" algn="l">
              <a:buFont typeface="Arial" panose="020B0604020202020204" pitchFamily="34" charset="0"/>
              <a:buChar char="•"/>
            </a:pPr>
            <a:endParaRPr lang="en-US" altLang="ja-JP" sz="1400" dirty="0"/>
          </a:p>
          <a:p>
            <a:pPr marL="285750" indent="-285750" algn="l">
              <a:buFont typeface="Arial" panose="020B0604020202020204" pitchFamily="34" charset="0"/>
              <a:buChar char="•"/>
            </a:pPr>
            <a:endParaRPr lang="ja-JP" altLang="en-US" sz="1400" dirty="0"/>
          </a:p>
          <a:p>
            <a:pPr marL="342900" indent="-342900" algn="l">
              <a:lnSpc>
                <a:spcPct val="150000"/>
              </a:lnSpc>
              <a:buFont typeface="Arial" panose="020B0604020202020204" pitchFamily="34" charset="0"/>
              <a:buChar char="•"/>
            </a:pPr>
            <a:r>
              <a:rPr kumimoji="1" lang="ja-JP" altLang="en-US"/>
              <a:t>「さびしい生き方だ」というまなざしが、「後ろめたさ」を感じさせるのでは？</a:t>
            </a:r>
            <a:endParaRPr kumimoji="1" lang="ja-JP" altLang="en-US" dirty="0"/>
          </a:p>
        </p:txBody>
      </p:sp>
      <p:sp>
        <p:nvSpPr>
          <p:cNvPr id="4" name="タイトル 1">
            <a:extLst>
              <a:ext uri="{FF2B5EF4-FFF2-40B4-BE49-F238E27FC236}">
                <a16:creationId xmlns:a16="http://schemas.microsoft.com/office/drawing/2014/main" id="{A1B7BDFB-C2DA-FAAD-A072-39A8A136576D}"/>
              </a:ext>
            </a:extLst>
          </p:cNvPr>
          <p:cNvSpPr txBox="1">
            <a:spLocks/>
          </p:cNvSpPr>
          <p:nvPr/>
        </p:nvSpPr>
        <p:spPr>
          <a:xfrm>
            <a:off x="838200" y="365125"/>
            <a:ext cx="10515600" cy="1325563"/>
          </a:xfrm>
          <a:prstGeom prst="rect">
            <a:avLst/>
          </a:prstGeom>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en-US" altLang="ja-JP" sz="4000" dirty="0"/>
              <a:t>4. </a:t>
            </a:r>
            <a:r>
              <a:rPr lang="ja-JP" altLang="en-US" sz="4000" dirty="0"/>
              <a:t>先天性の障害に対する医療</a:t>
            </a:r>
          </a:p>
        </p:txBody>
      </p:sp>
      <p:sp>
        <p:nvSpPr>
          <p:cNvPr id="5" name="下矢印 4" descr="上向き矢印">
            <a:extLst>
              <a:ext uri="{FF2B5EF4-FFF2-40B4-BE49-F238E27FC236}">
                <a16:creationId xmlns:a16="http://schemas.microsoft.com/office/drawing/2014/main" id="{9D6C355A-7F99-3773-C09A-AEAD7BEA5C4A}"/>
              </a:ext>
            </a:extLst>
          </p:cNvPr>
          <p:cNvSpPr/>
          <p:nvPr/>
        </p:nvSpPr>
        <p:spPr>
          <a:xfrm rot="10800000">
            <a:off x="5808785" y="4229959"/>
            <a:ext cx="574430" cy="495300"/>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8689183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B5E64B-DC02-C795-51A9-9DE1EABB165B}"/>
              </a:ext>
            </a:extLst>
          </p:cNvPr>
          <p:cNvSpPr>
            <a:spLocks noGrp="1"/>
          </p:cNvSpPr>
          <p:nvPr>
            <p:ph type="title"/>
          </p:nvPr>
        </p:nvSpPr>
        <p:spPr>
          <a:xfrm>
            <a:off x="838200" y="365125"/>
            <a:ext cx="10515600" cy="942975"/>
          </a:xfrm>
        </p:spPr>
        <p:txBody>
          <a:bodyPr>
            <a:noAutofit/>
          </a:bodyPr>
          <a:lstStyle/>
          <a:p>
            <a:r>
              <a:rPr lang="en-US" altLang="ja-JP" sz="4000" dirty="0"/>
              <a:t>5. </a:t>
            </a:r>
            <a:r>
              <a:rPr lang="ja-JP" altLang="en-US" sz="4000" dirty="0"/>
              <a:t>本人の同意なく実施される医療</a:t>
            </a:r>
            <a:endParaRPr kumimoji="1" lang="ja-JP" altLang="en-US" sz="4000" dirty="0">
              <a:latin typeface="+mn-ea"/>
              <a:ea typeface="+mn-ea"/>
            </a:endParaRPr>
          </a:p>
        </p:txBody>
      </p:sp>
      <p:sp>
        <p:nvSpPr>
          <p:cNvPr id="3" name="コンテンツ プレースホルダー 2">
            <a:extLst>
              <a:ext uri="{FF2B5EF4-FFF2-40B4-BE49-F238E27FC236}">
                <a16:creationId xmlns:a16="http://schemas.microsoft.com/office/drawing/2014/main" id="{8B3BC376-8E19-B646-B899-33605129F022}"/>
              </a:ext>
            </a:extLst>
          </p:cNvPr>
          <p:cNvSpPr>
            <a:spLocks noGrp="1"/>
          </p:cNvSpPr>
          <p:nvPr>
            <p:ph sz="half" idx="1"/>
          </p:nvPr>
        </p:nvSpPr>
        <p:spPr>
          <a:xfrm>
            <a:off x="838200" y="1800224"/>
            <a:ext cx="5511800" cy="4867275"/>
          </a:xfrm>
        </p:spPr>
        <p:txBody>
          <a:bodyPr>
            <a:noAutofit/>
          </a:bodyPr>
          <a:lstStyle/>
          <a:p>
            <a:pPr marL="0" indent="0">
              <a:lnSpc>
                <a:spcPct val="120000"/>
              </a:lnSpc>
              <a:buNone/>
            </a:pPr>
            <a:r>
              <a:rPr lang="ja-JP" altLang="en-US" sz="2200" dirty="0">
                <a:latin typeface="+mn-ea"/>
              </a:rPr>
              <a:t>＜インフォームドコンセントや検査結果等の文書に対する情報保障＞</a:t>
            </a:r>
          </a:p>
          <a:p>
            <a:pPr>
              <a:lnSpc>
                <a:spcPct val="100000"/>
              </a:lnSpc>
            </a:pPr>
            <a:r>
              <a:rPr lang="ja-JP" altLang="en-US" sz="2000" dirty="0">
                <a:latin typeface="+mn-ea"/>
              </a:rPr>
              <a:t>視覚障害</a:t>
            </a:r>
          </a:p>
          <a:p>
            <a:pPr>
              <a:lnSpc>
                <a:spcPct val="100000"/>
              </a:lnSpc>
            </a:pPr>
            <a:r>
              <a:rPr lang="ja-JP" altLang="en-US" sz="2000" dirty="0">
                <a:latin typeface="+mn-ea"/>
              </a:rPr>
              <a:t>聴覚障害</a:t>
            </a:r>
          </a:p>
          <a:p>
            <a:pPr>
              <a:lnSpc>
                <a:spcPct val="100000"/>
              </a:lnSpc>
            </a:pPr>
            <a:r>
              <a:rPr lang="ja-JP" altLang="en-US" sz="2000" dirty="0">
                <a:latin typeface="+mn-ea"/>
              </a:rPr>
              <a:t>知的障害</a:t>
            </a:r>
          </a:p>
          <a:p>
            <a:pPr>
              <a:lnSpc>
                <a:spcPct val="100000"/>
              </a:lnSpc>
            </a:pPr>
            <a:r>
              <a:rPr lang="ja-JP" altLang="en-US" sz="2000" dirty="0">
                <a:latin typeface="+mn-ea"/>
              </a:rPr>
              <a:t>ディスレクシアなどの発達障害</a:t>
            </a:r>
          </a:p>
          <a:p>
            <a:pPr>
              <a:lnSpc>
                <a:spcPct val="100000"/>
              </a:lnSpc>
            </a:pPr>
            <a:r>
              <a:rPr lang="ja-JP" altLang="en-US" sz="2000" dirty="0">
                <a:latin typeface="+mn-ea"/>
              </a:rPr>
              <a:t>肢体不自由</a:t>
            </a:r>
            <a:endParaRPr lang="en-US" altLang="ja-JP" sz="2000" dirty="0">
              <a:latin typeface="+mn-ea"/>
            </a:endParaRPr>
          </a:p>
          <a:p>
            <a:pPr marL="0" indent="0">
              <a:lnSpc>
                <a:spcPct val="120000"/>
              </a:lnSpc>
              <a:buNone/>
            </a:pPr>
            <a:endParaRPr lang="ja-JP" altLang="en-US" sz="2000" dirty="0">
              <a:latin typeface="+mn-ea"/>
            </a:endParaRPr>
          </a:p>
          <a:p>
            <a:pPr>
              <a:lnSpc>
                <a:spcPct val="120000"/>
              </a:lnSpc>
            </a:pPr>
            <a:r>
              <a:rPr lang="ja-JP" altLang="en-US" sz="2000" dirty="0">
                <a:latin typeface="+mn-ea"/>
              </a:rPr>
              <a:t>各医療機関が用意するのか、医療機関が用意しているものを点字図書館などが媒体変換するのか</a:t>
            </a:r>
          </a:p>
          <a:p>
            <a:endParaRPr kumimoji="1" lang="ja-JP" altLang="en-US" dirty="0">
              <a:latin typeface="+mn-ea"/>
            </a:endParaRPr>
          </a:p>
        </p:txBody>
      </p:sp>
      <p:sp>
        <p:nvSpPr>
          <p:cNvPr id="4" name="コンテンツ プレースホルダー 3">
            <a:extLst>
              <a:ext uri="{FF2B5EF4-FFF2-40B4-BE49-F238E27FC236}">
                <a16:creationId xmlns:a16="http://schemas.microsoft.com/office/drawing/2014/main" id="{FC263ED6-E641-B5F8-61C9-476F023A15B9}"/>
              </a:ext>
            </a:extLst>
          </p:cNvPr>
          <p:cNvSpPr>
            <a:spLocks noGrp="1"/>
          </p:cNvSpPr>
          <p:nvPr>
            <p:ph sz="half" idx="2"/>
          </p:nvPr>
        </p:nvSpPr>
        <p:spPr>
          <a:xfrm>
            <a:off x="6604975" y="1876425"/>
            <a:ext cx="5511800" cy="4351338"/>
          </a:xfrm>
        </p:spPr>
        <p:txBody>
          <a:bodyPr>
            <a:normAutofit/>
          </a:bodyPr>
          <a:lstStyle/>
          <a:p>
            <a:pPr marL="0" indent="0">
              <a:buNone/>
            </a:pPr>
            <a:r>
              <a:rPr lang="ja-JP" altLang="en-US" sz="2200" dirty="0">
                <a:latin typeface="+mn-ea"/>
              </a:rPr>
              <a:t>＜説明を理解するために必要な知識＞</a:t>
            </a:r>
          </a:p>
          <a:p>
            <a:endParaRPr lang="en-US" altLang="ja-JP" sz="2000" dirty="0">
              <a:latin typeface="+mn-ea"/>
            </a:endParaRPr>
          </a:p>
          <a:p>
            <a:r>
              <a:rPr lang="ja-JP" altLang="en-US" sz="2000" dirty="0">
                <a:latin typeface="+mn-ea"/>
              </a:rPr>
              <a:t>疾患や医療について調べるための</a:t>
            </a:r>
            <a:r>
              <a:rPr lang="ja-JP" altLang="en-US" sz="2000">
                <a:latin typeface="+mn-ea"/>
              </a:rPr>
              <a:t>情報環境</a:t>
            </a:r>
            <a:endParaRPr lang="ja-JP" altLang="en-US" sz="2000" dirty="0">
              <a:latin typeface="+mn-ea"/>
            </a:endParaRPr>
          </a:p>
        </p:txBody>
      </p:sp>
      <p:sp>
        <p:nvSpPr>
          <p:cNvPr id="6" name="テキスト ボックス 5">
            <a:extLst>
              <a:ext uri="{FF2B5EF4-FFF2-40B4-BE49-F238E27FC236}">
                <a16:creationId xmlns:a16="http://schemas.microsoft.com/office/drawing/2014/main" id="{D85D8C08-D6A9-DCC5-BAFE-3AEC8C1BD19D}"/>
              </a:ext>
            </a:extLst>
          </p:cNvPr>
          <p:cNvSpPr txBox="1"/>
          <p:nvPr/>
        </p:nvSpPr>
        <p:spPr>
          <a:xfrm>
            <a:off x="838200" y="1210230"/>
            <a:ext cx="6096000" cy="523220"/>
          </a:xfrm>
          <a:prstGeom prst="rect">
            <a:avLst/>
          </a:prstGeom>
          <a:noFill/>
        </p:spPr>
        <p:txBody>
          <a:bodyPr wrap="square">
            <a:spAutoFit/>
          </a:bodyPr>
          <a:lstStyle/>
          <a:p>
            <a:r>
              <a:rPr lang="ja-JP" altLang="en-US" sz="2800" u="sng" dirty="0">
                <a:latin typeface="+mn-ea"/>
                <a:ea typeface="+mn-ea"/>
              </a:rPr>
              <a:t>同意の前提となる情報</a:t>
            </a:r>
            <a:endParaRPr lang="ja-JP" altLang="en-US" sz="2800" u="sng" dirty="0"/>
          </a:p>
        </p:txBody>
      </p:sp>
      <p:sp>
        <p:nvSpPr>
          <p:cNvPr id="7" name="下矢印 6" descr="上向き矢印">
            <a:extLst>
              <a:ext uri="{FF2B5EF4-FFF2-40B4-BE49-F238E27FC236}">
                <a16:creationId xmlns:a16="http://schemas.microsoft.com/office/drawing/2014/main" id="{1F894574-523C-B3D7-FB6E-B121E0BBB747}"/>
              </a:ext>
            </a:extLst>
          </p:cNvPr>
          <p:cNvSpPr/>
          <p:nvPr/>
        </p:nvSpPr>
        <p:spPr>
          <a:xfrm rot="10800000">
            <a:off x="2781302" y="4844437"/>
            <a:ext cx="431799" cy="401637"/>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86109994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1664</TotalTime>
  <Words>1119</Words>
  <Application>Microsoft Office PowerPoint</Application>
  <PresentationFormat>ワイド画面</PresentationFormat>
  <Paragraphs>104</Paragraphs>
  <Slides>10</Slides>
  <Notes>10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10</vt:i4>
      </vt:variant>
    </vt:vector>
  </HeadingPairs>
  <TitlesOfParts>
    <vt:vector size="14" baseType="lpstr">
      <vt:lpstr>游ゴシック</vt:lpstr>
      <vt:lpstr>游ゴシック Light</vt:lpstr>
      <vt:lpstr>Arial</vt:lpstr>
      <vt:lpstr>Office テーマ</vt:lpstr>
      <vt:lpstr>「医学研究における当事者参画」として 障害学会において議論したいこと</vt:lpstr>
      <vt:lpstr>1. 「医学研究における当事者参画」について</vt:lpstr>
      <vt:lpstr>PowerPoint プレゼンテーション</vt:lpstr>
      <vt:lpstr>2. 障害学は医療とどう向き合うか</vt:lpstr>
      <vt:lpstr>PowerPoint プレゼンテーション</vt:lpstr>
      <vt:lpstr>PowerPoint プレゼンテーション</vt:lpstr>
      <vt:lpstr>PowerPoint プレゼンテーション</vt:lpstr>
      <vt:lpstr>PowerPoint プレゼンテーション</vt:lpstr>
      <vt:lpstr>5. 本人の同意なく実施される医療</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要 植村</dc:creator>
  <cp:lastModifiedBy>要 植村</cp:lastModifiedBy>
  <cp:revision>8</cp:revision>
  <dcterms:created xsi:type="dcterms:W3CDTF">2025-09-13T06:33:23Z</dcterms:created>
  <dcterms:modified xsi:type="dcterms:W3CDTF">2025-09-14T23:42:47Z</dcterms:modified>
</cp:coreProperties>
</file>