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0"/>
  </p:notesMasterIdLst>
  <p:handoutMasterIdLst>
    <p:handoutMasterId r:id="rId21"/>
  </p:handoutMasterIdLst>
  <p:sldIdLst>
    <p:sldId id="256" r:id="rId2"/>
    <p:sldId id="1535" r:id="rId3"/>
    <p:sldId id="1655" r:id="rId4"/>
    <p:sldId id="1607" r:id="rId5"/>
    <p:sldId id="1672" r:id="rId6"/>
    <p:sldId id="1604" r:id="rId7"/>
    <p:sldId id="1546" r:id="rId8"/>
    <p:sldId id="1599" r:id="rId9"/>
    <p:sldId id="1601" r:id="rId10"/>
    <p:sldId id="1666" r:id="rId11"/>
    <p:sldId id="1667" r:id="rId12"/>
    <p:sldId id="1668" r:id="rId13"/>
    <p:sldId id="1669" r:id="rId14"/>
    <p:sldId id="1670" r:id="rId15"/>
    <p:sldId id="1673" r:id="rId16"/>
    <p:sldId id="1671" r:id="rId17"/>
    <p:sldId id="1576" r:id="rId18"/>
    <p:sldId id="1452" r:id="rId19"/>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7" autoAdjust="0"/>
    <p:restoredTop sz="69221" autoAdjust="0"/>
  </p:normalViewPr>
  <p:slideViewPr>
    <p:cSldViewPr snapToGrid="0">
      <p:cViewPr varScale="1">
        <p:scale>
          <a:sx n="51" d="100"/>
          <a:sy n="51" d="100"/>
        </p:scale>
        <p:origin x="72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725764-550B-4BE3-B8A7-5BE79419C810}" type="doc">
      <dgm:prSet loTypeId="urn:microsoft.com/office/officeart/2005/8/layout/cycle8" loCatId="cycle" qsTypeId="urn:microsoft.com/office/officeart/2005/8/quickstyle/simple1" qsCatId="simple" csTypeId="urn:microsoft.com/office/officeart/2005/8/colors/accent1_2" csCatId="accent1" phldr="1"/>
      <dgm:spPr/>
    </dgm:pt>
    <dgm:pt modelId="{8760C885-7142-4008-A45E-6668F661C3F6}">
      <dgm:prSet phldrT="[テキスト]" custT="1"/>
      <dgm:spPr/>
      <dgm:t>
        <a:bodyPr/>
        <a:lstStyle/>
        <a:p>
          <a:r>
            <a:rPr kumimoji="1" lang="ja-JP" altLang="en-US" sz="2800" dirty="0">
              <a:latin typeface="HGP創英角ｺﾞｼｯｸUB" panose="020B0900000000000000" pitchFamily="50" charset="-128"/>
              <a:ea typeface="HGP創英角ｺﾞｼｯｸUB" panose="020B0900000000000000" pitchFamily="50" charset="-128"/>
            </a:rPr>
            <a:t>つたえる</a:t>
          </a:r>
        </a:p>
      </dgm:t>
    </dgm:pt>
    <dgm:pt modelId="{283C7F0C-7AB7-47A9-8626-C6219FE05C74}" type="parTrans" cxnId="{1D36DC8F-49FC-4B6A-9EBB-32B30BA27F45}">
      <dgm:prSet/>
      <dgm:spPr/>
      <dgm:t>
        <a:bodyPr/>
        <a:lstStyle/>
        <a:p>
          <a:endParaRPr kumimoji="1" lang="ja-JP" altLang="en-US"/>
        </a:p>
      </dgm:t>
    </dgm:pt>
    <dgm:pt modelId="{09A84B14-E789-4A43-AAE0-B12E2606E317}" type="sibTrans" cxnId="{1D36DC8F-49FC-4B6A-9EBB-32B30BA27F45}">
      <dgm:prSet/>
      <dgm:spPr/>
      <dgm:t>
        <a:bodyPr/>
        <a:lstStyle/>
        <a:p>
          <a:endParaRPr kumimoji="1" lang="ja-JP" altLang="en-US"/>
        </a:p>
      </dgm:t>
    </dgm:pt>
    <dgm:pt modelId="{71484173-27BF-4876-99C2-AE4C97F605F8}">
      <dgm:prSet phldrT="[テキスト]" custT="1"/>
      <dgm:spPr/>
      <dgm:t>
        <a:bodyPr/>
        <a:lstStyle/>
        <a:p>
          <a:r>
            <a:rPr kumimoji="1" lang="ja-JP" altLang="en-US" sz="3200" dirty="0">
              <a:solidFill>
                <a:schemeClr val="bg1"/>
              </a:solidFill>
              <a:latin typeface="HGP創英角ｺﾞｼｯｸUB" panose="020B0900000000000000" pitchFamily="50" charset="-128"/>
              <a:ea typeface="HGP創英角ｺﾞｼｯｸUB" panose="020B0900000000000000" pitchFamily="50" charset="-128"/>
            </a:rPr>
            <a:t>かえていく</a:t>
          </a:r>
        </a:p>
      </dgm:t>
    </dgm:pt>
    <dgm:pt modelId="{CCAF712A-F141-4C25-81F6-AB7BDF45E014}" type="parTrans" cxnId="{64AE152C-6C2E-492A-A60D-B7D74631758E}">
      <dgm:prSet/>
      <dgm:spPr/>
      <dgm:t>
        <a:bodyPr/>
        <a:lstStyle/>
        <a:p>
          <a:endParaRPr kumimoji="1" lang="ja-JP" altLang="en-US"/>
        </a:p>
      </dgm:t>
    </dgm:pt>
    <dgm:pt modelId="{67062240-9959-4900-B9FB-66D1BE71878E}" type="sibTrans" cxnId="{64AE152C-6C2E-492A-A60D-B7D74631758E}">
      <dgm:prSet/>
      <dgm:spPr/>
      <dgm:t>
        <a:bodyPr/>
        <a:lstStyle/>
        <a:p>
          <a:endParaRPr kumimoji="1" lang="ja-JP" altLang="en-US"/>
        </a:p>
      </dgm:t>
    </dgm:pt>
    <dgm:pt modelId="{8781651B-CCD7-4E8B-B558-BD6DDF81F23E}">
      <dgm:prSet phldrT="[テキスト]" custT="1"/>
      <dgm:spPr/>
      <dgm:t>
        <a:bodyPr/>
        <a:lstStyle/>
        <a:p>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つながる</a:t>
          </a:r>
        </a:p>
      </dgm:t>
    </dgm:pt>
    <dgm:pt modelId="{88B5C90F-F668-4B5A-9D08-7E20D1DAC27A}" type="parTrans" cxnId="{7E089864-0312-45D9-87BB-1C1D566A2F95}">
      <dgm:prSet/>
      <dgm:spPr/>
      <dgm:t>
        <a:bodyPr/>
        <a:lstStyle/>
        <a:p>
          <a:endParaRPr kumimoji="1" lang="ja-JP" altLang="en-US"/>
        </a:p>
      </dgm:t>
    </dgm:pt>
    <dgm:pt modelId="{795F3F2C-3B49-466D-A0B4-4E939A427019}" type="sibTrans" cxnId="{7E089864-0312-45D9-87BB-1C1D566A2F95}">
      <dgm:prSet/>
      <dgm:spPr/>
      <dgm:t>
        <a:bodyPr/>
        <a:lstStyle/>
        <a:p>
          <a:endParaRPr kumimoji="1" lang="ja-JP" altLang="en-US"/>
        </a:p>
      </dgm:t>
    </dgm:pt>
    <dgm:pt modelId="{96B8DD4E-5043-48DE-90FC-B01BE8257FCB}" type="pres">
      <dgm:prSet presAssocID="{BE725764-550B-4BE3-B8A7-5BE79419C810}" presName="compositeShape" presStyleCnt="0">
        <dgm:presLayoutVars>
          <dgm:chMax val="7"/>
          <dgm:dir/>
          <dgm:resizeHandles val="exact"/>
        </dgm:presLayoutVars>
      </dgm:prSet>
      <dgm:spPr/>
    </dgm:pt>
    <dgm:pt modelId="{997F1983-EA0C-4D5F-9399-6CE86C0B18B6}" type="pres">
      <dgm:prSet presAssocID="{BE725764-550B-4BE3-B8A7-5BE79419C810}" presName="wedge1" presStyleLbl="node1" presStyleIdx="0" presStyleCnt="3" custScaleX="104114" custScaleY="101792"/>
      <dgm:spPr/>
    </dgm:pt>
    <dgm:pt modelId="{E8F17490-F3D0-4C1C-8703-FFB0ABA62B41}" type="pres">
      <dgm:prSet presAssocID="{BE725764-550B-4BE3-B8A7-5BE79419C810}" presName="dummy1a" presStyleCnt="0"/>
      <dgm:spPr/>
    </dgm:pt>
    <dgm:pt modelId="{50AE60BB-B97D-400A-9861-E830F9FC12AD}" type="pres">
      <dgm:prSet presAssocID="{BE725764-550B-4BE3-B8A7-5BE79419C810}" presName="dummy1b" presStyleCnt="0"/>
      <dgm:spPr/>
    </dgm:pt>
    <dgm:pt modelId="{52720996-D3D2-4EB5-9A62-4FC706F8A880}" type="pres">
      <dgm:prSet presAssocID="{BE725764-550B-4BE3-B8A7-5BE79419C810}" presName="wedge1Tx" presStyleLbl="node1" presStyleIdx="0" presStyleCnt="3">
        <dgm:presLayoutVars>
          <dgm:chMax val="0"/>
          <dgm:chPref val="0"/>
          <dgm:bulletEnabled val="1"/>
        </dgm:presLayoutVars>
      </dgm:prSet>
      <dgm:spPr/>
    </dgm:pt>
    <dgm:pt modelId="{C60E2C49-24F9-4B9A-9A79-B7CD492929E7}" type="pres">
      <dgm:prSet presAssocID="{BE725764-550B-4BE3-B8A7-5BE79419C810}" presName="wedge2" presStyleLbl="node1" presStyleIdx="1" presStyleCnt="3"/>
      <dgm:spPr/>
    </dgm:pt>
    <dgm:pt modelId="{92089296-78C4-4DFB-A9F0-C9640A03938F}" type="pres">
      <dgm:prSet presAssocID="{BE725764-550B-4BE3-B8A7-5BE79419C810}" presName="dummy2a" presStyleCnt="0"/>
      <dgm:spPr/>
    </dgm:pt>
    <dgm:pt modelId="{D42BE2E0-846C-4111-A204-75561F54B6C3}" type="pres">
      <dgm:prSet presAssocID="{BE725764-550B-4BE3-B8A7-5BE79419C810}" presName="dummy2b" presStyleCnt="0"/>
      <dgm:spPr/>
    </dgm:pt>
    <dgm:pt modelId="{54F37D8B-D632-487A-A35D-80C003B55600}" type="pres">
      <dgm:prSet presAssocID="{BE725764-550B-4BE3-B8A7-5BE79419C810}" presName="wedge2Tx" presStyleLbl="node1" presStyleIdx="1" presStyleCnt="3">
        <dgm:presLayoutVars>
          <dgm:chMax val="0"/>
          <dgm:chPref val="0"/>
          <dgm:bulletEnabled val="1"/>
        </dgm:presLayoutVars>
      </dgm:prSet>
      <dgm:spPr/>
    </dgm:pt>
    <dgm:pt modelId="{1F701FC0-0FEE-4B9F-8E6B-FF0197F2E891}" type="pres">
      <dgm:prSet presAssocID="{BE725764-550B-4BE3-B8A7-5BE79419C810}" presName="wedge3" presStyleLbl="node1" presStyleIdx="2" presStyleCnt="3" custLinFactNeighborX="-192" custLinFactNeighborY="553"/>
      <dgm:spPr/>
    </dgm:pt>
    <dgm:pt modelId="{0969CA6F-69CB-4DE8-A369-04B05F8B9D0A}" type="pres">
      <dgm:prSet presAssocID="{BE725764-550B-4BE3-B8A7-5BE79419C810}" presName="dummy3a" presStyleCnt="0"/>
      <dgm:spPr/>
    </dgm:pt>
    <dgm:pt modelId="{6EB48838-C1DC-4174-A89B-595A454DA806}" type="pres">
      <dgm:prSet presAssocID="{BE725764-550B-4BE3-B8A7-5BE79419C810}" presName="dummy3b" presStyleCnt="0"/>
      <dgm:spPr/>
    </dgm:pt>
    <dgm:pt modelId="{AE17E834-5885-4210-BF90-638EF78829E1}" type="pres">
      <dgm:prSet presAssocID="{BE725764-550B-4BE3-B8A7-5BE79419C810}" presName="wedge3Tx" presStyleLbl="node1" presStyleIdx="2" presStyleCnt="3">
        <dgm:presLayoutVars>
          <dgm:chMax val="0"/>
          <dgm:chPref val="0"/>
          <dgm:bulletEnabled val="1"/>
        </dgm:presLayoutVars>
      </dgm:prSet>
      <dgm:spPr/>
    </dgm:pt>
    <dgm:pt modelId="{4B82ECB5-C076-4F48-A1AB-7C8A506A1FE9}" type="pres">
      <dgm:prSet presAssocID="{09A84B14-E789-4A43-AAE0-B12E2606E317}" presName="arrowWedge1" presStyleLbl="fgSibTrans2D1" presStyleIdx="0" presStyleCnt="3"/>
      <dgm:spPr/>
    </dgm:pt>
    <dgm:pt modelId="{25814119-CBCD-4B69-883F-898F5F9B9040}" type="pres">
      <dgm:prSet presAssocID="{67062240-9959-4900-B9FB-66D1BE71878E}" presName="arrowWedge2" presStyleLbl="fgSibTrans2D1" presStyleIdx="1" presStyleCnt="3"/>
      <dgm:spPr/>
    </dgm:pt>
    <dgm:pt modelId="{CF5C0000-6CC7-4CEB-92C9-EE7C44899322}" type="pres">
      <dgm:prSet presAssocID="{795F3F2C-3B49-466D-A0B4-4E939A427019}" presName="arrowWedge3" presStyleLbl="fgSibTrans2D1" presStyleIdx="2" presStyleCnt="3"/>
      <dgm:spPr/>
    </dgm:pt>
  </dgm:ptLst>
  <dgm:cxnLst>
    <dgm:cxn modelId="{1F6FBD1D-C0CC-49EA-A8AB-77CA1C26648F}" type="presOf" srcId="{8781651B-CCD7-4E8B-B558-BD6DDF81F23E}" destId="{AE17E834-5885-4210-BF90-638EF78829E1}" srcOrd="1" destOrd="0" presId="urn:microsoft.com/office/officeart/2005/8/layout/cycle8"/>
    <dgm:cxn modelId="{64AE152C-6C2E-492A-A60D-B7D74631758E}" srcId="{BE725764-550B-4BE3-B8A7-5BE79419C810}" destId="{71484173-27BF-4876-99C2-AE4C97F605F8}" srcOrd="1" destOrd="0" parTransId="{CCAF712A-F141-4C25-81F6-AB7BDF45E014}" sibTransId="{67062240-9959-4900-B9FB-66D1BE71878E}"/>
    <dgm:cxn modelId="{432BD034-5BA9-421F-B5BA-DBC3C5BD4F82}" type="presOf" srcId="{BE725764-550B-4BE3-B8A7-5BE79419C810}" destId="{96B8DD4E-5043-48DE-90FC-B01BE8257FCB}" srcOrd="0" destOrd="0" presId="urn:microsoft.com/office/officeart/2005/8/layout/cycle8"/>
    <dgm:cxn modelId="{534E535B-7890-41C8-B0B5-6141AE2B456C}" type="presOf" srcId="{71484173-27BF-4876-99C2-AE4C97F605F8}" destId="{C60E2C49-24F9-4B9A-9A79-B7CD492929E7}" srcOrd="0" destOrd="0" presId="urn:microsoft.com/office/officeart/2005/8/layout/cycle8"/>
    <dgm:cxn modelId="{7E089864-0312-45D9-87BB-1C1D566A2F95}" srcId="{BE725764-550B-4BE3-B8A7-5BE79419C810}" destId="{8781651B-CCD7-4E8B-B558-BD6DDF81F23E}" srcOrd="2" destOrd="0" parTransId="{88B5C90F-F668-4B5A-9D08-7E20D1DAC27A}" sibTransId="{795F3F2C-3B49-466D-A0B4-4E939A427019}"/>
    <dgm:cxn modelId="{69A0028F-9B7A-4FE6-BE56-172EC4B911CD}" type="presOf" srcId="{8781651B-CCD7-4E8B-B558-BD6DDF81F23E}" destId="{1F701FC0-0FEE-4B9F-8E6B-FF0197F2E891}" srcOrd="0" destOrd="0" presId="urn:microsoft.com/office/officeart/2005/8/layout/cycle8"/>
    <dgm:cxn modelId="{1D36DC8F-49FC-4B6A-9EBB-32B30BA27F45}" srcId="{BE725764-550B-4BE3-B8A7-5BE79419C810}" destId="{8760C885-7142-4008-A45E-6668F661C3F6}" srcOrd="0" destOrd="0" parTransId="{283C7F0C-7AB7-47A9-8626-C6219FE05C74}" sibTransId="{09A84B14-E789-4A43-AAE0-B12E2606E317}"/>
    <dgm:cxn modelId="{B35BAFAE-2A10-4D11-8DF2-DFE8CC0E796B}" type="presOf" srcId="{71484173-27BF-4876-99C2-AE4C97F605F8}" destId="{54F37D8B-D632-487A-A35D-80C003B55600}" srcOrd="1" destOrd="0" presId="urn:microsoft.com/office/officeart/2005/8/layout/cycle8"/>
    <dgm:cxn modelId="{8BC90DC0-DAC1-4014-8480-6BD64A0A8A2D}" type="presOf" srcId="{8760C885-7142-4008-A45E-6668F661C3F6}" destId="{52720996-D3D2-4EB5-9A62-4FC706F8A880}" srcOrd="1" destOrd="0" presId="urn:microsoft.com/office/officeart/2005/8/layout/cycle8"/>
    <dgm:cxn modelId="{AFC778C4-CF3F-4A90-88D0-264B459F93D5}" type="presOf" srcId="{8760C885-7142-4008-A45E-6668F661C3F6}" destId="{997F1983-EA0C-4D5F-9399-6CE86C0B18B6}" srcOrd="0" destOrd="0" presId="urn:microsoft.com/office/officeart/2005/8/layout/cycle8"/>
    <dgm:cxn modelId="{F1E906C7-801B-4AC1-A444-3B1F70E98E09}" type="presParOf" srcId="{96B8DD4E-5043-48DE-90FC-B01BE8257FCB}" destId="{997F1983-EA0C-4D5F-9399-6CE86C0B18B6}" srcOrd="0" destOrd="0" presId="urn:microsoft.com/office/officeart/2005/8/layout/cycle8"/>
    <dgm:cxn modelId="{5B79DD12-A477-403E-974E-D6B26BAEA9AD}" type="presParOf" srcId="{96B8DD4E-5043-48DE-90FC-B01BE8257FCB}" destId="{E8F17490-F3D0-4C1C-8703-FFB0ABA62B41}" srcOrd="1" destOrd="0" presId="urn:microsoft.com/office/officeart/2005/8/layout/cycle8"/>
    <dgm:cxn modelId="{13ECCE47-A0FB-4AC0-9C8A-266C45DEAFEE}" type="presParOf" srcId="{96B8DD4E-5043-48DE-90FC-B01BE8257FCB}" destId="{50AE60BB-B97D-400A-9861-E830F9FC12AD}" srcOrd="2" destOrd="0" presId="urn:microsoft.com/office/officeart/2005/8/layout/cycle8"/>
    <dgm:cxn modelId="{B7DF6A9B-5B34-4BD8-ABE7-F5DBB44A13E6}" type="presParOf" srcId="{96B8DD4E-5043-48DE-90FC-B01BE8257FCB}" destId="{52720996-D3D2-4EB5-9A62-4FC706F8A880}" srcOrd="3" destOrd="0" presId="urn:microsoft.com/office/officeart/2005/8/layout/cycle8"/>
    <dgm:cxn modelId="{717E2C78-046B-4F8F-90AC-B9A7904F868E}" type="presParOf" srcId="{96B8DD4E-5043-48DE-90FC-B01BE8257FCB}" destId="{C60E2C49-24F9-4B9A-9A79-B7CD492929E7}" srcOrd="4" destOrd="0" presId="urn:microsoft.com/office/officeart/2005/8/layout/cycle8"/>
    <dgm:cxn modelId="{F25325AC-81FD-4671-972E-638DB4002B50}" type="presParOf" srcId="{96B8DD4E-5043-48DE-90FC-B01BE8257FCB}" destId="{92089296-78C4-4DFB-A9F0-C9640A03938F}" srcOrd="5" destOrd="0" presId="urn:microsoft.com/office/officeart/2005/8/layout/cycle8"/>
    <dgm:cxn modelId="{F15060A6-E4A4-4EB9-BF0E-114685A014C3}" type="presParOf" srcId="{96B8DD4E-5043-48DE-90FC-B01BE8257FCB}" destId="{D42BE2E0-846C-4111-A204-75561F54B6C3}" srcOrd="6" destOrd="0" presId="urn:microsoft.com/office/officeart/2005/8/layout/cycle8"/>
    <dgm:cxn modelId="{391DD2B7-8371-45C1-B339-AEEBD833BC9D}" type="presParOf" srcId="{96B8DD4E-5043-48DE-90FC-B01BE8257FCB}" destId="{54F37D8B-D632-487A-A35D-80C003B55600}" srcOrd="7" destOrd="0" presId="urn:microsoft.com/office/officeart/2005/8/layout/cycle8"/>
    <dgm:cxn modelId="{4E831021-3400-46D6-B258-23286AB68835}" type="presParOf" srcId="{96B8DD4E-5043-48DE-90FC-B01BE8257FCB}" destId="{1F701FC0-0FEE-4B9F-8E6B-FF0197F2E891}" srcOrd="8" destOrd="0" presId="urn:microsoft.com/office/officeart/2005/8/layout/cycle8"/>
    <dgm:cxn modelId="{63F19611-59B2-494A-A22F-BADBFE221B44}" type="presParOf" srcId="{96B8DD4E-5043-48DE-90FC-B01BE8257FCB}" destId="{0969CA6F-69CB-4DE8-A369-04B05F8B9D0A}" srcOrd="9" destOrd="0" presId="urn:microsoft.com/office/officeart/2005/8/layout/cycle8"/>
    <dgm:cxn modelId="{1EEB9B3B-26B3-4E27-95FF-D06A135DD38E}" type="presParOf" srcId="{96B8DD4E-5043-48DE-90FC-B01BE8257FCB}" destId="{6EB48838-C1DC-4174-A89B-595A454DA806}" srcOrd="10" destOrd="0" presId="urn:microsoft.com/office/officeart/2005/8/layout/cycle8"/>
    <dgm:cxn modelId="{64CD8456-2968-4C4F-8891-1572C45FCE27}" type="presParOf" srcId="{96B8DD4E-5043-48DE-90FC-B01BE8257FCB}" destId="{AE17E834-5885-4210-BF90-638EF78829E1}" srcOrd="11" destOrd="0" presId="urn:microsoft.com/office/officeart/2005/8/layout/cycle8"/>
    <dgm:cxn modelId="{717B867C-D45A-4DC3-9079-10D1AE683AA4}" type="presParOf" srcId="{96B8DD4E-5043-48DE-90FC-B01BE8257FCB}" destId="{4B82ECB5-C076-4F48-A1AB-7C8A506A1FE9}" srcOrd="12" destOrd="0" presId="urn:microsoft.com/office/officeart/2005/8/layout/cycle8"/>
    <dgm:cxn modelId="{E31E4750-306E-46E2-880D-D5DDC478B76C}" type="presParOf" srcId="{96B8DD4E-5043-48DE-90FC-B01BE8257FCB}" destId="{25814119-CBCD-4B69-883F-898F5F9B9040}" srcOrd="13" destOrd="0" presId="urn:microsoft.com/office/officeart/2005/8/layout/cycle8"/>
    <dgm:cxn modelId="{78A613D9-0EB4-4C2C-B585-66C82865A174}" type="presParOf" srcId="{96B8DD4E-5043-48DE-90FC-B01BE8257FCB}" destId="{CF5C0000-6CC7-4CEB-92C9-EE7C44899322}"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F1983-EA0C-4D5F-9399-6CE86C0B18B6}">
      <dsp:nvSpPr>
        <dsp:cNvPr id="0" name=""/>
        <dsp:cNvSpPr/>
      </dsp:nvSpPr>
      <dsp:spPr>
        <a:xfrm>
          <a:off x="2174889" y="277155"/>
          <a:ext cx="3958215" cy="3869937"/>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latin typeface="HGP創英角ｺﾞｼｯｸUB" panose="020B0900000000000000" pitchFamily="50" charset="-128"/>
              <a:ea typeface="HGP創英角ｺﾞｼｯｸUB" panose="020B0900000000000000" pitchFamily="50" charset="-128"/>
            </a:rPr>
            <a:t>つたえる</a:t>
          </a:r>
        </a:p>
      </dsp:txBody>
      <dsp:txXfrm>
        <a:off x="4260963" y="1097213"/>
        <a:ext cx="1413648" cy="1151767"/>
      </dsp:txXfrm>
    </dsp:sp>
    <dsp:sp modelId="{C60E2C49-24F9-4B9A-9A79-B7CD492929E7}">
      <dsp:nvSpPr>
        <dsp:cNvPr id="0" name=""/>
        <dsp:cNvSpPr/>
      </dsp:nvSpPr>
      <dsp:spPr>
        <a:xfrm>
          <a:off x="2174793" y="446998"/>
          <a:ext cx="3801808" cy="3801808"/>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solidFill>
                <a:schemeClr val="bg1"/>
              </a:solidFill>
              <a:latin typeface="HGP創英角ｺﾞｼｯｸUB" panose="020B0900000000000000" pitchFamily="50" charset="-128"/>
              <a:ea typeface="HGP創英角ｺﾞｼｯｸUB" panose="020B0900000000000000" pitchFamily="50" charset="-128"/>
            </a:rPr>
            <a:t>かえていく</a:t>
          </a:r>
        </a:p>
      </dsp:txBody>
      <dsp:txXfrm>
        <a:off x="3079986" y="2913648"/>
        <a:ext cx="2036683" cy="995711"/>
      </dsp:txXfrm>
    </dsp:sp>
    <dsp:sp modelId="{1F701FC0-0FEE-4B9F-8E6B-FF0197F2E891}">
      <dsp:nvSpPr>
        <dsp:cNvPr id="0" name=""/>
        <dsp:cNvSpPr/>
      </dsp:nvSpPr>
      <dsp:spPr>
        <a:xfrm>
          <a:off x="2089195" y="332243"/>
          <a:ext cx="3801808" cy="3801808"/>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solidFill>
                <a:schemeClr val="bg1"/>
              </a:solidFill>
              <a:latin typeface="HGP創英角ｺﾞｼｯｸUB" panose="020B0900000000000000" pitchFamily="50" charset="-128"/>
              <a:ea typeface="HGP創英角ｺﾞｼｯｸUB" panose="020B0900000000000000" pitchFamily="50" charset="-128"/>
            </a:rPr>
            <a:t>つながる</a:t>
          </a:r>
        </a:p>
      </dsp:txBody>
      <dsp:txXfrm>
        <a:off x="2529571" y="1137865"/>
        <a:ext cx="1357788" cy="1131490"/>
      </dsp:txXfrm>
    </dsp:sp>
    <dsp:sp modelId="{4B82ECB5-C076-4F48-A1AB-7C8A506A1FE9}">
      <dsp:nvSpPr>
        <dsp:cNvPr id="0" name=""/>
        <dsp:cNvSpPr/>
      </dsp:nvSpPr>
      <dsp:spPr>
        <a:xfrm>
          <a:off x="2017316" y="75547"/>
          <a:ext cx="4272509" cy="4272509"/>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814119-CBCD-4B69-883F-898F5F9B9040}">
      <dsp:nvSpPr>
        <dsp:cNvPr id="0" name=""/>
        <dsp:cNvSpPr/>
      </dsp:nvSpPr>
      <dsp:spPr>
        <a:xfrm>
          <a:off x="1939443" y="211408"/>
          <a:ext cx="4272509" cy="4272509"/>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5C0000-6CC7-4CEB-92C9-EE7C44899322}">
      <dsp:nvSpPr>
        <dsp:cNvPr id="0" name=""/>
        <dsp:cNvSpPr/>
      </dsp:nvSpPr>
      <dsp:spPr>
        <a:xfrm>
          <a:off x="1853531" y="96893"/>
          <a:ext cx="4272509" cy="4272509"/>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8BA54E7F-BA58-442F-B590-6EB221C18DD4}"/>
              </a:ext>
            </a:extLst>
          </p:cNvPr>
          <p:cNvSpPr>
            <a:spLocks noGrp="1"/>
          </p:cNvSpPr>
          <p:nvPr>
            <p:ph type="hdr" sz="quarter"/>
          </p:nvPr>
        </p:nvSpPr>
        <p:spPr>
          <a:xfrm>
            <a:off x="3" y="1"/>
            <a:ext cx="3078045" cy="512380"/>
          </a:xfrm>
          <a:prstGeom prst="rect">
            <a:avLst/>
          </a:prstGeom>
        </p:spPr>
        <p:txBody>
          <a:bodyPr vert="horz" lIns="94153" tIns="47077" rIns="94153" bIns="47077"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5E160E9-74B8-4DFD-A4DA-070C956CA1EE}"/>
              </a:ext>
            </a:extLst>
          </p:cNvPr>
          <p:cNvSpPr>
            <a:spLocks noGrp="1"/>
          </p:cNvSpPr>
          <p:nvPr>
            <p:ph type="dt" sz="quarter" idx="1"/>
          </p:nvPr>
        </p:nvSpPr>
        <p:spPr>
          <a:xfrm>
            <a:off x="4024383" y="1"/>
            <a:ext cx="3078045" cy="512380"/>
          </a:xfrm>
          <a:prstGeom prst="rect">
            <a:avLst/>
          </a:prstGeom>
        </p:spPr>
        <p:txBody>
          <a:bodyPr vert="horz" lIns="94153" tIns="47077" rIns="94153" bIns="47077" rtlCol="0"/>
          <a:lstStyle>
            <a:lvl1pPr algn="r">
              <a:defRPr sz="1200"/>
            </a:lvl1pPr>
          </a:lstStyle>
          <a:p>
            <a:fld id="{B2552975-59C6-4C27-930C-8AAB05BBB3C9}" type="datetimeFigureOut">
              <a:rPr kumimoji="1" lang="ja-JP" altLang="en-US" smtClean="0"/>
              <a:t>2025/9/20</a:t>
            </a:fld>
            <a:endParaRPr kumimoji="1" lang="ja-JP" altLang="en-US"/>
          </a:p>
        </p:txBody>
      </p:sp>
      <p:sp>
        <p:nvSpPr>
          <p:cNvPr id="4" name="フッター プレースホルダー 3">
            <a:extLst>
              <a:ext uri="{FF2B5EF4-FFF2-40B4-BE49-F238E27FC236}">
                <a16:creationId xmlns:a16="http://schemas.microsoft.com/office/drawing/2014/main" id="{AE88059B-3FC6-4BD9-B578-A877895DD537}"/>
              </a:ext>
            </a:extLst>
          </p:cNvPr>
          <p:cNvSpPr>
            <a:spLocks noGrp="1"/>
          </p:cNvSpPr>
          <p:nvPr>
            <p:ph type="ftr" sz="quarter" idx="2"/>
          </p:nvPr>
        </p:nvSpPr>
        <p:spPr>
          <a:xfrm>
            <a:off x="3" y="9722236"/>
            <a:ext cx="3078045" cy="512380"/>
          </a:xfrm>
          <a:prstGeom prst="rect">
            <a:avLst/>
          </a:prstGeom>
        </p:spPr>
        <p:txBody>
          <a:bodyPr vert="horz" lIns="94153" tIns="47077" rIns="94153" bIns="47077"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F983DBC5-DBE9-48DF-A6EE-A8DA47A40C2C}"/>
              </a:ext>
            </a:extLst>
          </p:cNvPr>
          <p:cNvSpPr>
            <a:spLocks noGrp="1"/>
          </p:cNvSpPr>
          <p:nvPr>
            <p:ph type="sldNum" sz="quarter" idx="3"/>
          </p:nvPr>
        </p:nvSpPr>
        <p:spPr>
          <a:xfrm>
            <a:off x="4024383" y="9722236"/>
            <a:ext cx="3078045" cy="512380"/>
          </a:xfrm>
          <a:prstGeom prst="rect">
            <a:avLst/>
          </a:prstGeom>
        </p:spPr>
        <p:txBody>
          <a:bodyPr vert="horz" lIns="94153" tIns="47077" rIns="94153" bIns="47077" rtlCol="0" anchor="b"/>
          <a:lstStyle>
            <a:lvl1pPr algn="r">
              <a:defRPr sz="1200"/>
            </a:lvl1pPr>
          </a:lstStyle>
          <a:p>
            <a:fld id="{DFFB24C1-58F5-4A5C-A0BF-CB341F9C0669}" type="slidenum">
              <a:rPr kumimoji="1" lang="ja-JP" altLang="en-US" smtClean="0"/>
              <a:t>‹#›</a:t>
            </a:fld>
            <a:endParaRPr kumimoji="1" lang="ja-JP" altLang="en-US"/>
          </a:p>
        </p:txBody>
      </p:sp>
    </p:spTree>
    <p:extLst>
      <p:ext uri="{BB962C8B-B14F-4D97-AF65-F5344CB8AC3E}">
        <p14:creationId xmlns:p14="http://schemas.microsoft.com/office/powerpoint/2010/main" val="4258042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3078427" cy="513508"/>
          </a:xfrm>
          <a:prstGeom prst="rect">
            <a:avLst/>
          </a:prstGeom>
        </p:spPr>
        <p:txBody>
          <a:bodyPr vert="horz" lIns="99483" tIns="49741" rIns="99483" bIns="49741"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3" y="2"/>
            <a:ext cx="3078427" cy="513508"/>
          </a:xfrm>
          <a:prstGeom prst="rect">
            <a:avLst/>
          </a:prstGeom>
        </p:spPr>
        <p:txBody>
          <a:bodyPr vert="horz" lIns="99483" tIns="49741" rIns="99483" bIns="49741" rtlCol="0"/>
          <a:lstStyle>
            <a:lvl1pPr algn="r">
              <a:defRPr sz="1300"/>
            </a:lvl1pPr>
          </a:lstStyle>
          <a:p>
            <a:fld id="{546400A6-FFF3-4240-A817-EDD4D66BA14A}" type="datetimeFigureOut">
              <a:rPr kumimoji="1" lang="ja-JP" altLang="en-US" smtClean="0"/>
              <a:t>2025/9/20</a:t>
            </a:fld>
            <a:endParaRPr kumimoji="1" lang="ja-JP" altLang="en-US"/>
          </a:p>
        </p:txBody>
      </p:sp>
      <p:sp>
        <p:nvSpPr>
          <p:cNvPr id="4" name="スライド イメージ プレースホルダー 3"/>
          <p:cNvSpPr>
            <a:spLocks noGrp="1" noRot="1" noChangeAspect="1"/>
          </p:cNvSpPr>
          <p:nvPr>
            <p:ph type="sldImg" idx="2"/>
          </p:nvPr>
        </p:nvSpPr>
        <p:spPr>
          <a:xfrm>
            <a:off x="482600" y="1277938"/>
            <a:ext cx="6138863" cy="3454400"/>
          </a:xfrm>
          <a:prstGeom prst="rect">
            <a:avLst/>
          </a:prstGeom>
          <a:noFill/>
          <a:ln w="12700">
            <a:solidFill>
              <a:prstClr val="black"/>
            </a:solidFill>
          </a:ln>
        </p:spPr>
        <p:txBody>
          <a:bodyPr vert="horz" lIns="99483" tIns="49741" rIns="99483" bIns="49741" rtlCol="0" anchor="ctr"/>
          <a:lstStyle/>
          <a:p>
            <a:endParaRPr lang="ja-JP" altLang="en-US"/>
          </a:p>
        </p:txBody>
      </p:sp>
      <p:sp>
        <p:nvSpPr>
          <p:cNvPr id="5" name="ノート プレースホルダー 4"/>
          <p:cNvSpPr>
            <a:spLocks noGrp="1"/>
          </p:cNvSpPr>
          <p:nvPr>
            <p:ph type="body" sz="quarter" idx="3"/>
          </p:nvPr>
        </p:nvSpPr>
        <p:spPr>
          <a:xfrm>
            <a:off x="710407" y="4925409"/>
            <a:ext cx="5683250" cy="4029879"/>
          </a:xfrm>
          <a:prstGeom prst="rect">
            <a:avLst/>
          </a:prstGeom>
        </p:spPr>
        <p:txBody>
          <a:bodyPr vert="horz" lIns="99483" tIns="49741" rIns="99483" bIns="4974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721108"/>
            <a:ext cx="3078427" cy="513507"/>
          </a:xfrm>
          <a:prstGeom prst="rect">
            <a:avLst/>
          </a:prstGeom>
        </p:spPr>
        <p:txBody>
          <a:bodyPr vert="horz" lIns="99483" tIns="49741" rIns="99483" bIns="49741"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3" y="9721108"/>
            <a:ext cx="3078427" cy="513507"/>
          </a:xfrm>
          <a:prstGeom prst="rect">
            <a:avLst/>
          </a:prstGeom>
        </p:spPr>
        <p:txBody>
          <a:bodyPr vert="horz" lIns="99483" tIns="49741" rIns="99483" bIns="49741" rtlCol="0" anchor="b"/>
          <a:lstStyle>
            <a:lvl1pPr algn="r">
              <a:defRPr sz="1300"/>
            </a:lvl1pPr>
          </a:lstStyle>
          <a:p>
            <a:fld id="{5133B5B1-7AC7-4A09-88F1-C828587B4839}" type="slidenum">
              <a:rPr kumimoji="1" lang="ja-JP" altLang="en-US" smtClean="0"/>
              <a:t>‹#›</a:t>
            </a:fld>
            <a:endParaRPr kumimoji="1" lang="ja-JP" altLang="en-US"/>
          </a:p>
        </p:txBody>
      </p:sp>
    </p:spTree>
    <p:extLst>
      <p:ext uri="{BB962C8B-B14F-4D97-AF65-F5344CB8AC3E}">
        <p14:creationId xmlns:p14="http://schemas.microsoft.com/office/powerpoint/2010/main" val="29646445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「研究の対象から主体へ </a:t>
            </a:r>
            <a:r>
              <a:rPr lang="en-US" altLang="ja-JP" dirty="0"/>
              <a:t>― </a:t>
            </a:r>
            <a:r>
              <a:rPr lang="ja-JP" altLang="en-US" dirty="0"/>
              <a:t>精神障害分野における参画の実践から」</a:t>
            </a:r>
            <a:br>
              <a:rPr lang="ja-JP" altLang="en-US" dirty="0"/>
            </a:br>
            <a:r>
              <a:rPr lang="ja-JP" altLang="en-US" dirty="0"/>
              <a:t>本日は、精神障害当事者の参画をめぐる実践と、それが研究倫理にどのような変革をもたらすのかについてお話しします。</a:t>
            </a:r>
            <a:endParaRPr kumimoji="1" lang="ja-JP" altLang="en-US" dirty="0"/>
          </a:p>
        </p:txBody>
      </p:sp>
      <p:sp>
        <p:nvSpPr>
          <p:cNvPr id="4" name="スライド番号プレースホルダー 3"/>
          <p:cNvSpPr>
            <a:spLocks noGrp="1"/>
          </p:cNvSpPr>
          <p:nvPr>
            <p:ph type="sldNum" sz="quarter" idx="5"/>
          </p:nvPr>
        </p:nvSpPr>
        <p:spPr/>
        <p:txBody>
          <a:bodyPr/>
          <a:lstStyle/>
          <a:p>
            <a:fld id="{5133B5B1-7AC7-4A09-88F1-C828587B4839}" type="slidenum">
              <a:rPr kumimoji="1" lang="ja-JP" altLang="en-US" smtClean="0"/>
              <a:t>1</a:t>
            </a:fld>
            <a:endParaRPr kumimoji="1" lang="ja-JP" altLang="en-US"/>
          </a:p>
        </p:txBody>
      </p:sp>
    </p:spTree>
    <p:extLst>
      <p:ext uri="{BB962C8B-B14F-4D97-AF65-F5344CB8AC3E}">
        <p14:creationId xmlns:p14="http://schemas.microsoft.com/office/powerpoint/2010/main" val="610819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これまで研究に関わる中で、違和感を抱くことが多々ありました。</a:t>
            </a:r>
          </a:p>
          <a:p>
            <a:r>
              <a:rPr lang="ja-JP" altLang="en-US" dirty="0"/>
              <a:t>名前や文脈を奪われ、「回答者</a:t>
            </a:r>
            <a:r>
              <a:rPr lang="en-US" altLang="ja-JP" dirty="0"/>
              <a:t>A</a:t>
            </a:r>
            <a:r>
              <a:rPr lang="ja-JP" altLang="en-US" dirty="0"/>
              <a:t>」とされる匿名化の暴力</a:t>
            </a:r>
          </a:p>
          <a:p>
            <a:r>
              <a:rPr lang="ja-JP" altLang="en-US" dirty="0"/>
              <a:t>論文が出ても知らせてもらえない情報の非対称性</a:t>
            </a:r>
          </a:p>
          <a:p>
            <a:r>
              <a:rPr lang="ja-JP" altLang="en-US" dirty="0"/>
              <a:t>生活が切り落とされ、症状に矮小化される</a:t>
            </a:r>
          </a:p>
          <a:p>
            <a:r>
              <a:rPr lang="ja-JP" altLang="en-US" dirty="0"/>
              <a:t>時間や経験が軽んじられる形だけの謝礼（図書カード</a:t>
            </a:r>
            <a:r>
              <a:rPr lang="en-US" altLang="ja-JP" dirty="0"/>
              <a:t>500</a:t>
            </a:r>
            <a:r>
              <a:rPr lang="ja-JP" altLang="en-US" dirty="0"/>
              <a:t>円など）</a:t>
            </a:r>
            <a:br>
              <a:rPr lang="ja-JP" altLang="en-US" dirty="0"/>
            </a:br>
            <a:r>
              <a:rPr lang="ja-JP" altLang="en-US" dirty="0"/>
              <a:t>こうした経験が、「研究倫理とは誰のためのものか？」という疑問を抱かせました。</a:t>
            </a:r>
          </a:p>
        </p:txBody>
      </p:sp>
      <p:sp>
        <p:nvSpPr>
          <p:cNvPr id="4" name="スライド番号プレースホルダー 3"/>
          <p:cNvSpPr>
            <a:spLocks noGrp="1"/>
          </p:cNvSpPr>
          <p:nvPr>
            <p:ph type="sldNum" sz="quarter" idx="5"/>
          </p:nvPr>
        </p:nvSpPr>
        <p:spPr/>
        <p:txBody>
          <a:bodyPr/>
          <a:lstStyle/>
          <a:p>
            <a:fld id="{5133B5B1-7AC7-4A09-88F1-C828587B4839}" type="slidenum">
              <a:rPr kumimoji="1" lang="ja-JP" altLang="en-US" smtClean="0"/>
              <a:t>10</a:t>
            </a:fld>
            <a:endParaRPr kumimoji="1" lang="ja-JP" altLang="en-US"/>
          </a:p>
        </p:txBody>
      </p:sp>
    </p:spTree>
    <p:extLst>
      <p:ext uri="{BB962C8B-B14F-4D97-AF65-F5344CB8AC3E}">
        <p14:creationId xmlns:p14="http://schemas.microsoft.com/office/powerpoint/2010/main" val="1456311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C2D42-C62C-BD68-490B-05DF9A51160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9CC6429-780F-096D-6965-9DE44802E20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639ED79-7694-5F88-140C-3D0E9FE6CBAB}"/>
              </a:ext>
            </a:extLst>
          </p:cNvPr>
          <p:cNvSpPr>
            <a:spLocks noGrp="1"/>
          </p:cNvSpPr>
          <p:nvPr>
            <p:ph type="body" idx="1"/>
          </p:nvPr>
        </p:nvSpPr>
        <p:spPr/>
        <p:txBody>
          <a:bodyPr/>
          <a:lstStyle/>
          <a:p>
            <a:r>
              <a:rPr lang="ja-JP" altLang="en-US" dirty="0"/>
              <a:t>ヘルシンキ宣言以降、研究倫理は「被験者を守る」ことを中心に発展しました。</a:t>
            </a:r>
            <a:br>
              <a:rPr lang="ja-JP" altLang="en-US" dirty="0"/>
            </a:br>
            <a:r>
              <a:rPr lang="ja-JP" altLang="en-US" dirty="0"/>
              <a:t>しかしその結果、精神障害当事者は「脆弱で守られる存在」とされ、研究から排除されてきました。</a:t>
            </a:r>
          </a:p>
          <a:p>
            <a:r>
              <a:rPr lang="ja-JP" altLang="en-US" dirty="0"/>
              <a:t>成年後見制度利用者は多様な実態があるにもかかわらず、一律に対象外とされることがある。</a:t>
            </a:r>
          </a:p>
          <a:p>
            <a:r>
              <a:rPr lang="ja-JP" altLang="en-US" dirty="0"/>
              <a:t>精神疾患があると「同意能力が不十分」とされ、新しい治療薬の臨床試験から除外される事例が報告されている</a:t>
            </a:r>
          </a:p>
          <a:p>
            <a:br>
              <a:rPr lang="en-US" altLang="ja-JP" dirty="0"/>
            </a:br>
            <a:br>
              <a:rPr lang="en-US" altLang="ja-JP" dirty="0"/>
            </a:br>
            <a:r>
              <a:rPr lang="en-US" altLang="ja-JP" dirty="0"/>
              <a:t>『</a:t>
            </a:r>
            <a:r>
              <a:rPr lang="ja-JP" altLang="en-US" dirty="0"/>
              <a:t>研究対象や保護は、研究者のご都合主義ではないか</a:t>
            </a:r>
            <a:r>
              <a:rPr lang="en-US" altLang="ja-JP" dirty="0"/>
              <a:t>』</a:t>
            </a:r>
            <a:r>
              <a:rPr lang="ja-JP" altLang="en-US" dirty="0"/>
              <a:t>という問いを抱くようになりました。」</a:t>
            </a:r>
            <a:endParaRPr kumimoji="1" lang="ja-JP" altLang="en-US" dirty="0"/>
          </a:p>
        </p:txBody>
      </p:sp>
      <p:sp>
        <p:nvSpPr>
          <p:cNvPr id="4" name="スライド番号プレースホルダー 3">
            <a:extLst>
              <a:ext uri="{FF2B5EF4-FFF2-40B4-BE49-F238E27FC236}">
                <a16:creationId xmlns:a16="http://schemas.microsoft.com/office/drawing/2014/main" id="{F6215A0B-AD96-1FEA-7776-45C2773DDCD1}"/>
              </a:ext>
            </a:extLst>
          </p:cNvPr>
          <p:cNvSpPr>
            <a:spLocks noGrp="1"/>
          </p:cNvSpPr>
          <p:nvPr>
            <p:ph type="sldNum" sz="quarter" idx="5"/>
          </p:nvPr>
        </p:nvSpPr>
        <p:spPr/>
        <p:txBody>
          <a:bodyPr/>
          <a:lstStyle/>
          <a:p>
            <a:fld id="{5133B5B1-7AC7-4A09-88F1-C828587B4839}" type="slidenum">
              <a:rPr kumimoji="1" lang="ja-JP" altLang="en-US" smtClean="0"/>
              <a:t>11</a:t>
            </a:fld>
            <a:endParaRPr kumimoji="1" lang="ja-JP" altLang="en-US"/>
          </a:p>
        </p:txBody>
      </p:sp>
    </p:spTree>
    <p:extLst>
      <p:ext uri="{BB962C8B-B14F-4D97-AF65-F5344CB8AC3E}">
        <p14:creationId xmlns:p14="http://schemas.microsoft.com/office/powerpoint/2010/main" val="182688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E350C-DC0A-43E3-E799-90F61F47FB7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F6BDE0-0CB9-6C53-8B73-17FC65E2246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E5393EE-C3AA-E0CA-E71C-DB5D4A9136BF}"/>
              </a:ext>
            </a:extLst>
          </p:cNvPr>
          <p:cNvSpPr>
            <a:spLocks noGrp="1"/>
          </p:cNvSpPr>
          <p:nvPr>
            <p:ph type="body" idx="1"/>
          </p:nvPr>
        </p:nvSpPr>
        <p:spPr/>
        <p:txBody>
          <a:bodyPr/>
          <a:lstStyle/>
          <a:p>
            <a:r>
              <a:rPr lang="en-US" altLang="ja-JP" dirty="0"/>
              <a:t>Oliver (1992) </a:t>
            </a:r>
            <a:r>
              <a:rPr lang="ja-JP" altLang="en-US" dirty="0"/>
              <a:t>は「研究生産関係の変革」の必要性を指摘しました。</a:t>
            </a:r>
            <a:br>
              <a:rPr lang="ja-JP" altLang="en-US" dirty="0"/>
            </a:br>
            <a:r>
              <a:rPr lang="ja-JP" altLang="en-US" dirty="0"/>
              <a:t>研究倫理は「保護」から「参画」へ転換するだけでなく、参画そのものが研究倫理を生成し直す営みであると考える必要があります。</a:t>
            </a:r>
            <a:br>
              <a:rPr lang="en-US" altLang="ja-JP" dirty="0"/>
            </a:br>
            <a:br>
              <a:rPr lang="en-US" altLang="ja-JP" dirty="0"/>
            </a:br>
            <a:r>
              <a:rPr lang="ja-JP" altLang="en-US" dirty="0"/>
              <a:t>インフォームド・コンセント、代理同意、脆弱性への配慮といった「規定済みの原則」に、当事者がどう適合するか。むしろ逆に、</a:t>
            </a:r>
            <a:r>
              <a:rPr lang="ja-JP" altLang="en-US" b="1" dirty="0"/>
              <a:t>当事者参画という実践そのものが研究倫理を変えていく</a:t>
            </a:r>
            <a:r>
              <a:rPr lang="ja-JP" altLang="en-US" dirty="0"/>
              <a:t>。</a:t>
            </a:r>
          </a:p>
          <a:p>
            <a:r>
              <a:rPr lang="ja-JP" altLang="en-US" dirty="0"/>
              <a:t>参画によって「誰が守られるのか」「誰が責任を負うのか」という倫理の枠組み自体が再編される。</a:t>
            </a:r>
          </a:p>
          <a:p>
            <a:endParaRPr kumimoji="1" lang="ja-JP" altLang="en-US" dirty="0"/>
          </a:p>
        </p:txBody>
      </p:sp>
      <p:sp>
        <p:nvSpPr>
          <p:cNvPr id="4" name="スライド番号プレースホルダー 3">
            <a:extLst>
              <a:ext uri="{FF2B5EF4-FFF2-40B4-BE49-F238E27FC236}">
                <a16:creationId xmlns:a16="http://schemas.microsoft.com/office/drawing/2014/main" id="{F0597ED0-2FC2-3A93-04A2-C7772482227E}"/>
              </a:ext>
            </a:extLst>
          </p:cNvPr>
          <p:cNvSpPr>
            <a:spLocks noGrp="1"/>
          </p:cNvSpPr>
          <p:nvPr>
            <p:ph type="sldNum" sz="quarter" idx="5"/>
          </p:nvPr>
        </p:nvSpPr>
        <p:spPr/>
        <p:txBody>
          <a:bodyPr/>
          <a:lstStyle/>
          <a:p>
            <a:fld id="{5133B5B1-7AC7-4A09-88F1-C828587B4839}" type="slidenum">
              <a:rPr kumimoji="1" lang="ja-JP" altLang="en-US" smtClean="0"/>
              <a:t>12</a:t>
            </a:fld>
            <a:endParaRPr kumimoji="1" lang="ja-JP" altLang="en-US"/>
          </a:p>
        </p:txBody>
      </p:sp>
    </p:spTree>
    <p:extLst>
      <p:ext uri="{BB962C8B-B14F-4D97-AF65-F5344CB8AC3E}">
        <p14:creationId xmlns:p14="http://schemas.microsoft.com/office/powerpoint/2010/main" val="3815434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1366A-5732-B9A2-C8F5-A4B7F0DE21D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E4BF5EC-C184-789E-0D73-A4B6EEF9B60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1830477-5763-D64C-6601-F7B4896FA2CE}"/>
              </a:ext>
            </a:extLst>
          </p:cNvPr>
          <p:cNvSpPr>
            <a:spLocks noGrp="1"/>
          </p:cNvSpPr>
          <p:nvPr>
            <p:ph type="body" idx="1"/>
          </p:nvPr>
        </p:nvSpPr>
        <p:spPr/>
        <p:txBody>
          <a:bodyPr/>
          <a:lstStyle/>
          <a:p>
            <a:r>
              <a:rPr lang="en-US" altLang="ja-JP" dirty="0"/>
              <a:t>DIARY</a:t>
            </a:r>
            <a:r>
              <a:rPr lang="ja-JP" altLang="en-US" dirty="0"/>
              <a:t>プロジェクトの経験から</a:t>
            </a:r>
            <a:r>
              <a:rPr lang="en-US" altLang="ja-JP" dirty="0"/>
              <a:t>3</a:t>
            </a:r>
            <a:r>
              <a:rPr lang="ja-JP" altLang="en-US" dirty="0"/>
              <a:t>つの視点を示します。</a:t>
            </a:r>
          </a:p>
          <a:p>
            <a:r>
              <a:rPr lang="ja-JP" altLang="en-US" dirty="0"/>
              <a:t>脱構築：研究者＝能動／当事者＝受動という二項対立を揺らす。主体／対象の境界を再構成。</a:t>
            </a:r>
          </a:p>
          <a:p>
            <a:r>
              <a:rPr lang="ja-JP" altLang="en-US" dirty="0"/>
              <a:t>中動態：当事者は「研究される存在」であると同時に「研究する存在」。</a:t>
            </a:r>
          </a:p>
          <a:p>
            <a:r>
              <a:rPr lang="ja-JP" altLang="en-US" dirty="0"/>
              <a:t>共同創造：研究者と当事者が調査設計から成果共有まで担い、新しい知と倫理を共に紡ぐ営み。</a:t>
            </a:r>
          </a:p>
          <a:p>
            <a:r>
              <a:rPr lang="ja-JP" altLang="en-US" dirty="0"/>
              <a:t>や保護は、研究者のご都合主義ではないか</a:t>
            </a:r>
            <a:r>
              <a:rPr lang="en-US" altLang="ja-JP" dirty="0"/>
              <a:t>』</a:t>
            </a:r>
            <a:r>
              <a:rPr lang="ja-JP" altLang="en-US" dirty="0"/>
              <a:t>という問いを抱くようになりました。」</a:t>
            </a:r>
            <a:endParaRPr kumimoji="1" lang="ja-JP" altLang="en-US" dirty="0"/>
          </a:p>
        </p:txBody>
      </p:sp>
      <p:sp>
        <p:nvSpPr>
          <p:cNvPr id="4" name="スライド番号プレースホルダー 3">
            <a:extLst>
              <a:ext uri="{FF2B5EF4-FFF2-40B4-BE49-F238E27FC236}">
                <a16:creationId xmlns:a16="http://schemas.microsoft.com/office/drawing/2014/main" id="{1130D2C6-D4D6-DD07-7D7D-570C71EBC9C1}"/>
              </a:ext>
            </a:extLst>
          </p:cNvPr>
          <p:cNvSpPr>
            <a:spLocks noGrp="1"/>
          </p:cNvSpPr>
          <p:nvPr>
            <p:ph type="sldNum" sz="quarter" idx="5"/>
          </p:nvPr>
        </p:nvSpPr>
        <p:spPr/>
        <p:txBody>
          <a:bodyPr/>
          <a:lstStyle/>
          <a:p>
            <a:fld id="{5133B5B1-7AC7-4A09-88F1-C828587B4839}" type="slidenum">
              <a:rPr kumimoji="1" lang="ja-JP" altLang="en-US" smtClean="0"/>
              <a:t>13</a:t>
            </a:fld>
            <a:endParaRPr kumimoji="1" lang="ja-JP" altLang="en-US"/>
          </a:p>
        </p:txBody>
      </p:sp>
    </p:spTree>
    <p:extLst>
      <p:ext uri="{BB962C8B-B14F-4D97-AF65-F5344CB8AC3E}">
        <p14:creationId xmlns:p14="http://schemas.microsoft.com/office/powerpoint/2010/main" val="3334829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D3D5C-7941-341C-BACD-3ED9734E44B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81AB58E-E452-6D96-BE41-2F4AAD170F6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60B9B40-18C5-11BF-9772-AA04A96CFA23}"/>
              </a:ext>
            </a:extLst>
          </p:cNvPr>
          <p:cNvSpPr>
            <a:spLocks noGrp="1"/>
          </p:cNvSpPr>
          <p:nvPr>
            <p:ph type="body" idx="1"/>
          </p:nvPr>
        </p:nvSpPr>
        <p:spPr/>
        <p:txBody>
          <a:bodyPr/>
          <a:lstStyle/>
          <a:p>
            <a:r>
              <a:rPr lang="ja-JP" altLang="en-US" dirty="0"/>
              <a:t>そこから見えてきた新しい倫理の特徴は</a:t>
            </a:r>
            <a:r>
              <a:rPr lang="en-US" altLang="ja-JP" dirty="0"/>
              <a:t>4</a:t>
            </a:r>
            <a:r>
              <a:rPr lang="ja-JP" altLang="en-US" dirty="0"/>
              <a:t>つです。</a:t>
            </a:r>
          </a:p>
          <a:p>
            <a:r>
              <a:rPr lang="ja-JP" altLang="en-US" dirty="0"/>
              <a:t>倫理はあらかじめ決まった規範ではなく、共同の場で生まれる（関係性の生成）</a:t>
            </a:r>
          </a:p>
          <a:p>
            <a:r>
              <a:rPr lang="ja-JP" altLang="en-US" dirty="0"/>
              <a:t>互いの声に応答し合うことが基盤となる（応答責任）</a:t>
            </a:r>
          </a:p>
          <a:p>
            <a:r>
              <a:rPr lang="ja-JP" altLang="en-US" dirty="0"/>
              <a:t>成果やリスク、不確実性を共に引き受ける</a:t>
            </a:r>
          </a:p>
          <a:p>
            <a:r>
              <a:rPr lang="ja-JP" altLang="en-US" dirty="0"/>
              <a:t>研究者と当事者が一緒に知をつくる（知の共創）</a:t>
            </a:r>
          </a:p>
          <a:p>
            <a:endParaRPr kumimoji="1" lang="ja-JP" altLang="en-US" dirty="0"/>
          </a:p>
        </p:txBody>
      </p:sp>
      <p:sp>
        <p:nvSpPr>
          <p:cNvPr id="4" name="スライド番号プレースホルダー 3">
            <a:extLst>
              <a:ext uri="{FF2B5EF4-FFF2-40B4-BE49-F238E27FC236}">
                <a16:creationId xmlns:a16="http://schemas.microsoft.com/office/drawing/2014/main" id="{8593466A-E3BA-E821-E174-776537DDCB0B}"/>
              </a:ext>
            </a:extLst>
          </p:cNvPr>
          <p:cNvSpPr>
            <a:spLocks noGrp="1"/>
          </p:cNvSpPr>
          <p:nvPr>
            <p:ph type="sldNum" sz="quarter" idx="5"/>
          </p:nvPr>
        </p:nvSpPr>
        <p:spPr/>
        <p:txBody>
          <a:bodyPr/>
          <a:lstStyle/>
          <a:p>
            <a:fld id="{5133B5B1-7AC7-4A09-88F1-C828587B4839}" type="slidenum">
              <a:rPr kumimoji="1" lang="ja-JP" altLang="en-US" smtClean="0"/>
              <a:t>14</a:t>
            </a:fld>
            <a:endParaRPr kumimoji="1" lang="ja-JP" altLang="en-US"/>
          </a:p>
        </p:txBody>
      </p:sp>
    </p:spTree>
    <p:extLst>
      <p:ext uri="{BB962C8B-B14F-4D97-AF65-F5344CB8AC3E}">
        <p14:creationId xmlns:p14="http://schemas.microsoft.com/office/powerpoint/2010/main" val="946507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5FCAC-880C-6117-2AF2-20288A29B8E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837B94D-FEC4-FE6B-7C73-EED23B168B4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ABE9DC1-984A-BE63-E739-819D18C34E22}"/>
              </a:ext>
            </a:extLst>
          </p:cNvPr>
          <p:cNvSpPr>
            <a:spLocks noGrp="1"/>
          </p:cNvSpPr>
          <p:nvPr>
            <p:ph type="body" idx="1"/>
          </p:nvPr>
        </p:nvSpPr>
        <p:spPr/>
        <p:txBody>
          <a:bodyPr/>
          <a:lstStyle/>
          <a:p>
            <a:r>
              <a:rPr lang="ja-JP" altLang="en-US" dirty="0"/>
              <a:t>最後にまとめです。</a:t>
            </a:r>
          </a:p>
          <a:p>
            <a:r>
              <a:rPr lang="ja-JP" altLang="en-US" dirty="0"/>
              <a:t>「対象から主体へ」とは立場の逆転ではなく、主体／対象の関係そのものを問い直すこと。</a:t>
            </a:r>
          </a:p>
          <a:p>
            <a:r>
              <a:rPr lang="ja-JP" altLang="en-US" dirty="0"/>
              <a:t>参画は権力勾配を可視化し、研究のあり方自体を問い直す。</a:t>
            </a:r>
          </a:p>
          <a:p>
            <a:r>
              <a:rPr lang="ja-JP" altLang="en-US" dirty="0"/>
              <a:t>当事者は「引き受ける存在」としてリテラシーを備え、共に研究を進める。</a:t>
            </a:r>
          </a:p>
          <a:p>
            <a:r>
              <a:rPr lang="ja-JP" altLang="en-US" dirty="0"/>
              <a:t>その先にある問いは、「研究倫理とは何のために必要なのか」です。</a:t>
            </a:r>
          </a:p>
          <a:p>
            <a:endParaRPr kumimoji="1" lang="ja-JP" altLang="en-US" dirty="0"/>
          </a:p>
        </p:txBody>
      </p:sp>
      <p:sp>
        <p:nvSpPr>
          <p:cNvPr id="4" name="スライド番号プレースホルダー 3">
            <a:extLst>
              <a:ext uri="{FF2B5EF4-FFF2-40B4-BE49-F238E27FC236}">
                <a16:creationId xmlns:a16="http://schemas.microsoft.com/office/drawing/2014/main" id="{9629C5D3-D847-55ED-75B7-9E1BDA0F5BA1}"/>
              </a:ext>
            </a:extLst>
          </p:cNvPr>
          <p:cNvSpPr>
            <a:spLocks noGrp="1"/>
          </p:cNvSpPr>
          <p:nvPr>
            <p:ph type="sldNum" sz="quarter" idx="5"/>
          </p:nvPr>
        </p:nvSpPr>
        <p:spPr/>
        <p:txBody>
          <a:bodyPr/>
          <a:lstStyle/>
          <a:p>
            <a:fld id="{5133B5B1-7AC7-4A09-88F1-C828587B4839}" type="slidenum">
              <a:rPr kumimoji="1" lang="ja-JP" altLang="en-US" smtClean="0"/>
              <a:t>15</a:t>
            </a:fld>
            <a:endParaRPr kumimoji="1" lang="ja-JP" altLang="en-US"/>
          </a:p>
        </p:txBody>
      </p:sp>
    </p:spTree>
    <p:extLst>
      <p:ext uri="{BB962C8B-B14F-4D97-AF65-F5344CB8AC3E}">
        <p14:creationId xmlns:p14="http://schemas.microsoft.com/office/powerpoint/2010/main" val="635949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308"/>
            <a:r>
              <a:rPr lang="ja-JP" altLang="en-US" dirty="0"/>
              <a:t>参考資料やポルケの活動はホームページからご覧いただけます。</a:t>
            </a:r>
            <a:br>
              <a:rPr lang="ja-JP" altLang="en-US" dirty="0"/>
            </a:br>
            <a:r>
              <a:rPr lang="ja-JP" altLang="en-US" dirty="0"/>
              <a:t>本日の発表を通じて、研究倫理を共に紡ぎ直すための議論が広がることを願っています。ご清聴ありがとうございました。</a:t>
            </a:r>
          </a:p>
          <a:p>
            <a:endParaRPr kumimoji="1" lang="ja-JP" altLang="en-US" dirty="0"/>
          </a:p>
        </p:txBody>
      </p:sp>
      <p:sp>
        <p:nvSpPr>
          <p:cNvPr id="4" name="スライド番号プレースホルダー 3"/>
          <p:cNvSpPr>
            <a:spLocks noGrp="1"/>
          </p:cNvSpPr>
          <p:nvPr>
            <p:ph type="sldNum" sz="quarter" idx="5"/>
          </p:nvPr>
        </p:nvSpPr>
        <p:spPr/>
        <p:txBody>
          <a:bodyPr/>
          <a:lstStyle/>
          <a:p>
            <a:fld id="{5133B5B1-7AC7-4A09-88F1-C828587B4839}" type="slidenum">
              <a:rPr kumimoji="1" lang="ja-JP" altLang="en-US" smtClean="0"/>
              <a:t>16</a:t>
            </a:fld>
            <a:endParaRPr kumimoji="1" lang="ja-JP" altLang="en-US"/>
          </a:p>
        </p:txBody>
      </p:sp>
    </p:spTree>
    <p:extLst>
      <p:ext uri="{BB962C8B-B14F-4D97-AF65-F5344CB8AC3E}">
        <p14:creationId xmlns:p14="http://schemas.microsoft.com/office/powerpoint/2010/main" val="1523370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私は東京都大田区で生まれ育ち、</a:t>
            </a:r>
            <a:r>
              <a:rPr lang="en-US" altLang="ja-JP" dirty="0"/>
              <a:t>21</a:t>
            </a:r>
            <a:r>
              <a:rPr lang="ja-JP" altLang="en-US" dirty="0"/>
              <a:t>歳で精神科医療を受診しました。その後、入退院を経験し、当事者活動に出会いました。</a:t>
            </a:r>
            <a:r>
              <a:rPr lang="en-US" altLang="ja-JP" dirty="0"/>
              <a:t>2016</a:t>
            </a:r>
            <a:r>
              <a:rPr lang="ja-JP" altLang="en-US" dirty="0"/>
              <a:t>年に精神障害当事者会ポルケを立ち上げ、現在は代表理事を務めています。全国「精神病」者集団や日本障害フォーラムなどにも関わり、障害者権利条約の実施を活動の柱にしています。</a:t>
            </a:r>
            <a:endParaRPr kumimoji="1" lang="ja-JP" altLang="en-US" dirty="0"/>
          </a:p>
        </p:txBody>
      </p:sp>
      <p:sp>
        <p:nvSpPr>
          <p:cNvPr id="4" name="スライド番号プレースホルダー 3"/>
          <p:cNvSpPr>
            <a:spLocks noGrp="1"/>
          </p:cNvSpPr>
          <p:nvPr>
            <p:ph type="sldNum" sz="quarter" idx="5"/>
          </p:nvPr>
        </p:nvSpPr>
        <p:spPr/>
        <p:txBody>
          <a:bodyPr/>
          <a:lstStyle/>
          <a:p>
            <a:fld id="{5133B5B1-7AC7-4A09-88F1-C828587B4839}" type="slidenum">
              <a:rPr kumimoji="1" lang="ja-JP" altLang="en-US" smtClean="0"/>
              <a:t>2</a:t>
            </a:fld>
            <a:endParaRPr kumimoji="1" lang="ja-JP" altLang="en-US"/>
          </a:p>
        </p:txBody>
      </p:sp>
    </p:spTree>
    <p:extLst>
      <p:ext uri="{BB962C8B-B14F-4D97-AF65-F5344CB8AC3E}">
        <p14:creationId xmlns:p14="http://schemas.microsoft.com/office/powerpoint/2010/main" val="2073227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当事者運動を貫く言葉は「</a:t>
            </a:r>
            <a:r>
              <a:rPr lang="en-US" altLang="ja-JP" dirty="0"/>
              <a:t>Nothing About Us Without Us</a:t>
            </a:r>
            <a:r>
              <a:rPr lang="ja-JP" altLang="en-US" dirty="0"/>
              <a:t>」</a:t>
            </a:r>
            <a:r>
              <a:rPr lang="en-US" altLang="ja-JP" dirty="0"/>
              <a:t>――</a:t>
            </a:r>
            <a:r>
              <a:rPr lang="ja-JP" altLang="en-US" dirty="0"/>
              <a:t>「私たちのことを、私たち抜きに決めないで」です。今日の話もこの視点から展開していきます。</a:t>
            </a:r>
            <a:endParaRPr kumimoji="1" lang="ja-JP" altLang="en-US" dirty="0"/>
          </a:p>
        </p:txBody>
      </p:sp>
      <p:sp>
        <p:nvSpPr>
          <p:cNvPr id="4" name="スライド番号プレースホルダー 3"/>
          <p:cNvSpPr>
            <a:spLocks noGrp="1"/>
          </p:cNvSpPr>
          <p:nvPr>
            <p:ph type="sldNum" sz="quarter" idx="5"/>
          </p:nvPr>
        </p:nvSpPr>
        <p:spPr/>
        <p:txBody>
          <a:bodyPr/>
          <a:lstStyle/>
          <a:p>
            <a:fld id="{5133B5B1-7AC7-4A09-88F1-C828587B4839}" type="slidenum">
              <a:rPr kumimoji="1" lang="ja-JP" altLang="en-US" smtClean="0"/>
              <a:t>3</a:t>
            </a:fld>
            <a:endParaRPr kumimoji="1" lang="ja-JP" altLang="en-US"/>
          </a:p>
        </p:txBody>
      </p:sp>
    </p:spTree>
    <p:extLst>
      <p:ext uri="{BB962C8B-B14F-4D97-AF65-F5344CB8AC3E}">
        <p14:creationId xmlns:p14="http://schemas.microsoft.com/office/powerpoint/2010/main" val="2953436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今日の流れは</a:t>
            </a:r>
            <a:r>
              <a:rPr lang="en-US" altLang="ja-JP" dirty="0"/>
              <a:t>3</a:t>
            </a:r>
            <a:r>
              <a:rPr lang="ja-JP" altLang="en-US" dirty="0"/>
              <a:t>点です。</a:t>
            </a:r>
          </a:p>
          <a:p>
            <a:r>
              <a:rPr lang="ja-JP" altLang="en-US" dirty="0"/>
              <a:t>当事者活動の実践から見えてきたこと</a:t>
            </a:r>
          </a:p>
          <a:p>
            <a:r>
              <a:rPr lang="ja-JP" altLang="en-US" dirty="0"/>
              <a:t>これまで研究領域と接触する中で感じた違和感</a:t>
            </a:r>
          </a:p>
          <a:p>
            <a:r>
              <a:rPr lang="ja-JP" altLang="en-US" dirty="0"/>
              <a:t>そして、当事者参画が紡ぎ出す新しい研究倫理についてです。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5133B5B1-7AC7-4A09-88F1-C828587B4839}" type="slidenum">
              <a:rPr kumimoji="1" lang="ja-JP" altLang="en-US" smtClean="0"/>
              <a:t>4</a:t>
            </a:fld>
            <a:endParaRPr kumimoji="1" lang="ja-JP" altLang="en-US"/>
          </a:p>
        </p:txBody>
      </p:sp>
    </p:spTree>
    <p:extLst>
      <p:ext uri="{BB962C8B-B14F-4D97-AF65-F5344CB8AC3E}">
        <p14:creationId xmlns:p14="http://schemas.microsoft.com/office/powerpoint/2010/main" val="3567524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ポルケは「つながる」「つたえる」「かえていく」を三位一体として活動しています。政策提言から啓発活動まで、当事者主体で取り組んでいます。</a:t>
            </a:r>
            <a:endParaRPr kumimoji="1" lang="ja-JP" altLang="en-US" dirty="0"/>
          </a:p>
        </p:txBody>
      </p:sp>
      <p:sp>
        <p:nvSpPr>
          <p:cNvPr id="4" name="スライド番号プレースホルダー 3"/>
          <p:cNvSpPr>
            <a:spLocks noGrp="1"/>
          </p:cNvSpPr>
          <p:nvPr>
            <p:ph type="sldNum" sz="quarter" idx="5"/>
          </p:nvPr>
        </p:nvSpPr>
        <p:spPr/>
        <p:txBody>
          <a:bodyPr/>
          <a:lstStyle/>
          <a:p>
            <a:fld id="{5133B5B1-7AC7-4A09-88F1-C828587B4839}" type="slidenum">
              <a:rPr kumimoji="1" lang="ja-JP" altLang="en-US" smtClean="0"/>
              <a:t>5</a:t>
            </a:fld>
            <a:endParaRPr kumimoji="1" lang="ja-JP" altLang="en-US"/>
          </a:p>
        </p:txBody>
      </p:sp>
    </p:spTree>
    <p:extLst>
      <p:ext uri="{BB962C8B-B14F-4D97-AF65-F5344CB8AC3E}">
        <p14:creationId xmlns:p14="http://schemas.microsoft.com/office/powerpoint/2010/main" val="3399093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私たちは「</a:t>
            </a:r>
            <a:r>
              <a:rPr lang="en-US" altLang="ja-JP" dirty="0"/>
              <a:t>DIARY</a:t>
            </a:r>
            <a:r>
              <a:rPr lang="ja-JP" altLang="en-US" dirty="0"/>
              <a:t>プロジェクト」を行いました。これは災害時の精神障害当事者の経験を調査し、防災・医療の社会実装につなげる取り組みです。研究デザインを当事者団体が担った点に大きな特徴があります。</a:t>
            </a:r>
            <a:endParaRPr kumimoji="1" lang="ja-JP" altLang="en-US" dirty="0"/>
          </a:p>
        </p:txBody>
      </p:sp>
      <p:sp>
        <p:nvSpPr>
          <p:cNvPr id="4" name="スライド番号プレースホルダー 3"/>
          <p:cNvSpPr>
            <a:spLocks noGrp="1"/>
          </p:cNvSpPr>
          <p:nvPr>
            <p:ph type="sldNum" sz="quarter" idx="5"/>
          </p:nvPr>
        </p:nvSpPr>
        <p:spPr/>
        <p:txBody>
          <a:bodyPr/>
          <a:lstStyle/>
          <a:p>
            <a:fld id="{5133B5B1-7AC7-4A09-88F1-C828587B4839}" type="slidenum">
              <a:rPr kumimoji="1" lang="ja-JP" altLang="en-US" smtClean="0"/>
              <a:t>6</a:t>
            </a:fld>
            <a:endParaRPr kumimoji="1" lang="ja-JP" altLang="en-US"/>
          </a:p>
        </p:txBody>
      </p:sp>
    </p:spTree>
    <p:extLst>
      <p:ext uri="{BB962C8B-B14F-4D97-AF65-F5344CB8AC3E}">
        <p14:creationId xmlns:p14="http://schemas.microsoft.com/office/powerpoint/2010/main" val="667016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国連障害者権利条約の総括所見では、日本に対して「防災計画を障害者とともに策定せよ」と勧告が出ています。また仙台防災枠組</a:t>
            </a:r>
            <a:r>
              <a:rPr lang="en-US" altLang="ja-JP" dirty="0"/>
              <a:t>2015-2030</a:t>
            </a:r>
            <a:r>
              <a:rPr lang="ja-JP" altLang="en-US" dirty="0"/>
              <a:t>も障害者参画を重視しています。これらを背景に、当事者主導研究を位置づけています。</a:t>
            </a:r>
            <a:endParaRPr kumimoji="1" lang="ja-JP" altLang="en-US" dirty="0"/>
          </a:p>
        </p:txBody>
      </p:sp>
      <p:sp>
        <p:nvSpPr>
          <p:cNvPr id="4" name="スライド番号プレースホルダー 3"/>
          <p:cNvSpPr>
            <a:spLocks noGrp="1"/>
          </p:cNvSpPr>
          <p:nvPr>
            <p:ph type="sldNum" sz="quarter" idx="5"/>
          </p:nvPr>
        </p:nvSpPr>
        <p:spPr/>
        <p:txBody>
          <a:bodyPr/>
          <a:lstStyle/>
          <a:p>
            <a:fld id="{5133B5B1-7AC7-4A09-88F1-C828587B4839}" type="slidenum">
              <a:rPr kumimoji="1" lang="ja-JP" altLang="en-US" smtClean="0"/>
              <a:t>7</a:t>
            </a:fld>
            <a:endParaRPr kumimoji="1" lang="ja-JP" altLang="en-US"/>
          </a:p>
        </p:txBody>
      </p:sp>
    </p:spTree>
    <p:extLst>
      <p:ext uri="{BB962C8B-B14F-4D97-AF65-F5344CB8AC3E}">
        <p14:creationId xmlns:p14="http://schemas.microsoft.com/office/powerpoint/2010/main" val="1817637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09350-5E53-7320-9B03-194F0E37B64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7E0649D-5B74-36F1-2799-C0FCD516AE9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9E8BD91-B915-45B1-1999-0AB68A0AB432}"/>
              </a:ext>
            </a:extLst>
          </p:cNvPr>
          <p:cNvSpPr>
            <a:spLocks noGrp="1"/>
          </p:cNvSpPr>
          <p:nvPr>
            <p:ph type="body" idx="1"/>
          </p:nvPr>
        </p:nvSpPr>
        <p:spPr/>
        <p:txBody>
          <a:bodyPr/>
          <a:lstStyle/>
          <a:p>
            <a:r>
              <a:rPr lang="ja-JP" altLang="en-US" dirty="0"/>
              <a:t>仙台枠組では、障害を包摂した防災という概念が示されました。ここには政策形成への参画、障害別データの収集、技術革新への投資、復興におけるエンパワーメントの重要性が明記されています。国際的にも、当事者参画は必須の要素です。</a:t>
            </a:r>
            <a:endParaRPr kumimoji="1" lang="ja-JP" altLang="en-US" dirty="0"/>
          </a:p>
        </p:txBody>
      </p:sp>
      <p:sp>
        <p:nvSpPr>
          <p:cNvPr id="4" name="スライド番号プレースホルダー 3">
            <a:extLst>
              <a:ext uri="{FF2B5EF4-FFF2-40B4-BE49-F238E27FC236}">
                <a16:creationId xmlns:a16="http://schemas.microsoft.com/office/drawing/2014/main" id="{E782BE90-0495-443D-1273-3B11E6C408CD}"/>
              </a:ext>
            </a:extLst>
          </p:cNvPr>
          <p:cNvSpPr>
            <a:spLocks noGrp="1"/>
          </p:cNvSpPr>
          <p:nvPr>
            <p:ph type="sldNum" sz="quarter" idx="5"/>
          </p:nvPr>
        </p:nvSpPr>
        <p:spPr/>
        <p:txBody>
          <a:bodyPr/>
          <a:lstStyle/>
          <a:p>
            <a:fld id="{5133B5B1-7AC7-4A09-88F1-C828587B4839}" type="slidenum">
              <a:rPr kumimoji="1" lang="ja-JP" altLang="en-US" smtClean="0"/>
              <a:t>8</a:t>
            </a:fld>
            <a:endParaRPr kumimoji="1" lang="ja-JP" altLang="en-US"/>
          </a:p>
        </p:txBody>
      </p:sp>
    </p:spTree>
    <p:extLst>
      <p:ext uri="{BB962C8B-B14F-4D97-AF65-F5344CB8AC3E}">
        <p14:creationId xmlns:p14="http://schemas.microsoft.com/office/powerpoint/2010/main" val="3715793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国際的には「</a:t>
            </a:r>
            <a:r>
              <a:rPr lang="en-US" altLang="ja-JP" dirty="0"/>
              <a:t>PPI</a:t>
            </a:r>
            <a:r>
              <a:rPr lang="ja-JP" altLang="en-US" dirty="0"/>
              <a:t>（患者・市民参画）」が重要視されています。研究者が相談する段階から協力、さらには当事者が主体的に研究を主導する段階まであります。私たちが実践したのはまさに当事者主導型の研究です。</a:t>
            </a:r>
            <a:endParaRPr kumimoji="1" lang="ja-JP" altLang="en-US" dirty="0"/>
          </a:p>
        </p:txBody>
      </p:sp>
      <p:sp>
        <p:nvSpPr>
          <p:cNvPr id="4" name="スライド番号プレースホルダー 3"/>
          <p:cNvSpPr>
            <a:spLocks noGrp="1"/>
          </p:cNvSpPr>
          <p:nvPr>
            <p:ph type="sldNum" sz="quarter" idx="5"/>
          </p:nvPr>
        </p:nvSpPr>
        <p:spPr/>
        <p:txBody>
          <a:bodyPr/>
          <a:lstStyle/>
          <a:p>
            <a:fld id="{5133B5B1-7AC7-4A09-88F1-C828587B4839}" type="slidenum">
              <a:rPr kumimoji="1" lang="ja-JP" altLang="en-US" smtClean="0"/>
              <a:t>9</a:t>
            </a:fld>
            <a:endParaRPr kumimoji="1" lang="ja-JP" altLang="en-US"/>
          </a:p>
        </p:txBody>
      </p:sp>
    </p:spTree>
    <p:extLst>
      <p:ext uri="{BB962C8B-B14F-4D97-AF65-F5344CB8AC3E}">
        <p14:creationId xmlns:p14="http://schemas.microsoft.com/office/powerpoint/2010/main" val="1310272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4456EF-7212-4C0E-AA13-5F61F8180E2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7F7825B-4C05-4C43-B72C-386FBE3718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D156586-03F4-45D8-96E8-E376B63127AD}"/>
              </a:ext>
            </a:extLst>
          </p:cNvPr>
          <p:cNvSpPr>
            <a:spLocks noGrp="1"/>
          </p:cNvSpPr>
          <p:nvPr>
            <p:ph type="dt" sz="half" idx="10"/>
          </p:nvPr>
        </p:nvSpPr>
        <p:spPr/>
        <p:txBody>
          <a:bodyPr/>
          <a:lstStyle/>
          <a:p>
            <a:fld id="{5496EA6A-2C32-4692-9616-59758B92D7BC}" type="datetime1">
              <a:rPr kumimoji="1" lang="ja-JP" altLang="en-US" smtClean="0"/>
              <a:t>2025/9/20</a:t>
            </a:fld>
            <a:endParaRPr kumimoji="1" lang="ja-JP" altLang="en-US"/>
          </a:p>
        </p:txBody>
      </p:sp>
      <p:sp>
        <p:nvSpPr>
          <p:cNvPr id="5" name="フッター プレースホルダー 4">
            <a:extLst>
              <a:ext uri="{FF2B5EF4-FFF2-40B4-BE49-F238E27FC236}">
                <a16:creationId xmlns:a16="http://schemas.microsoft.com/office/drawing/2014/main" id="{5F8F7DB7-5E73-405D-85AB-B6769F309CAF}"/>
              </a:ext>
            </a:extLst>
          </p:cNvPr>
          <p:cNvSpPr>
            <a:spLocks noGrp="1"/>
          </p:cNvSpPr>
          <p:nvPr>
            <p:ph type="ftr" sz="quarter" idx="11"/>
          </p:nvPr>
        </p:nvSpPr>
        <p:spPr/>
        <p:txBody>
          <a:bodyPr/>
          <a:lstStyle/>
          <a:p>
            <a:r>
              <a:rPr kumimoji="1" lang="en-US" altLang="ja-JP"/>
              <a:t>©</a:t>
            </a:r>
            <a:r>
              <a:rPr kumimoji="1" lang="ja-JP" altLang="en-US"/>
              <a:t>一般社団法人精神障害当事者会ポルケ</a:t>
            </a:r>
          </a:p>
        </p:txBody>
      </p:sp>
      <p:sp>
        <p:nvSpPr>
          <p:cNvPr id="6" name="スライド番号プレースホルダー 5">
            <a:extLst>
              <a:ext uri="{FF2B5EF4-FFF2-40B4-BE49-F238E27FC236}">
                <a16:creationId xmlns:a16="http://schemas.microsoft.com/office/drawing/2014/main" id="{D59C9077-A477-4F53-87B0-872AB7B8F7A4}"/>
              </a:ext>
            </a:extLst>
          </p:cNvPr>
          <p:cNvSpPr>
            <a:spLocks noGrp="1"/>
          </p:cNvSpPr>
          <p:nvPr>
            <p:ph type="sldNum" sz="quarter" idx="12"/>
          </p:nvPr>
        </p:nvSpPr>
        <p:spPr/>
        <p:txBody>
          <a:bodyPr/>
          <a:lstStyle/>
          <a:p>
            <a:fld id="{C106CCB7-1D3B-4503-A2E9-6CF102C57F5C}" type="slidenum">
              <a:rPr kumimoji="1" lang="ja-JP" altLang="en-US" smtClean="0"/>
              <a:t>‹#›</a:t>
            </a:fld>
            <a:endParaRPr kumimoji="1" lang="ja-JP" altLang="en-US"/>
          </a:p>
        </p:txBody>
      </p:sp>
    </p:spTree>
    <p:extLst>
      <p:ext uri="{BB962C8B-B14F-4D97-AF65-F5344CB8AC3E}">
        <p14:creationId xmlns:p14="http://schemas.microsoft.com/office/powerpoint/2010/main" val="254472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47ABA8-5442-404D-B789-CA27FBD9C07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BD69719-5946-48C6-A184-122721E95842}"/>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C0674BD-9E43-4B73-9D8A-5B3E5A41DF4D}"/>
              </a:ext>
            </a:extLst>
          </p:cNvPr>
          <p:cNvSpPr>
            <a:spLocks noGrp="1"/>
          </p:cNvSpPr>
          <p:nvPr>
            <p:ph type="dt" sz="half" idx="10"/>
          </p:nvPr>
        </p:nvSpPr>
        <p:spPr/>
        <p:txBody>
          <a:bodyPr/>
          <a:lstStyle/>
          <a:p>
            <a:fld id="{E7AB4E2A-1872-4AF3-B162-431ED9D9F1A3}" type="datetime1">
              <a:rPr kumimoji="1" lang="ja-JP" altLang="en-US" smtClean="0"/>
              <a:t>2025/9/20</a:t>
            </a:fld>
            <a:endParaRPr kumimoji="1" lang="ja-JP" altLang="en-US"/>
          </a:p>
        </p:txBody>
      </p:sp>
      <p:sp>
        <p:nvSpPr>
          <p:cNvPr id="5" name="フッター プレースホルダー 4">
            <a:extLst>
              <a:ext uri="{FF2B5EF4-FFF2-40B4-BE49-F238E27FC236}">
                <a16:creationId xmlns:a16="http://schemas.microsoft.com/office/drawing/2014/main" id="{DA02770A-2960-4C0E-9101-126166C35CF9}"/>
              </a:ext>
            </a:extLst>
          </p:cNvPr>
          <p:cNvSpPr>
            <a:spLocks noGrp="1"/>
          </p:cNvSpPr>
          <p:nvPr>
            <p:ph type="ftr" sz="quarter" idx="11"/>
          </p:nvPr>
        </p:nvSpPr>
        <p:spPr/>
        <p:txBody>
          <a:bodyPr/>
          <a:lstStyle/>
          <a:p>
            <a:r>
              <a:rPr kumimoji="1" lang="en-US" altLang="ja-JP"/>
              <a:t>©</a:t>
            </a:r>
            <a:r>
              <a:rPr kumimoji="1" lang="ja-JP" altLang="en-US"/>
              <a:t>一般社団法人精神障害当事者会ポルケ</a:t>
            </a:r>
          </a:p>
        </p:txBody>
      </p:sp>
      <p:sp>
        <p:nvSpPr>
          <p:cNvPr id="6" name="スライド番号プレースホルダー 5">
            <a:extLst>
              <a:ext uri="{FF2B5EF4-FFF2-40B4-BE49-F238E27FC236}">
                <a16:creationId xmlns:a16="http://schemas.microsoft.com/office/drawing/2014/main" id="{5B453D6D-F184-469C-897E-AECAD8B35EE3}"/>
              </a:ext>
            </a:extLst>
          </p:cNvPr>
          <p:cNvSpPr>
            <a:spLocks noGrp="1"/>
          </p:cNvSpPr>
          <p:nvPr>
            <p:ph type="sldNum" sz="quarter" idx="12"/>
          </p:nvPr>
        </p:nvSpPr>
        <p:spPr/>
        <p:txBody>
          <a:bodyPr/>
          <a:lstStyle/>
          <a:p>
            <a:fld id="{C106CCB7-1D3B-4503-A2E9-6CF102C57F5C}" type="slidenum">
              <a:rPr kumimoji="1" lang="ja-JP" altLang="en-US" smtClean="0"/>
              <a:t>‹#›</a:t>
            </a:fld>
            <a:endParaRPr kumimoji="1" lang="ja-JP" altLang="en-US"/>
          </a:p>
        </p:txBody>
      </p:sp>
    </p:spTree>
    <p:extLst>
      <p:ext uri="{BB962C8B-B14F-4D97-AF65-F5344CB8AC3E}">
        <p14:creationId xmlns:p14="http://schemas.microsoft.com/office/powerpoint/2010/main" val="1708887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5232855-5C48-4E23-88C1-9C244B6D09F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67271BD-9DC0-455F-9DA3-9CAFD62B280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B35220D-3C85-4995-93E4-19B44E0B2B47}"/>
              </a:ext>
            </a:extLst>
          </p:cNvPr>
          <p:cNvSpPr>
            <a:spLocks noGrp="1"/>
          </p:cNvSpPr>
          <p:nvPr>
            <p:ph type="dt" sz="half" idx="10"/>
          </p:nvPr>
        </p:nvSpPr>
        <p:spPr/>
        <p:txBody>
          <a:bodyPr/>
          <a:lstStyle/>
          <a:p>
            <a:fld id="{44E4F370-756E-4474-947E-C18EBEF2E929}" type="datetime1">
              <a:rPr kumimoji="1" lang="ja-JP" altLang="en-US" smtClean="0"/>
              <a:t>2025/9/20</a:t>
            </a:fld>
            <a:endParaRPr kumimoji="1" lang="ja-JP" altLang="en-US"/>
          </a:p>
        </p:txBody>
      </p:sp>
      <p:sp>
        <p:nvSpPr>
          <p:cNvPr id="5" name="フッター プレースホルダー 4">
            <a:extLst>
              <a:ext uri="{FF2B5EF4-FFF2-40B4-BE49-F238E27FC236}">
                <a16:creationId xmlns:a16="http://schemas.microsoft.com/office/drawing/2014/main" id="{1E7BD05D-1016-4ADF-952C-7C9757EDF1ED}"/>
              </a:ext>
            </a:extLst>
          </p:cNvPr>
          <p:cNvSpPr>
            <a:spLocks noGrp="1"/>
          </p:cNvSpPr>
          <p:nvPr>
            <p:ph type="ftr" sz="quarter" idx="11"/>
          </p:nvPr>
        </p:nvSpPr>
        <p:spPr/>
        <p:txBody>
          <a:bodyPr/>
          <a:lstStyle/>
          <a:p>
            <a:r>
              <a:rPr kumimoji="1" lang="en-US" altLang="ja-JP"/>
              <a:t>©</a:t>
            </a:r>
            <a:r>
              <a:rPr kumimoji="1" lang="ja-JP" altLang="en-US"/>
              <a:t>一般社団法人精神障害当事者会ポルケ</a:t>
            </a:r>
          </a:p>
        </p:txBody>
      </p:sp>
      <p:sp>
        <p:nvSpPr>
          <p:cNvPr id="6" name="スライド番号プレースホルダー 5">
            <a:extLst>
              <a:ext uri="{FF2B5EF4-FFF2-40B4-BE49-F238E27FC236}">
                <a16:creationId xmlns:a16="http://schemas.microsoft.com/office/drawing/2014/main" id="{EC4DEEB8-95CE-4273-9B52-4B3DEBD039D4}"/>
              </a:ext>
            </a:extLst>
          </p:cNvPr>
          <p:cNvSpPr>
            <a:spLocks noGrp="1"/>
          </p:cNvSpPr>
          <p:nvPr>
            <p:ph type="sldNum" sz="quarter" idx="12"/>
          </p:nvPr>
        </p:nvSpPr>
        <p:spPr/>
        <p:txBody>
          <a:bodyPr/>
          <a:lstStyle/>
          <a:p>
            <a:fld id="{C106CCB7-1D3B-4503-A2E9-6CF102C57F5C}" type="slidenum">
              <a:rPr kumimoji="1" lang="ja-JP" altLang="en-US" smtClean="0"/>
              <a:t>‹#›</a:t>
            </a:fld>
            <a:endParaRPr kumimoji="1" lang="ja-JP" altLang="en-US"/>
          </a:p>
        </p:txBody>
      </p:sp>
    </p:spTree>
    <p:extLst>
      <p:ext uri="{BB962C8B-B14F-4D97-AF65-F5344CB8AC3E}">
        <p14:creationId xmlns:p14="http://schemas.microsoft.com/office/powerpoint/2010/main" val="3647698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AE6064-82A2-4E5C-A9F3-0DE6CEBF91F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4EF5E5A-ABD9-4355-B633-15EB5154361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45FA1FB-D571-46CC-B171-127821C53C95}"/>
              </a:ext>
            </a:extLst>
          </p:cNvPr>
          <p:cNvSpPr>
            <a:spLocks noGrp="1"/>
          </p:cNvSpPr>
          <p:nvPr>
            <p:ph type="dt" sz="half" idx="10"/>
          </p:nvPr>
        </p:nvSpPr>
        <p:spPr/>
        <p:txBody>
          <a:bodyPr/>
          <a:lstStyle/>
          <a:p>
            <a:fld id="{6B9D7689-A6BB-43E2-B775-116F3F05A717}" type="datetime1">
              <a:rPr kumimoji="1" lang="ja-JP" altLang="en-US" smtClean="0"/>
              <a:t>2025/9/20</a:t>
            </a:fld>
            <a:endParaRPr kumimoji="1" lang="ja-JP" altLang="en-US"/>
          </a:p>
        </p:txBody>
      </p:sp>
      <p:sp>
        <p:nvSpPr>
          <p:cNvPr id="5" name="フッター プレースホルダー 4">
            <a:extLst>
              <a:ext uri="{FF2B5EF4-FFF2-40B4-BE49-F238E27FC236}">
                <a16:creationId xmlns:a16="http://schemas.microsoft.com/office/drawing/2014/main" id="{296613E9-8CEA-4F8B-9B89-E2058C7CF9E8}"/>
              </a:ext>
            </a:extLst>
          </p:cNvPr>
          <p:cNvSpPr>
            <a:spLocks noGrp="1"/>
          </p:cNvSpPr>
          <p:nvPr>
            <p:ph type="ftr" sz="quarter" idx="11"/>
          </p:nvPr>
        </p:nvSpPr>
        <p:spPr/>
        <p:txBody>
          <a:bodyPr/>
          <a:lstStyle/>
          <a:p>
            <a:r>
              <a:rPr kumimoji="1" lang="en-US" altLang="ja-JP"/>
              <a:t>©</a:t>
            </a:r>
            <a:r>
              <a:rPr kumimoji="1" lang="ja-JP" altLang="en-US"/>
              <a:t>一般社団法人精神障害当事者会ポルケ</a:t>
            </a:r>
          </a:p>
        </p:txBody>
      </p:sp>
      <p:sp>
        <p:nvSpPr>
          <p:cNvPr id="6" name="スライド番号プレースホルダー 5">
            <a:extLst>
              <a:ext uri="{FF2B5EF4-FFF2-40B4-BE49-F238E27FC236}">
                <a16:creationId xmlns:a16="http://schemas.microsoft.com/office/drawing/2014/main" id="{77237989-95F9-4C4D-BE4D-EECFDDC625FF}"/>
              </a:ext>
            </a:extLst>
          </p:cNvPr>
          <p:cNvSpPr>
            <a:spLocks noGrp="1"/>
          </p:cNvSpPr>
          <p:nvPr>
            <p:ph type="sldNum" sz="quarter" idx="12"/>
          </p:nvPr>
        </p:nvSpPr>
        <p:spPr/>
        <p:txBody>
          <a:bodyPr/>
          <a:lstStyle/>
          <a:p>
            <a:fld id="{C106CCB7-1D3B-4503-A2E9-6CF102C57F5C}" type="slidenum">
              <a:rPr kumimoji="1" lang="ja-JP" altLang="en-US" smtClean="0"/>
              <a:t>‹#›</a:t>
            </a:fld>
            <a:endParaRPr kumimoji="1" lang="ja-JP" altLang="en-US"/>
          </a:p>
        </p:txBody>
      </p:sp>
    </p:spTree>
    <p:extLst>
      <p:ext uri="{BB962C8B-B14F-4D97-AF65-F5344CB8AC3E}">
        <p14:creationId xmlns:p14="http://schemas.microsoft.com/office/powerpoint/2010/main" val="1543276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97F94A-F2C9-4636-9180-BAE1F12AE25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EB060F3-15DB-4AE9-BF61-891E1379CF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6C42102-A1BB-425F-A047-68328E8AB13F}"/>
              </a:ext>
            </a:extLst>
          </p:cNvPr>
          <p:cNvSpPr>
            <a:spLocks noGrp="1"/>
          </p:cNvSpPr>
          <p:nvPr>
            <p:ph type="dt" sz="half" idx="10"/>
          </p:nvPr>
        </p:nvSpPr>
        <p:spPr/>
        <p:txBody>
          <a:bodyPr/>
          <a:lstStyle/>
          <a:p>
            <a:fld id="{F0625A49-04E7-4C0B-AFCC-1DFEE95A0C9E}" type="datetime1">
              <a:rPr kumimoji="1" lang="ja-JP" altLang="en-US" smtClean="0"/>
              <a:t>2025/9/20</a:t>
            </a:fld>
            <a:endParaRPr kumimoji="1" lang="ja-JP" altLang="en-US"/>
          </a:p>
        </p:txBody>
      </p:sp>
      <p:sp>
        <p:nvSpPr>
          <p:cNvPr id="5" name="フッター プレースホルダー 4">
            <a:extLst>
              <a:ext uri="{FF2B5EF4-FFF2-40B4-BE49-F238E27FC236}">
                <a16:creationId xmlns:a16="http://schemas.microsoft.com/office/drawing/2014/main" id="{0E4EA308-2321-456F-B05D-BF085F3AD9C6}"/>
              </a:ext>
            </a:extLst>
          </p:cNvPr>
          <p:cNvSpPr>
            <a:spLocks noGrp="1"/>
          </p:cNvSpPr>
          <p:nvPr>
            <p:ph type="ftr" sz="quarter" idx="11"/>
          </p:nvPr>
        </p:nvSpPr>
        <p:spPr/>
        <p:txBody>
          <a:bodyPr/>
          <a:lstStyle/>
          <a:p>
            <a:r>
              <a:rPr kumimoji="1" lang="en-US" altLang="ja-JP"/>
              <a:t>©</a:t>
            </a:r>
            <a:r>
              <a:rPr kumimoji="1" lang="ja-JP" altLang="en-US"/>
              <a:t>一般社団法人精神障害当事者会ポルケ</a:t>
            </a:r>
          </a:p>
        </p:txBody>
      </p:sp>
      <p:sp>
        <p:nvSpPr>
          <p:cNvPr id="6" name="スライド番号プレースホルダー 5">
            <a:extLst>
              <a:ext uri="{FF2B5EF4-FFF2-40B4-BE49-F238E27FC236}">
                <a16:creationId xmlns:a16="http://schemas.microsoft.com/office/drawing/2014/main" id="{0F6D580E-4F7C-4A1C-9CBC-C6DCEF3362EA}"/>
              </a:ext>
            </a:extLst>
          </p:cNvPr>
          <p:cNvSpPr>
            <a:spLocks noGrp="1"/>
          </p:cNvSpPr>
          <p:nvPr>
            <p:ph type="sldNum" sz="quarter" idx="12"/>
          </p:nvPr>
        </p:nvSpPr>
        <p:spPr/>
        <p:txBody>
          <a:bodyPr/>
          <a:lstStyle/>
          <a:p>
            <a:fld id="{C106CCB7-1D3B-4503-A2E9-6CF102C57F5C}" type="slidenum">
              <a:rPr kumimoji="1" lang="ja-JP" altLang="en-US" smtClean="0"/>
              <a:t>‹#›</a:t>
            </a:fld>
            <a:endParaRPr kumimoji="1" lang="ja-JP" altLang="en-US"/>
          </a:p>
        </p:txBody>
      </p:sp>
    </p:spTree>
    <p:extLst>
      <p:ext uri="{BB962C8B-B14F-4D97-AF65-F5344CB8AC3E}">
        <p14:creationId xmlns:p14="http://schemas.microsoft.com/office/powerpoint/2010/main" val="2687487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D735D5-1E4F-4970-AF62-A3CC18F4F43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4260442-F2CB-48F8-8917-590A781AE9F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9B39358-1DA4-4BFA-B2E2-ADF15B8ED81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DC6E338-8F0D-498E-BD2E-ECA2125A742C}"/>
              </a:ext>
            </a:extLst>
          </p:cNvPr>
          <p:cNvSpPr>
            <a:spLocks noGrp="1"/>
          </p:cNvSpPr>
          <p:nvPr>
            <p:ph type="dt" sz="half" idx="10"/>
          </p:nvPr>
        </p:nvSpPr>
        <p:spPr/>
        <p:txBody>
          <a:bodyPr/>
          <a:lstStyle/>
          <a:p>
            <a:fld id="{399850B5-199F-4DC3-B0E4-B5E1A65A725D}" type="datetime1">
              <a:rPr kumimoji="1" lang="ja-JP" altLang="en-US" smtClean="0"/>
              <a:t>2025/9/20</a:t>
            </a:fld>
            <a:endParaRPr kumimoji="1" lang="ja-JP" altLang="en-US"/>
          </a:p>
        </p:txBody>
      </p:sp>
      <p:sp>
        <p:nvSpPr>
          <p:cNvPr id="6" name="フッター プレースホルダー 5">
            <a:extLst>
              <a:ext uri="{FF2B5EF4-FFF2-40B4-BE49-F238E27FC236}">
                <a16:creationId xmlns:a16="http://schemas.microsoft.com/office/drawing/2014/main" id="{4FB702BB-0AB1-4E14-9565-13EC000505F5}"/>
              </a:ext>
            </a:extLst>
          </p:cNvPr>
          <p:cNvSpPr>
            <a:spLocks noGrp="1"/>
          </p:cNvSpPr>
          <p:nvPr>
            <p:ph type="ftr" sz="quarter" idx="11"/>
          </p:nvPr>
        </p:nvSpPr>
        <p:spPr/>
        <p:txBody>
          <a:bodyPr/>
          <a:lstStyle/>
          <a:p>
            <a:r>
              <a:rPr kumimoji="1" lang="en-US" altLang="ja-JP"/>
              <a:t>©</a:t>
            </a:r>
            <a:r>
              <a:rPr kumimoji="1" lang="ja-JP" altLang="en-US"/>
              <a:t>一般社団法人精神障害当事者会ポルケ</a:t>
            </a:r>
          </a:p>
        </p:txBody>
      </p:sp>
      <p:sp>
        <p:nvSpPr>
          <p:cNvPr id="7" name="スライド番号プレースホルダー 6">
            <a:extLst>
              <a:ext uri="{FF2B5EF4-FFF2-40B4-BE49-F238E27FC236}">
                <a16:creationId xmlns:a16="http://schemas.microsoft.com/office/drawing/2014/main" id="{C10F014B-738C-415D-BF41-038F208FCAF6}"/>
              </a:ext>
            </a:extLst>
          </p:cNvPr>
          <p:cNvSpPr>
            <a:spLocks noGrp="1"/>
          </p:cNvSpPr>
          <p:nvPr>
            <p:ph type="sldNum" sz="quarter" idx="12"/>
          </p:nvPr>
        </p:nvSpPr>
        <p:spPr/>
        <p:txBody>
          <a:bodyPr/>
          <a:lstStyle/>
          <a:p>
            <a:fld id="{C106CCB7-1D3B-4503-A2E9-6CF102C57F5C}" type="slidenum">
              <a:rPr kumimoji="1" lang="ja-JP" altLang="en-US" smtClean="0"/>
              <a:t>‹#›</a:t>
            </a:fld>
            <a:endParaRPr kumimoji="1" lang="ja-JP" altLang="en-US"/>
          </a:p>
        </p:txBody>
      </p:sp>
    </p:spTree>
    <p:extLst>
      <p:ext uri="{BB962C8B-B14F-4D97-AF65-F5344CB8AC3E}">
        <p14:creationId xmlns:p14="http://schemas.microsoft.com/office/powerpoint/2010/main" val="1295073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280AD3-8430-4024-A74F-D38BC3F72B2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C7F4F24-8847-4C7A-BB26-02B4E4480A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E88E131-92BC-45C6-9F1E-22FE8DC5B52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6EF7A99-E35C-4039-B67F-EB9429D2ED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2C67679-4343-48D5-B8C1-98E88B73A15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F9348C23-E127-4C28-A2FF-C8A849EEE532}"/>
              </a:ext>
            </a:extLst>
          </p:cNvPr>
          <p:cNvSpPr>
            <a:spLocks noGrp="1"/>
          </p:cNvSpPr>
          <p:nvPr>
            <p:ph type="dt" sz="half" idx="10"/>
          </p:nvPr>
        </p:nvSpPr>
        <p:spPr/>
        <p:txBody>
          <a:bodyPr/>
          <a:lstStyle/>
          <a:p>
            <a:fld id="{584337DE-2940-466B-B6A5-04B78E268C23}" type="datetime1">
              <a:rPr kumimoji="1" lang="ja-JP" altLang="en-US" smtClean="0"/>
              <a:t>2025/9/20</a:t>
            </a:fld>
            <a:endParaRPr kumimoji="1" lang="ja-JP" altLang="en-US"/>
          </a:p>
        </p:txBody>
      </p:sp>
      <p:sp>
        <p:nvSpPr>
          <p:cNvPr id="8" name="フッター プレースホルダー 7">
            <a:extLst>
              <a:ext uri="{FF2B5EF4-FFF2-40B4-BE49-F238E27FC236}">
                <a16:creationId xmlns:a16="http://schemas.microsoft.com/office/drawing/2014/main" id="{1FE69EA9-4492-4A50-A1FD-35152F1408FF}"/>
              </a:ext>
            </a:extLst>
          </p:cNvPr>
          <p:cNvSpPr>
            <a:spLocks noGrp="1"/>
          </p:cNvSpPr>
          <p:nvPr>
            <p:ph type="ftr" sz="quarter" idx="11"/>
          </p:nvPr>
        </p:nvSpPr>
        <p:spPr/>
        <p:txBody>
          <a:bodyPr/>
          <a:lstStyle/>
          <a:p>
            <a:r>
              <a:rPr kumimoji="1" lang="en-US" altLang="ja-JP"/>
              <a:t>©</a:t>
            </a:r>
            <a:r>
              <a:rPr kumimoji="1" lang="ja-JP" altLang="en-US"/>
              <a:t>一般社団法人精神障害当事者会ポルケ</a:t>
            </a:r>
          </a:p>
        </p:txBody>
      </p:sp>
      <p:sp>
        <p:nvSpPr>
          <p:cNvPr id="9" name="スライド番号プレースホルダー 8">
            <a:extLst>
              <a:ext uri="{FF2B5EF4-FFF2-40B4-BE49-F238E27FC236}">
                <a16:creationId xmlns:a16="http://schemas.microsoft.com/office/drawing/2014/main" id="{434E68F3-C890-4254-B177-1D11F0E08CFB}"/>
              </a:ext>
            </a:extLst>
          </p:cNvPr>
          <p:cNvSpPr>
            <a:spLocks noGrp="1"/>
          </p:cNvSpPr>
          <p:nvPr>
            <p:ph type="sldNum" sz="quarter" idx="12"/>
          </p:nvPr>
        </p:nvSpPr>
        <p:spPr/>
        <p:txBody>
          <a:bodyPr/>
          <a:lstStyle/>
          <a:p>
            <a:fld id="{C106CCB7-1D3B-4503-A2E9-6CF102C57F5C}" type="slidenum">
              <a:rPr kumimoji="1" lang="ja-JP" altLang="en-US" smtClean="0"/>
              <a:t>‹#›</a:t>
            </a:fld>
            <a:endParaRPr kumimoji="1" lang="ja-JP" altLang="en-US"/>
          </a:p>
        </p:txBody>
      </p:sp>
    </p:spTree>
    <p:extLst>
      <p:ext uri="{BB962C8B-B14F-4D97-AF65-F5344CB8AC3E}">
        <p14:creationId xmlns:p14="http://schemas.microsoft.com/office/powerpoint/2010/main" val="3548475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F7ADB3-05AA-4EBD-AF23-59EF7A081A0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672F691-18FA-402B-8FA9-9A1A988A1657}"/>
              </a:ext>
            </a:extLst>
          </p:cNvPr>
          <p:cNvSpPr>
            <a:spLocks noGrp="1"/>
          </p:cNvSpPr>
          <p:nvPr>
            <p:ph type="dt" sz="half" idx="10"/>
          </p:nvPr>
        </p:nvSpPr>
        <p:spPr/>
        <p:txBody>
          <a:bodyPr/>
          <a:lstStyle/>
          <a:p>
            <a:fld id="{8747A093-5D97-48A0-8B81-D6390B14E273}" type="datetime1">
              <a:rPr kumimoji="1" lang="ja-JP" altLang="en-US" smtClean="0"/>
              <a:t>2025/9/20</a:t>
            </a:fld>
            <a:endParaRPr kumimoji="1" lang="ja-JP" altLang="en-US"/>
          </a:p>
        </p:txBody>
      </p:sp>
      <p:sp>
        <p:nvSpPr>
          <p:cNvPr id="4" name="フッター プレースホルダー 3">
            <a:extLst>
              <a:ext uri="{FF2B5EF4-FFF2-40B4-BE49-F238E27FC236}">
                <a16:creationId xmlns:a16="http://schemas.microsoft.com/office/drawing/2014/main" id="{4AB9A3C5-5510-4625-AE09-D98EAD7ACE45}"/>
              </a:ext>
            </a:extLst>
          </p:cNvPr>
          <p:cNvSpPr>
            <a:spLocks noGrp="1"/>
          </p:cNvSpPr>
          <p:nvPr>
            <p:ph type="ftr" sz="quarter" idx="11"/>
          </p:nvPr>
        </p:nvSpPr>
        <p:spPr/>
        <p:txBody>
          <a:bodyPr/>
          <a:lstStyle/>
          <a:p>
            <a:r>
              <a:rPr kumimoji="1" lang="en-US" altLang="ja-JP"/>
              <a:t>©</a:t>
            </a:r>
            <a:r>
              <a:rPr kumimoji="1" lang="ja-JP" altLang="en-US"/>
              <a:t>一般社団法人精神障害当事者会ポルケ</a:t>
            </a:r>
          </a:p>
        </p:txBody>
      </p:sp>
      <p:sp>
        <p:nvSpPr>
          <p:cNvPr id="5" name="スライド番号プレースホルダー 4">
            <a:extLst>
              <a:ext uri="{FF2B5EF4-FFF2-40B4-BE49-F238E27FC236}">
                <a16:creationId xmlns:a16="http://schemas.microsoft.com/office/drawing/2014/main" id="{D965F67E-9392-476B-8ADE-CFDBB9F25221}"/>
              </a:ext>
            </a:extLst>
          </p:cNvPr>
          <p:cNvSpPr>
            <a:spLocks noGrp="1"/>
          </p:cNvSpPr>
          <p:nvPr>
            <p:ph type="sldNum" sz="quarter" idx="12"/>
          </p:nvPr>
        </p:nvSpPr>
        <p:spPr/>
        <p:txBody>
          <a:bodyPr/>
          <a:lstStyle/>
          <a:p>
            <a:fld id="{C106CCB7-1D3B-4503-A2E9-6CF102C57F5C}" type="slidenum">
              <a:rPr kumimoji="1" lang="ja-JP" altLang="en-US" smtClean="0"/>
              <a:t>‹#›</a:t>
            </a:fld>
            <a:endParaRPr kumimoji="1" lang="ja-JP" altLang="en-US"/>
          </a:p>
        </p:txBody>
      </p:sp>
    </p:spTree>
    <p:extLst>
      <p:ext uri="{BB962C8B-B14F-4D97-AF65-F5344CB8AC3E}">
        <p14:creationId xmlns:p14="http://schemas.microsoft.com/office/powerpoint/2010/main" val="2958980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D4E142E-9EA1-4C22-99D4-F07BA2C0BE03}"/>
              </a:ext>
            </a:extLst>
          </p:cNvPr>
          <p:cNvSpPr>
            <a:spLocks noGrp="1"/>
          </p:cNvSpPr>
          <p:nvPr>
            <p:ph type="dt" sz="half" idx="10"/>
          </p:nvPr>
        </p:nvSpPr>
        <p:spPr/>
        <p:txBody>
          <a:bodyPr/>
          <a:lstStyle/>
          <a:p>
            <a:fld id="{A816CCF5-D862-4263-9B37-E05FF5A764E4}" type="datetime1">
              <a:rPr kumimoji="1" lang="ja-JP" altLang="en-US" smtClean="0"/>
              <a:t>2025/9/20</a:t>
            </a:fld>
            <a:endParaRPr kumimoji="1" lang="ja-JP" altLang="en-US"/>
          </a:p>
        </p:txBody>
      </p:sp>
      <p:sp>
        <p:nvSpPr>
          <p:cNvPr id="3" name="フッター プレースホルダー 2">
            <a:extLst>
              <a:ext uri="{FF2B5EF4-FFF2-40B4-BE49-F238E27FC236}">
                <a16:creationId xmlns:a16="http://schemas.microsoft.com/office/drawing/2014/main" id="{D73B0C75-94B0-4284-8C18-A84D804E9412}"/>
              </a:ext>
            </a:extLst>
          </p:cNvPr>
          <p:cNvSpPr>
            <a:spLocks noGrp="1"/>
          </p:cNvSpPr>
          <p:nvPr>
            <p:ph type="ftr" sz="quarter" idx="11"/>
          </p:nvPr>
        </p:nvSpPr>
        <p:spPr/>
        <p:txBody>
          <a:bodyPr/>
          <a:lstStyle/>
          <a:p>
            <a:r>
              <a:rPr kumimoji="1" lang="en-US" altLang="ja-JP"/>
              <a:t>©</a:t>
            </a:r>
            <a:r>
              <a:rPr kumimoji="1" lang="ja-JP" altLang="en-US"/>
              <a:t>一般社団法人精神障害当事者会ポルケ</a:t>
            </a:r>
          </a:p>
        </p:txBody>
      </p:sp>
      <p:sp>
        <p:nvSpPr>
          <p:cNvPr id="4" name="スライド番号プレースホルダー 3">
            <a:extLst>
              <a:ext uri="{FF2B5EF4-FFF2-40B4-BE49-F238E27FC236}">
                <a16:creationId xmlns:a16="http://schemas.microsoft.com/office/drawing/2014/main" id="{7C0BB0DA-858F-4F61-8E1A-3B634177D5E8}"/>
              </a:ext>
            </a:extLst>
          </p:cNvPr>
          <p:cNvSpPr>
            <a:spLocks noGrp="1"/>
          </p:cNvSpPr>
          <p:nvPr>
            <p:ph type="sldNum" sz="quarter" idx="12"/>
          </p:nvPr>
        </p:nvSpPr>
        <p:spPr/>
        <p:txBody>
          <a:bodyPr/>
          <a:lstStyle/>
          <a:p>
            <a:fld id="{C106CCB7-1D3B-4503-A2E9-6CF102C57F5C}" type="slidenum">
              <a:rPr kumimoji="1" lang="ja-JP" altLang="en-US" smtClean="0"/>
              <a:t>‹#›</a:t>
            </a:fld>
            <a:endParaRPr kumimoji="1" lang="ja-JP" altLang="en-US"/>
          </a:p>
        </p:txBody>
      </p:sp>
    </p:spTree>
    <p:extLst>
      <p:ext uri="{BB962C8B-B14F-4D97-AF65-F5344CB8AC3E}">
        <p14:creationId xmlns:p14="http://schemas.microsoft.com/office/powerpoint/2010/main" val="1895105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E44C96-8344-4D5B-9E13-F02A62F7709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CBE07B0-AD0E-410F-8650-9BF957C088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6F6A95A-13DD-4A50-95A4-A6C64AD721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BD79CC3-5DD6-420A-A71B-42583E9DE83C}"/>
              </a:ext>
            </a:extLst>
          </p:cNvPr>
          <p:cNvSpPr>
            <a:spLocks noGrp="1"/>
          </p:cNvSpPr>
          <p:nvPr>
            <p:ph type="dt" sz="half" idx="10"/>
          </p:nvPr>
        </p:nvSpPr>
        <p:spPr/>
        <p:txBody>
          <a:bodyPr/>
          <a:lstStyle/>
          <a:p>
            <a:fld id="{E1B70C36-BDCF-43E6-BBC2-F51D02162983}" type="datetime1">
              <a:rPr kumimoji="1" lang="ja-JP" altLang="en-US" smtClean="0"/>
              <a:t>2025/9/20</a:t>
            </a:fld>
            <a:endParaRPr kumimoji="1" lang="ja-JP" altLang="en-US"/>
          </a:p>
        </p:txBody>
      </p:sp>
      <p:sp>
        <p:nvSpPr>
          <p:cNvPr id="6" name="フッター プレースホルダー 5">
            <a:extLst>
              <a:ext uri="{FF2B5EF4-FFF2-40B4-BE49-F238E27FC236}">
                <a16:creationId xmlns:a16="http://schemas.microsoft.com/office/drawing/2014/main" id="{C2A3EAFB-57C4-46C8-AEE0-5800F1BE8054}"/>
              </a:ext>
            </a:extLst>
          </p:cNvPr>
          <p:cNvSpPr>
            <a:spLocks noGrp="1"/>
          </p:cNvSpPr>
          <p:nvPr>
            <p:ph type="ftr" sz="quarter" idx="11"/>
          </p:nvPr>
        </p:nvSpPr>
        <p:spPr/>
        <p:txBody>
          <a:bodyPr/>
          <a:lstStyle/>
          <a:p>
            <a:r>
              <a:rPr kumimoji="1" lang="en-US" altLang="ja-JP"/>
              <a:t>©</a:t>
            </a:r>
            <a:r>
              <a:rPr kumimoji="1" lang="ja-JP" altLang="en-US"/>
              <a:t>一般社団法人精神障害当事者会ポルケ</a:t>
            </a:r>
          </a:p>
        </p:txBody>
      </p:sp>
      <p:sp>
        <p:nvSpPr>
          <p:cNvPr id="7" name="スライド番号プレースホルダー 6">
            <a:extLst>
              <a:ext uri="{FF2B5EF4-FFF2-40B4-BE49-F238E27FC236}">
                <a16:creationId xmlns:a16="http://schemas.microsoft.com/office/drawing/2014/main" id="{4E7614BE-48B2-457A-B279-93176E6EC7CF}"/>
              </a:ext>
            </a:extLst>
          </p:cNvPr>
          <p:cNvSpPr>
            <a:spLocks noGrp="1"/>
          </p:cNvSpPr>
          <p:nvPr>
            <p:ph type="sldNum" sz="quarter" idx="12"/>
          </p:nvPr>
        </p:nvSpPr>
        <p:spPr/>
        <p:txBody>
          <a:bodyPr/>
          <a:lstStyle/>
          <a:p>
            <a:fld id="{C106CCB7-1D3B-4503-A2E9-6CF102C57F5C}" type="slidenum">
              <a:rPr kumimoji="1" lang="ja-JP" altLang="en-US" smtClean="0"/>
              <a:t>‹#›</a:t>
            </a:fld>
            <a:endParaRPr kumimoji="1" lang="ja-JP" altLang="en-US"/>
          </a:p>
        </p:txBody>
      </p:sp>
    </p:spTree>
    <p:extLst>
      <p:ext uri="{BB962C8B-B14F-4D97-AF65-F5344CB8AC3E}">
        <p14:creationId xmlns:p14="http://schemas.microsoft.com/office/powerpoint/2010/main" val="2778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D5A27D-A112-4A18-9B85-7A331BCD512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B6D844A-C4BE-4FF5-98DE-E607173427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089D0DB9-1FF5-4E0A-AC13-94BB330ADD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9FE74B6-1924-4854-9E5A-75B6FF24A69B}"/>
              </a:ext>
            </a:extLst>
          </p:cNvPr>
          <p:cNvSpPr>
            <a:spLocks noGrp="1"/>
          </p:cNvSpPr>
          <p:nvPr>
            <p:ph type="dt" sz="half" idx="10"/>
          </p:nvPr>
        </p:nvSpPr>
        <p:spPr/>
        <p:txBody>
          <a:bodyPr/>
          <a:lstStyle/>
          <a:p>
            <a:fld id="{C4EB5E60-314B-4488-8892-C559484AC22A}" type="datetime1">
              <a:rPr kumimoji="1" lang="ja-JP" altLang="en-US" smtClean="0"/>
              <a:t>2025/9/20</a:t>
            </a:fld>
            <a:endParaRPr kumimoji="1" lang="ja-JP" altLang="en-US"/>
          </a:p>
        </p:txBody>
      </p:sp>
      <p:sp>
        <p:nvSpPr>
          <p:cNvPr id="6" name="フッター プレースホルダー 5">
            <a:extLst>
              <a:ext uri="{FF2B5EF4-FFF2-40B4-BE49-F238E27FC236}">
                <a16:creationId xmlns:a16="http://schemas.microsoft.com/office/drawing/2014/main" id="{074C8B8F-8351-42F2-9B7E-12F65C59246F}"/>
              </a:ext>
            </a:extLst>
          </p:cNvPr>
          <p:cNvSpPr>
            <a:spLocks noGrp="1"/>
          </p:cNvSpPr>
          <p:nvPr>
            <p:ph type="ftr" sz="quarter" idx="11"/>
          </p:nvPr>
        </p:nvSpPr>
        <p:spPr/>
        <p:txBody>
          <a:bodyPr/>
          <a:lstStyle/>
          <a:p>
            <a:r>
              <a:rPr kumimoji="1" lang="en-US" altLang="ja-JP"/>
              <a:t>©</a:t>
            </a:r>
            <a:r>
              <a:rPr kumimoji="1" lang="ja-JP" altLang="en-US"/>
              <a:t>一般社団法人精神障害当事者会ポルケ</a:t>
            </a:r>
          </a:p>
        </p:txBody>
      </p:sp>
      <p:sp>
        <p:nvSpPr>
          <p:cNvPr id="7" name="スライド番号プレースホルダー 6">
            <a:extLst>
              <a:ext uri="{FF2B5EF4-FFF2-40B4-BE49-F238E27FC236}">
                <a16:creationId xmlns:a16="http://schemas.microsoft.com/office/drawing/2014/main" id="{4F4AAF83-F7EA-4175-BE5E-F9FDCA170E84}"/>
              </a:ext>
            </a:extLst>
          </p:cNvPr>
          <p:cNvSpPr>
            <a:spLocks noGrp="1"/>
          </p:cNvSpPr>
          <p:nvPr>
            <p:ph type="sldNum" sz="quarter" idx="12"/>
          </p:nvPr>
        </p:nvSpPr>
        <p:spPr/>
        <p:txBody>
          <a:bodyPr/>
          <a:lstStyle/>
          <a:p>
            <a:fld id="{C106CCB7-1D3B-4503-A2E9-6CF102C57F5C}" type="slidenum">
              <a:rPr kumimoji="1" lang="ja-JP" altLang="en-US" smtClean="0"/>
              <a:t>‹#›</a:t>
            </a:fld>
            <a:endParaRPr kumimoji="1" lang="ja-JP" altLang="en-US"/>
          </a:p>
        </p:txBody>
      </p:sp>
    </p:spTree>
    <p:extLst>
      <p:ext uri="{BB962C8B-B14F-4D97-AF65-F5344CB8AC3E}">
        <p14:creationId xmlns:p14="http://schemas.microsoft.com/office/powerpoint/2010/main" val="283290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6488582-9309-4954-92A5-1C35281AA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ECE1CC2-5511-457F-8110-DE32F2C7B8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B827058-5DEA-4FB6-9991-2834235D4B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59B8C-2A7A-4F67-A6BD-B796BA21E05E}" type="datetime1">
              <a:rPr kumimoji="1" lang="ja-JP" altLang="en-US" smtClean="0"/>
              <a:t>2025/9/20</a:t>
            </a:fld>
            <a:endParaRPr kumimoji="1" lang="ja-JP" altLang="en-US"/>
          </a:p>
        </p:txBody>
      </p:sp>
      <p:sp>
        <p:nvSpPr>
          <p:cNvPr id="5" name="フッター プレースホルダー 4">
            <a:extLst>
              <a:ext uri="{FF2B5EF4-FFF2-40B4-BE49-F238E27FC236}">
                <a16:creationId xmlns:a16="http://schemas.microsoft.com/office/drawing/2014/main" id="{CA115ACD-40B4-408C-85DB-154B9F7FD9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a:t>
            </a:r>
            <a:r>
              <a:rPr kumimoji="1" lang="ja-JP" altLang="en-US"/>
              <a:t>一般社団法人精神障害当事者会ポルケ</a:t>
            </a:r>
          </a:p>
        </p:txBody>
      </p:sp>
      <p:sp>
        <p:nvSpPr>
          <p:cNvPr id="6" name="スライド番号プレースホルダー 5">
            <a:extLst>
              <a:ext uri="{FF2B5EF4-FFF2-40B4-BE49-F238E27FC236}">
                <a16:creationId xmlns:a16="http://schemas.microsoft.com/office/drawing/2014/main" id="{BCCAC983-9D35-4A27-B188-C9C1C11AA9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06CCB7-1D3B-4503-A2E9-6CF102C57F5C}" type="slidenum">
              <a:rPr kumimoji="1" lang="ja-JP" altLang="en-US" smtClean="0"/>
              <a:t>‹#›</a:t>
            </a:fld>
            <a:endParaRPr kumimoji="1" lang="ja-JP" altLang="en-US"/>
          </a:p>
        </p:txBody>
      </p:sp>
    </p:spTree>
    <p:extLst>
      <p:ext uri="{BB962C8B-B14F-4D97-AF65-F5344CB8AC3E}">
        <p14:creationId xmlns:p14="http://schemas.microsoft.com/office/powerpoint/2010/main" val="333936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hyperlink" Target="https://porque.tokyo/2023/03/01/asahi/" TargetMode="External"/><Relationship Id="rId2" Type="http://schemas.openxmlformats.org/officeDocument/2006/relationships/hyperlink" Target="https://porque.tokyo/2022/09/09/crpd-2/" TargetMode="Externa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porque.tokyo/2023/02/01/mainishi_202301/"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1459F86F-8332-AD05-C7AF-66692FF59D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993" y="3930621"/>
            <a:ext cx="2460143" cy="2460143"/>
          </a:xfrm>
          <a:prstGeom prst="rect">
            <a:avLst/>
          </a:prstGeom>
        </p:spPr>
      </p:pic>
      <p:sp>
        <p:nvSpPr>
          <p:cNvPr id="4" name="テキスト ボックス 3">
            <a:extLst>
              <a:ext uri="{FF2B5EF4-FFF2-40B4-BE49-F238E27FC236}">
                <a16:creationId xmlns:a16="http://schemas.microsoft.com/office/drawing/2014/main" id="{E72A97C0-150D-439B-8799-106D1A0B9985}"/>
              </a:ext>
            </a:extLst>
          </p:cNvPr>
          <p:cNvSpPr txBox="1"/>
          <p:nvPr/>
        </p:nvSpPr>
        <p:spPr>
          <a:xfrm>
            <a:off x="273269" y="2492707"/>
            <a:ext cx="11645462" cy="1754326"/>
          </a:xfrm>
          <a:prstGeom prst="rect">
            <a:avLst/>
          </a:prstGeom>
          <a:noFill/>
        </p:spPr>
        <p:txBody>
          <a:bodyPr wrap="square" rtlCol="0">
            <a:spAutoFit/>
          </a:bodyPr>
          <a:lstStyle/>
          <a:p>
            <a:pPr algn="ctr"/>
            <a:r>
              <a:rPr lang="ja-JP" altLang="en-US" sz="6000" b="1" dirty="0">
                <a:latin typeface="UD デジタル 教科書体 NK-B" panose="02020700000000000000" pitchFamily="18" charset="-128"/>
                <a:ea typeface="UD デジタル 教科書体 NK-B" panose="02020700000000000000" pitchFamily="18" charset="-128"/>
              </a:rPr>
              <a:t>「研究の対象から主体へ」</a:t>
            </a:r>
            <a:endParaRPr lang="en-US" altLang="ja-JP" sz="6000" b="1" dirty="0">
              <a:latin typeface="UD デジタル 教科書体 NK-B" panose="02020700000000000000" pitchFamily="18" charset="-128"/>
              <a:ea typeface="UD デジタル 教科書体 NK-B" panose="02020700000000000000" pitchFamily="18" charset="-128"/>
            </a:endParaRPr>
          </a:p>
          <a:p>
            <a:pPr algn="ctr"/>
            <a:r>
              <a:rPr lang="ja-JP" altLang="en-US" sz="4800" b="1" dirty="0">
                <a:latin typeface="UD デジタル 教科書体 NK-B" panose="02020700000000000000" pitchFamily="18" charset="-128"/>
                <a:ea typeface="UD デジタル 教科書体 NK-B" panose="02020700000000000000" pitchFamily="18" charset="-128"/>
              </a:rPr>
              <a:t>精神障害分野における参画の実践から</a:t>
            </a:r>
            <a:endParaRPr lang="en-US" altLang="ja-JP" sz="4000" b="1" dirty="0">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a:extLst>
              <a:ext uri="{FF2B5EF4-FFF2-40B4-BE49-F238E27FC236}">
                <a16:creationId xmlns:a16="http://schemas.microsoft.com/office/drawing/2014/main" id="{00F96997-62A6-9DA4-B531-8310062DA9F9}"/>
              </a:ext>
            </a:extLst>
          </p:cNvPr>
          <p:cNvSpPr txBox="1"/>
          <p:nvPr/>
        </p:nvSpPr>
        <p:spPr>
          <a:xfrm>
            <a:off x="5356136" y="4883104"/>
            <a:ext cx="6508927" cy="954107"/>
          </a:xfrm>
          <a:prstGeom prst="rect">
            <a:avLst/>
          </a:prstGeom>
          <a:noFill/>
        </p:spPr>
        <p:txBody>
          <a:bodyPr wrap="square" rtlCol="0">
            <a:spAutoFit/>
          </a:bodyPr>
          <a:lstStyle/>
          <a:p>
            <a:r>
              <a:rPr kumimoji="1" lang="ja-JP" altLang="en-US" sz="2800" b="1" dirty="0">
                <a:latin typeface="UD デジタル 教科書体 NK-B" panose="02020700000000000000" pitchFamily="18" charset="-128"/>
                <a:ea typeface="UD デジタル 教科書体 NK-B" panose="02020700000000000000" pitchFamily="18" charset="-128"/>
              </a:rPr>
              <a:t>一般社団法人精神障害当事者会ポルケ</a:t>
            </a:r>
            <a:br>
              <a:rPr kumimoji="1" lang="en-US" altLang="ja-JP" sz="2800" b="1" dirty="0">
                <a:latin typeface="UD デジタル 教科書体 NK-B" panose="02020700000000000000" pitchFamily="18" charset="-128"/>
                <a:ea typeface="UD デジタル 教科書体 NK-B" panose="02020700000000000000" pitchFamily="18" charset="-128"/>
              </a:rPr>
            </a:br>
            <a:r>
              <a:rPr lang="ja-JP" altLang="en-US" sz="2800" b="1" dirty="0">
                <a:latin typeface="UD デジタル 教科書体 NK-B" panose="02020700000000000000" pitchFamily="18" charset="-128"/>
                <a:ea typeface="UD デジタル 教科書体 NK-B" panose="02020700000000000000" pitchFamily="18" charset="-128"/>
              </a:rPr>
              <a:t>代表理事　</a:t>
            </a:r>
            <a:r>
              <a:rPr kumimoji="1" lang="ja-JP" altLang="en-US" sz="2800" b="1" dirty="0">
                <a:latin typeface="UD デジタル 教科書体 NK-B" panose="02020700000000000000" pitchFamily="18" charset="-128"/>
                <a:ea typeface="UD デジタル 教科書体 NK-B" panose="02020700000000000000" pitchFamily="18" charset="-128"/>
              </a:rPr>
              <a:t>山田　悠平</a:t>
            </a:r>
            <a:endParaRPr kumimoji="1" lang="en-US" altLang="ja-JP" sz="2800" b="1" dirty="0">
              <a:latin typeface="UD デジタル 教科書体 NK-B" panose="02020700000000000000" pitchFamily="18" charset="-128"/>
              <a:ea typeface="UD デジタル 教科書体 NK-B" panose="02020700000000000000" pitchFamily="18" charset="-128"/>
            </a:endParaRPr>
          </a:p>
        </p:txBody>
      </p:sp>
      <p:sp>
        <p:nvSpPr>
          <p:cNvPr id="11" name="サブタイトル 2">
            <a:extLst>
              <a:ext uri="{FF2B5EF4-FFF2-40B4-BE49-F238E27FC236}">
                <a16:creationId xmlns:a16="http://schemas.microsoft.com/office/drawing/2014/main" id="{A411753E-691F-9829-F0A3-EEB0EFACCA0F}"/>
              </a:ext>
            </a:extLst>
          </p:cNvPr>
          <p:cNvSpPr txBox="1">
            <a:spLocks/>
          </p:cNvSpPr>
          <p:nvPr/>
        </p:nvSpPr>
        <p:spPr bwMode="auto">
          <a:xfrm>
            <a:off x="473685" y="825471"/>
            <a:ext cx="12152550" cy="741363"/>
          </a:xfrm>
          <a:prstGeom prst="rect">
            <a:avLst/>
          </a:prstGeom>
          <a:noFill/>
          <a:ln>
            <a:noFill/>
          </a:ln>
        </p:spPr>
        <p:txBody>
          <a:bodyPr/>
          <a:lstStyle>
            <a:lvl1pPr marL="0" indent="0" algn="ctr" rtl="0" eaLnBrk="0" fontAlgn="base" hangingPunct="0">
              <a:lnSpc>
                <a:spcPct val="90000"/>
              </a:lnSpc>
              <a:spcBef>
                <a:spcPts val="1000"/>
              </a:spcBef>
              <a:spcAft>
                <a:spcPct val="0"/>
              </a:spcAft>
              <a:buFont typeface="Arial" panose="020B0604020202020204" pitchFamily="34" charset="0"/>
              <a:buNone/>
              <a:defRPr kumimoji="1" sz="2400" kern="1200">
                <a:solidFill>
                  <a:schemeClr val="tx1"/>
                </a:solidFill>
                <a:latin typeface="Source Han Sans JP Normal" charset="-128"/>
                <a:ea typeface="Source Han Sans JP Normal" charset="-128"/>
                <a:cs typeface="Source Han Sans JP Normal" charset="-128"/>
              </a:defRPr>
            </a:lvl1pPr>
            <a:lvl2pPr marL="457200" indent="0" algn="ctr" rtl="0" eaLnBrk="0" fontAlgn="base" hangingPunct="0">
              <a:lnSpc>
                <a:spcPct val="90000"/>
              </a:lnSpc>
              <a:spcBef>
                <a:spcPts val="500"/>
              </a:spcBef>
              <a:spcAft>
                <a:spcPct val="0"/>
              </a:spcAft>
              <a:buFont typeface="Arial" panose="020B0604020202020204" pitchFamily="34" charset="0"/>
              <a:buNone/>
              <a:defRPr kumimoji="1" sz="2000" kern="1200">
                <a:solidFill>
                  <a:schemeClr val="tx1"/>
                </a:solidFill>
                <a:latin typeface="+mn-lt"/>
                <a:ea typeface="+mn-ea"/>
                <a:cs typeface="Source Han Sans JP Normal"/>
              </a:defRPr>
            </a:lvl2pPr>
            <a:lvl3pPr marL="914400" indent="0" algn="ctr" rtl="0" eaLnBrk="0" fontAlgn="base" hangingPunct="0">
              <a:lnSpc>
                <a:spcPct val="90000"/>
              </a:lnSpc>
              <a:spcBef>
                <a:spcPts val="500"/>
              </a:spcBef>
              <a:spcAft>
                <a:spcPct val="0"/>
              </a:spcAft>
              <a:buFont typeface="Arial" panose="020B0604020202020204" pitchFamily="34" charset="0"/>
              <a:buNone/>
              <a:defRPr kumimoji="1" sz="1800" kern="1200">
                <a:solidFill>
                  <a:schemeClr val="tx1"/>
                </a:solidFill>
                <a:latin typeface="+mn-lt"/>
                <a:ea typeface="+mn-ea"/>
                <a:cs typeface="Source Han Sans JP Normal"/>
              </a:defRPr>
            </a:lvl3pPr>
            <a:lvl4pPr marL="1371600" indent="0" algn="ctr" rtl="0" eaLnBrk="0" fontAlgn="base" hangingPunct="0">
              <a:lnSpc>
                <a:spcPct val="90000"/>
              </a:lnSpc>
              <a:spcBef>
                <a:spcPts val="500"/>
              </a:spcBef>
              <a:spcAft>
                <a:spcPct val="0"/>
              </a:spcAft>
              <a:buFont typeface="Arial" panose="020B0604020202020204" pitchFamily="34" charset="0"/>
              <a:buNone/>
              <a:defRPr kumimoji="1" sz="1600" kern="1200">
                <a:solidFill>
                  <a:schemeClr val="tx1"/>
                </a:solidFill>
                <a:latin typeface="+mn-lt"/>
                <a:ea typeface="+mn-ea"/>
                <a:cs typeface="Source Han Sans JP Normal"/>
              </a:defRPr>
            </a:lvl4pPr>
            <a:lvl5pPr marL="1828800" indent="0" algn="ctr" rtl="0" eaLnBrk="0" fontAlgn="base" hangingPunct="0">
              <a:lnSpc>
                <a:spcPct val="90000"/>
              </a:lnSpc>
              <a:spcBef>
                <a:spcPts val="500"/>
              </a:spcBef>
              <a:spcAft>
                <a:spcPct val="0"/>
              </a:spcAft>
              <a:buFont typeface="Arial" panose="020B0604020202020204" pitchFamily="34" charset="0"/>
              <a:buNone/>
              <a:defRPr kumimoji="1" sz="1600" kern="1200">
                <a:solidFill>
                  <a:schemeClr val="tx1"/>
                </a:solidFill>
                <a:latin typeface="+mn-lt"/>
                <a:ea typeface="+mn-ea"/>
                <a:cs typeface="Source Han Sans JP Normal"/>
              </a:defRPr>
            </a:lvl5pPr>
            <a:lvl6pPr marL="2286000" indent="0" algn="ctr" defTabSz="914400" rtl="0" eaLnBrk="1" latinLnBrk="0" hangingPunct="1">
              <a:lnSpc>
                <a:spcPct val="90000"/>
              </a:lnSpc>
              <a:spcBef>
                <a:spcPts val="500"/>
              </a:spcBef>
              <a:buFont typeface="Arial"/>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kumimoji="1" sz="1600" kern="1200">
                <a:solidFill>
                  <a:schemeClr val="tx1"/>
                </a:solidFill>
                <a:latin typeface="+mn-lt"/>
                <a:ea typeface="+mn-ea"/>
                <a:cs typeface="+mn-cs"/>
              </a:defRPr>
            </a:lvl9pPr>
          </a:lstStyle>
          <a:p>
            <a:pPr algn="l" eaLnBrk="1" hangingPunct="1">
              <a:defRPr/>
            </a:pPr>
            <a:r>
              <a:rPr lang="en-US" altLang="ja-JP" sz="3200" dirty="0">
                <a:solidFill>
                  <a:prstClr val="black"/>
                </a:solidFill>
                <a:latin typeface="UD デジタル 教科書体 NP-B" panose="02020700000000000000" pitchFamily="18" charset="-128"/>
                <a:ea typeface="UD デジタル 教科書体 NP-B" panose="02020700000000000000" pitchFamily="18" charset="-128"/>
                <a:cs typeface="Source Han Sans JP Normal"/>
              </a:rPr>
              <a:t>2025</a:t>
            </a:r>
            <a:r>
              <a:rPr lang="ja-JP" altLang="en-US" sz="3200" dirty="0">
                <a:solidFill>
                  <a:prstClr val="black"/>
                </a:solidFill>
                <a:latin typeface="UD デジタル 教科書体 NP-B" panose="02020700000000000000" pitchFamily="18" charset="-128"/>
                <a:ea typeface="UD デジタル 教科書体 NP-B" panose="02020700000000000000" pitchFamily="18" charset="-128"/>
                <a:cs typeface="Source Han Sans JP Normal"/>
              </a:rPr>
              <a:t>年</a:t>
            </a:r>
            <a:r>
              <a:rPr lang="en-US" altLang="ja-JP" sz="3200" dirty="0">
                <a:solidFill>
                  <a:prstClr val="black"/>
                </a:solidFill>
                <a:latin typeface="UD デジタル 教科書体 NP-B" panose="02020700000000000000" pitchFamily="18" charset="-128"/>
                <a:ea typeface="UD デジタル 教科書体 NP-B" panose="02020700000000000000" pitchFamily="18" charset="-128"/>
                <a:cs typeface="Source Han Sans JP Normal"/>
              </a:rPr>
              <a:t>9</a:t>
            </a:r>
            <a:r>
              <a:rPr lang="ja-JP" altLang="en-US" sz="3200" dirty="0">
                <a:solidFill>
                  <a:prstClr val="black"/>
                </a:solidFill>
                <a:latin typeface="UD デジタル 教科書体 NP-B" panose="02020700000000000000" pitchFamily="18" charset="-128"/>
                <a:ea typeface="UD デジタル 教科書体 NP-B" panose="02020700000000000000" pitchFamily="18" charset="-128"/>
                <a:cs typeface="Source Han Sans JP Normal"/>
              </a:rPr>
              <a:t>月</a:t>
            </a:r>
            <a:r>
              <a:rPr lang="en-US" altLang="ja-JP" sz="3200" dirty="0">
                <a:solidFill>
                  <a:prstClr val="black"/>
                </a:solidFill>
                <a:latin typeface="UD デジタル 教科書体 NP-B" panose="02020700000000000000" pitchFamily="18" charset="-128"/>
                <a:ea typeface="UD デジタル 教科書体 NP-B" panose="02020700000000000000" pitchFamily="18" charset="-128"/>
                <a:cs typeface="Source Han Sans JP Normal"/>
              </a:rPr>
              <a:t>21</a:t>
            </a:r>
            <a:r>
              <a:rPr lang="ja-JP" altLang="en-US" sz="3200" dirty="0">
                <a:solidFill>
                  <a:prstClr val="black"/>
                </a:solidFill>
                <a:latin typeface="UD デジタル 教科書体 NP-B" panose="02020700000000000000" pitchFamily="18" charset="-128"/>
                <a:ea typeface="UD デジタル 教科書体 NP-B" panose="02020700000000000000" pitchFamily="18" charset="-128"/>
                <a:cs typeface="Source Han Sans JP Normal"/>
              </a:rPr>
              <a:t>日</a:t>
            </a:r>
            <a:r>
              <a:rPr lang="ja-JP" altLang="en-US" sz="2800" dirty="0">
                <a:solidFill>
                  <a:prstClr val="black"/>
                </a:solidFill>
                <a:latin typeface="UD デジタル 教科書体 NP-B" panose="02020700000000000000" pitchFamily="18" charset="-128"/>
                <a:ea typeface="UD デジタル 教科書体 NP-B" panose="02020700000000000000" pitchFamily="18" charset="-128"/>
                <a:cs typeface="Source Han Sans JP Normal"/>
              </a:rPr>
              <a:t>＠障害学会第</a:t>
            </a:r>
            <a:r>
              <a:rPr lang="en-US" altLang="ja-JP" sz="2800" dirty="0">
                <a:solidFill>
                  <a:prstClr val="black"/>
                </a:solidFill>
                <a:latin typeface="UD デジタル 教科書体 NP-B" panose="02020700000000000000" pitchFamily="18" charset="-128"/>
                <a:ea typeface="UD デジタル 教科書体 NP-B" panose="02020700000000000000" pitchFamily="18" charset="-128"/>
                <a:cs typeface="Source Han Sans JP Normal"/>
              </a:rPr>
              <a:t>22</a:t>
            </a:r>
            <a:r>
              <a:rPr lang="ja-JP" altLang="en-US" sz="2800" dirty="0">
                <a:solidFill>
                  <a:prstClr val="black"/>
                </a:solidFill>
                <a:latin typeface="UD デジタル 教科書体 NP-B" panose="02020700000000000000" pitchFamily="18" charset="-128"/>
                <a:ea typeface="UD デジタル 教科書体 NP-B" panose="02020700000000000000" pitchFamily="18" charset="-128"/>
                <a:cs typeface="Source Han Sans JP Normal"/>
              </a:rPr>
              <a:t>回大会</a:t>
            </a:r>
            <a:br>
              <a:rPr lang="en-US" altLang="ja-JP" sz="2800" dirty="0">
                <a:solidFill>
                  <a:prstClr val="black"/>
                </a:solidFill>
                <a:latin typeface="UD デジタル 教科書体 NP-B" panose="02020700000000000000" pitchFamily="18" charset="-128"/>
                <a:ea typeface="UD デジタル 教科書体 NP-B" panose="02020700000000000000" pitchFamily="18" charset="-128"/>
                <a:cs typeface="Source Han Sans JP Normal"/>
              </a:rPr>
            </a:br>
            <a:r>
              <a:rPr lang="ja-JP" altLang="en-US" sz="2800" dirty="0">
                <a:solidFill>
                  <a:prstClr val="black"/>
                </a:solidFill>
                <a:latin typeface="UD デジタル 教科書体 NP-B" panose="02020700000000000000" pitchFamily="18" charset="-128"/>
                <a:ea typeface="UD デジタル 教科書体 NP-B" panose="02020700000000000000" pitchFamily="18" charset="-128"/>
                <a:cs typeface="Source Han Sans JP Normal"/>
              </a:rPr>
              <a:t>　　　　　　　　　　シンポジウム「医学研究における当事者参画</a:t>
            </a:r>
            <a:r>
              <a:rPr lang="ja-JP" altLang="en-US" sz="3200" dirty="0">
                <a:solidFill>
                  <a:prstClr val="black"/>
                </a:solidFill>
                <a:latin typeface="UD デジタル 教科書体 NP-B" panose="02020700000000000000" pitchFamily="18" charset="-128"/>
                <a:ea typeface="UD デジタル 教科書体 NP-B" panose="02020700000000000000" pitchFamily="18" charset="-128"/>
                <a:cs typeface="Source Han Sans JP Normal"/>
              </a:rPr>
              <a:t>」</a:t>
            </a:r>
          </a:p>
        </p:txBody>
      </p:sp>
    </p:spTree>
    <p:extLst>
      <p:ext uri="{BB962C8B-B14F-4D97-AF65-F5344CB8AC3E}">
        <p14:creationId xmlns:p14="http://schemas.microsoft.com/office/powerpoint/2010/main" val="1805711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5011D-6C95-22BE-B81D-7D6581313B40}"/>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9E1B23CE-31DE-AAF0-1F58-1B144FAF96C8}"/>
              </a:ext>
            </a:extLst>
          </p:cNvPr>
          <p:cNvSpPr txBox="1"/>
          <p:nvPr/>
        </p:nvSpPr>
        <p:spPr>
          <a:xfrm>
            <a:off x="848139" y="66260"/>
            <a:ext cx="11058940" cy="646331"/>
          </a:xfrm>
          <a:prstGeom prst="rect">
            <a:avLst/>
          </a:prstGeom>
          <a:noFill/>
        </p:spPr>
        <p:txBody>
          <a:bodyPr wrap="square" rtlCol="0">
            <a:spAutoFit/>
          </a:bodyPr>
          <a:lstStyle/>
          <a:p>
            <a:r>
              <a:rPr lang="ja-JP" altLang="en-US" sz="3600" b="1" dirty="0">
                <a:latin typeface="BIZ UDPゴシック" panose="020B0400000000000000" pitchFamily="50" charset="-128"/>
                <a:ea typeface="BIZ UDPゴシック" panose="020B0400000000000000" pitchFamily="50" charset="-128"/>
              </a:rPr>
              <a:t>これまでの研究領域との接触からの違和感</a:t>
            </a:r>
          </a:p>
        </p:txBody>
      </p:sp>
      <p:cxnSp>
        <p:nvCxnSpPr>
          <p:cNvPr id="11" name="直線コネクタ 10">
            <a:extLst>
              <a:ext uri="{FF2B5EF4-FFF2-40B4-BE49-F238E27FC236}">
                <a16:creationId xmlns:a16="http://schemas.microsoft.com/office/drawing/2014/main" id="{B02BA18B-9C15-9918-B6BA-D088D7568DD9}"/>
              </a:ext>
            </a:extLst>
          </p:cNvPr>
          <p:cNvCxnSpPr>
            <a:cxnSpLocks/>
          </p:cNvCxnSpPr>
          <p:nvPr/>
        </p:nvCxnSpPr>
        <p:spPr>
          <a:xfrm>
            <a:off x="251793" y="778851"/>
            <a:ext cx="11820939" cy="0"/>
          </a:xfrm>
          <a:prstGeom prst="line">
            <a:avLst/>
          </a:prstGeom>
          <a:ln w="762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49A10B29-FA4A-28D9-DC2B-C3293BA54C38}"/>
              </a:ext>
            </a:extLst>
          </p:cNvPr>
          <p:cNvSpPr/>
          <p:nvPr/>
        </p:nvSpPr>
        <p:spPr>
          <a:xfrm>
            <a:off x="265045" y="190643"/>
            <a:ext cx="450574" cy="450574"/>
          </a:xfrm>
          <a:prstGeom prst="roundRect">
            <a:avLst/>
          </a:prstGeom>
          <a:solidFill>
            <a:schemeClr val="accent5">
              <a:lumMod val="7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9FE16E9A-4D38-0A75-8254-CA488DA40B28}"/>
              </a:ext>
            </a:extLst>
          </p:cNvPr>
          <p:cNvSpPr txBox="1"/>
          <p:nvPr/>
        </p:nvSpPr>
        <p:spPr>
          <a:xfrm>
            <a:off x="371062" y="916486"/>
            <a:ext cx="11820938" cy="7217360"/>
          </a:xfrm>
          <a:prstGeom prst="rect">
            <a:avLst/>
          </a:prstGeom>
          <a:noFill/>
        </p:spPr>
        <p:txBody>
          <a:bodyPr wrap="square">
            <a:spAutoFit/>
          </a:bodyPr>
          <a:lstStyle/>
          <a:p>
            <a:pPr>
              <a:spcAft>
                <a:spcPts val="600"/>
              </a:spcAft>
            </a:pPr>
            <a:r>
              <a:rPr lang="ja-JP" altLang="en-US" sz="3600" b="1" dirty="0">
                <a:solidFill>
                  <a:srgbClr val="00B050"/>
                </a:solidFill>
                <a:latin typeface="UD デジタル 教科書体 NK-B" panose="02020700000000000000" pitchFamily="18" charset="-128"/>
                <a:ea typeface="UD デジタル 教科書体 NK-B" panose="02020700000000000000" pitchFamily="18" charset="-128"/>
              </a:rPr>
              <a:t>■匿名化の暴力</a:t>
            </a:r>
            <a:endParaRPr lang="en-US" altLang="ja-JP" sz="3600" b="1" dirty="0">
              <a:solidFill>
                <a:srgbClr val="00B050"/>
              </a:solidFill>
              <a:latin typeface="UD デジタル 教科書体 NK-B" panose="02020700000000000000" pitchFamily="18" charset="-128"/>
              <a:ea typeface="UD デジタル 教科書体 NK-B" panose="02020700000000000000" pitchFamily="18" charset="-128"/>
            </a:endParaRPr>
          </a:p>
          <a:p>
            <a:pPr>
              <a:spcAft>
                <a:spcPts val="600"/>
              </a:spcAft>
            </a:pPr>
            <a:r>
              <a:rPr lang="ja-JP" altLang="en-US" sz="3200" b="1" dirty="0">
                <a:latin typeface="UD デジタル 教科書体 NK-B" panose="02020700000000000000" pitchFamily="18" charset="-128"/>
                <a:ea typeface="UD デジタル 教科書体 NK-B" panose="02020700000000000000" pitchFamily="18" charset="-128"/>
              </a:rPr>
              <a:t>　名前や文脈を奪われ、「回答者</a:t>
            </a:r>
            <a:r>
              <a:rPr lang="en-US" altLang="ja-JP" sz="3200" b="1" dirty="0">
                <a:latin typeface="UD デジタル 教科書体 NK-B" panose="02020700000000000000" pitchFamily="18" charset="-128"/>
                <a:ea typeface="UD デジタル 教科書体 NK-B" panose="02020700000000000000" pitchFamily="18" charset="-128"/>
              </a:rPr>
              <a:t>A</a:t>
            </a:r>
            <a:r>
              <a:rPr lang="ja-JP" altLang="en-US" sz="3200" b="1" dirty="0">
                <a:latin typeface="UD デジタル 教科書体 NK-B" panose="02020700000000000000" pitchFamily="18" charset="-128"/>
                <a:ea typeface="UD デジタル 教科書体 NK-B" panose="02020700000000000000" pitchFamily="18" charset="-128"/>
              </a:rPr>
              <a:t>」として扱われる</a:t>
            </a:r>
            <a:endParaRPr lang="en-US" altLang="ja-JP" sz="3200" b="1" dirty="0">
              <a:latin typeface="UD デジタル 教科書体 NK-B" panose="02020700000000000000" pitchFamily="18" charset="-128"/>
              <a:ea typeface="UD デジタル 教科書体 NK-B" panose="02020700000000000000" pitchFamily="18" charset="-128"/>
            </a:endParaRPr>
          </a:p>
          <a:p>
            <a:pPr>
              <a:spcAft>
                <a:spcPts val="600"/>
              </a:spcAft>
            </a:pPr>
            <a:endParaRPr lang="en-US" altLang="ja-JP" sz="900" b="1" dirty="0">
              <a:solidFill>
                <a:srgbClr val="00B050"/>
              </a:solidFill>
              <a:latin typeface="UD デジタル 教科書体 NK-B" panose="02020700000000000000" pitchFamily="18" charset="-128"/>
              <a:ea typeface="UD デジタル 教科書体 NK-B" panose="02020700000000000000" pitchFamily="18" charset="-128"/>
            </a:endParaRPr>
          </a:p>
          <a:p>
            <a:pPr>
              <a:spcAft>
                <a:spcPts val="600"/>
              </a:spcAft>
            </a:pPr>
            <a:r>
              <a:rPr lang="ja-JP" altLang="en-US" sz="3600" b="1" dirty="0">
                <a:solidFill>
                  <a:srgbClr val="00B050"/>
                </a:solidFill>
                <a:latin typeface="UD デジタル 教科書体 NK-B" panose="02020700000000000000" pitchFamily="18" charset="-128"/>
                <a:ea typeface="UD デジタル 教科書体 NK-B" panose="02020700000000000000" pitchFamily="18" charset="-128"/>
              </a:rPr>
              <a:t>■情報の非対称性</a:t>
            </a:r>
            <a:endParaRPr lang="en-US" altLang="ja-JP" sz="3600" b="1" dirty="0">
              <a:solidFill>
                <a:srgbClr val="00B050"/>
              </a:solidFill>
              <a:latin typeface="UD デジタル 教科書体 NK-B" panose="02020700000000000000" pitchFamily="18" charset="-128"/>
              <a:ea typeface="UD デジタル 教科書体 NK-B" panose="02020700000000000000" pitchFamily="18" charset="-128"/>
            </a:endParaRPr>
          </a:p>
          <a:p>
            <a:pPr>
              <a:spcAft>
                <a:spcPts val="600"/>
              </a:spcAft>
            </a:pPr>
            <a:r>
              <a:rPr lang="ja-JP" altLang="en-US" sz="3200" b="1" dirty="0">
                <a:latin typeface="UD デジタル 教科書体 NK-B" panose="02020700000000000000" pitchFamily="18" charset="-128"/>
                <a:ea typeface="UD デジタル 教科書体 NK-B" panose="02020700000000000000" pitchFamily="18" charset="-128"/>
              </a:rPr>
              <a:t>　論文の存在を知らされないまま、自分の声が利用される</a:t>
            </a:r>
            <a:endParaRPr lang="en-US" altLang="ja-JP" sz="3200" b="1" dirty="0">
              <a:latin typeface="UD デジタル 教科書体 NK-B" panose="02020700000000000000" pitchFamily="18" charset="-128"/>
              <a:ea typeface="UD デジタル 教科書体 NK-B" panose="02020700000000000000" pitchFamily="18" charset="-128"/>
            </a:endParaRPr>
          </a:p>
          <a:p>
            <a:pPr>
              <a:spcAft>
                <a:spcPts val="600"/>
              </a:spcAft>
            </a:pPr>
            <a:endParaRPr lang="en-US" altLang="ja-JP" sz="1050" b="1" dirty="0">
              <a:latin typeface="UD デジタル 教科書体 NK-B" panose="02020700000000000000" pitchFamily="18" charset="-128"/>
              <a:ea typeface="UD デジタル 教科書体 NK-B" panose="02020700000000000000" pitchFamily="18" charset="-128"/>
            </a:endParaRPr>
          </a:p>
          <a:p>
            <a:pPr>
              <a:spcAft>
                <a:spcPts val="600"/>
              </a:spcAft>
            </a:pPr>
            <a:r>
              <a:rPr lang="ja-JP" altLang="en-US" sz="3600" b="1" dirty="0">
                <a:solidFill>
                  <a:srgbClr val="00B0F0"/>
                </a:solidFill>
                <a:latin typeface="UD デジタル 教科書体 NK-B" panose="02020700000000000000" pitchFamily="18" charset="-128"/>
                <a:ea typeface="UD デジタル 教科書体 NK-B" panose="02020700000000000000" pitchFamily="18" charset="-128"/>
              </a:rPr>
              <a:t>■症状への還元</a:t>
            </a:r>
            <a:endParaRPr lang="en-US" altLang="ja-JP" sz="3600" b="1" dirty="0">
              <a:solidFill>
                <a:srgbClr val="00B0F0"/>
              </a:solidFill>
              <a:latin typeface="UD デジタル 教科書体 NK-B" panose="02020700000000000000" pitchFamily="18" charset="-128"/>
              <a:ea typeface="UD デジタル 教科書体 NK-B" panose="02020700000000000000" pitchFamily="18" charset="-128"/>
            </a:endParaRPr>
          </a:p>
          <a:p>
            <a:pPr>
              <a:spcAft>
                <a:spcPts val="600"/>
              </a:spcAft>
            </a:pPr>
            <a:r>
              <a:rPr lang="ja-JP" altLang="en-US" sz="2800" b="1" dirty="0">
                <a:latin typeface="UD デジタル 教科書体 NK-B" panose="02020700000000000000" pitchFamily="18" charset="-128"/>
                <a:ea typeface="UD デジタル 教科書体 NK-B" panose="02020700000000000000" pitchFamily="18" charset="-128"/>
              </a:rPr>
              <a:t>　</a:t>
            </a:r>
            <a:r>
              <a:rPr lang="ja-JP" altLang="en-US" sz="3200" b="1" dirty="0">
                <a:latin typeface="UD デジタル 教科書体 NK-B" panose="02020700000000000000" pitchFamily="18" charset="-128"/>
                <a:ea typeface="UD デジタル 教科書体 NK-B" panose="02020700000000000000" pitchFamily="18" charset="-128"/>
              </a:rPr>
              <a:t>生活や背景が切り落とされ、体験が「症状」に矮小化</a:t>
            </a:r>
            <a:endParaRPr lang="en-US" altLang="ja-JP" sz="3200" b="1" dirty="0">
              <a:latin typeface="UD デジタル 教科書体 NK-B" panose="02020700000000000000" pitchFamily="18" charset="-128"/>
              <a:ea typeface="UD デジタル 教科書体 NK-B" panose="02020700000000000000" pitchFamily="18" charset="-128"/>
            </a:endParaRPr>
          </a:p>
          <a:p>
            <a:pPr>
              <a:spcAft>
                <a:spcPts val="600"/>
              </a:spcAft>
            </a:pPr>
            <a:endParaRPr lang="en-US" altLang="ja-JP" sz="1050" b="1" dirty="0">
              <a:latin typeface="UD デジタル 教科書体 NK-B" panose="02020700000000000000" pitchFamily="18" charset="-128"/>
              <a:ea typeface="UD デジタル 教科書体 NK-B" panose="02020700000000000000" pitchFamily="18" charset="-128"/>
            </a:endParaRPr>
          </a:p>
          <a:p>
            <a:pPr>
              <a:spcAft>
                <a:spcPts val="600"/>
              </a:spcAft>
            </a:pPr>
            <a:r>
              <a:rPr lang="ja-JP" altLang="en-US" sz="3600" b="1" dirty="0">
                <a:solidFill>
                  <a:srgbClr val="00B0F0"/>
                </a:solidFill>
                <a:latin typeface="UD デジタル 教科書体 NK-B" panose="02020700000000000000" pitchFamily="18" charset="-128"/>
                <a:ea typeface="UD デジタル 教科書体 NK-B" panose="02020700000000000000" pitchFamily="18" charset="-128"/>
              </a:rPr>
              <a:t>■形だけの謝礼</a:t>
            </a:r>
            <a:endParaRPr lang="en-US" altLang="ja-JP" sz="3600" b="1" dirty="0">
              <a:solidFill>
                <a:srgbClr val="00B0F0"/>
              </a:solidFill>
              <a:latin typeface="UD デジタル 教科書体 NK-B" panose="02020700000000000000" pitchFamily="18" charset="-128"/>
              <a:ea typeface="UD デジタル 教科書体 NK-B" panose="02020700000000000000" pitchFamily="18" charset="-128"/>
            </a:endParaRPr>
          </a:p>
          <a:p>
            <a:pPr>
              <a:spcAft>
                <a:spcPts val="600"/>
              </a:spcAft>
            </a:pPr>
            <a:r>
              <a:rPr lang="ja-JP" altLang="en-US" sz="2800" b="1" dirty="0">
                <a:latin typeface="UD デジタル 教科書体 NK-B" panose="02020700000000000000" pitchFamily="18" charset="-128"/>
                <a:ea typeface="UD デジタル 教科書体 NK-B" panose="02020700000000000000" pitchFamily="18" charset="-128"/>
              </a:rPr>
              <a:t>　</a:t>
            </a:r>
            <a:r>
              <a:rPr lang="ja-JP" altLang="en-US" sz="3200" b="1" dirty="0">
                <a:latin typeface="UD デジタル 教科書体 NK-B" panose="02020700000000000000" pitchFamily="18" charset="-128"/>
                <a:ea typeface="UD デジタル 教科書体 NK-B" panose="02020700000000000000" pitchFamily="18" charset="-128"/>
              </a:rPr>
              <a:t>時間や経験の価値が軽んじられる （例：図書カード</a:t>
            </a:r>
            <a:r>
              <a:rPr lang="en-US" altLang="ja-JP" sz="3200" b="1" dirty="0">
                <a:latin typeface="UD デジタル 教科書体 NK-B" panose="02020700000000000000" pitchFamily="18" charset="-128"/>
                <a:ea typeface="UD デジタル 教科書体 NK-B" panose="02020700000000000000" pitchFamily="18" charset="-128"/>
              </a:rPr>
              <a:t>500</a:t>
            </a:r>
            <a:r>
              <a:rPr lang="ja-JP" altLang="en-US" sz="3200" b="1" dirty="0">
                <a:latin typeface="UD デジタル 教科書体 NK-B" panose="02020700000000000000" pitchFamily="18" charset="-128"/>
                <a:ea typeface="UD デジタル 教科書体 NK-B" panose="02020700000000000000" pitchFamily="18" charset="-128"/>
              </a:rPr>
              <a:t>円）</a:t>
            </a:r>
            <a:endParaRPr lang="en-US" altLang="ja-JP" sz="3200" b="1" dirty="0">
              <a:latin typeface="UD デジタル 教科書体 NK-B" panose="02020700000000000000" pitchFamily="18" charset="-128"/>
              <a:ea typeface="UD デジタル 教科書体 NK-B" panose="02020700000000000000" pitchFamily="18" charset="-128"/>
            </a:endParaRPr>
          </a:p>
          <a:p>
            <a:pPr>
              <a:spcAft>
                <a:spcPts val="600"/>
              </a:spcAft>
            </a:pPr>
            <a:endParaRPr lang="en-US" altLang="ja-JP" sz="3200" b="1" dirty="0">
              <a:latin typeface="UD デジタル 教科書体 NK-B" panose="02020700000000000000" pitchFamily="18" charset="-128"/>
              <a:ea typeface="UD デジタル 教科書体 NK-B" panose="02020700000000000000" pitchFamily="18" charset="-128"/>
            </a:endParaRPr>
          </a:p>
          <a:p>
            <a:pPr>
              <a:spcAft>
                <a:spcPts val="600"/>
              </a:spcAft>
            </a:pPr>
            <a:endParaRPr lang="en-US" altLang="ja-JP" sz="4000" b="1" dirty="0">
              <a:latin typeface="UD デジタル 教科書体 NK-B" panose="02020700000000000000" pitchFamily="18" charset="-128"/>
              <a:ea typeface="UD デジタル 教科書体 NK-B" panose="02020700000000000000" pitchFamily="18" charset="-128"/>
            </a:endParaRPr>
          </a:p>
          <a:p>
            <a:pPr>
              <a:spcAft>
                <a:spcPts val="600"/>
              </a:spcAft>
            </a:pPr>
            <a:endParaRPr lang="en-US" altLang="ja-JP" sz="24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13833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751A8-8026-6B5A-3019-522297F3D0C9}"/>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599245CD-0773-5E6A-02A3-54733DDD2876}"/>
              </a:ext>
            </a:extLst>
          </p:cNvPr>
          <p:cNvSpPr txBox="1"/>
          <p:nvPr/>
        </p:nvSpPr>
        <p:spPr>
          <a:xfrm>
            <a:off x="848139" y="66260"/>
            <a:ext cx="11058940" cy="646331"/>
          </a:xfrm>
          <a:prstGeom prst="rect">
            <a:avLst/>
          </a:prstGeom>
          <a:noFill/>
        </p:spPr>
        <p:txBody>
          <a:bodyPr wrap="square" rtlCol="0">
            <a:spAutoFit/>
          </a:bodyPr>
          <a:lstStyle/>
          <a:p>
            <a:r>
              <a:rPr lang="ja-JP" altLang="en-US" sz="3600" b="1" dirty="0">
                <a:latin typeface="BIZ UDPゴシック" panose="020B0400000000000000" pitchFamily="50" charset="-128"/>
                <a:ea typeface="BIZ UDPゴシック" panose="020B0400000000000000" pitchFamily="50" charset="-128"/>
              </a:rPr>
              <a:t>研究倫理における</a:t>
            </a:r>
            <a:r>
              <a:rPr lang="ja-JP" altLang="en-US" sz="3600" b="1" dirty="0">
                <a:solidFill>
                  <a:srgbClr val="FF0000"/>
                </a:solidFill>
                <a:latin typeface="BIZ UDPゴシック" panose="020B0400000000000000" pitchFamily="50" charset="-128"/>
                <a:ea typeface="BIZ UDPゴシック" panose="020B0400000000000000" pitchFamily="50" charset="-128"/>
              </a:rPr>
              <a:t>「保護の論理」</a:t>
            </a:r>
            <a:r>
              <a:rPr lang="ja-JP" altLang="en-US" sz="3600" b="1" dirty="0">
                <a:latin typeface="BIZ UDPゴシック" panose="020B0400000000000000" pitchFamily="50" charset="-128"/>
                <a:ea typeface="BIZ UDPゴシック" panose="020B0400000000000000" pitchFamily="50" charset="-128"/>
              </a:rPr>
              <a:t>の暴力</a:t>
            </a:r>
          </a:p>
        </p:txBody>
      </p:sp>
      <p:cxnSp>
        <p:nvCxnSpPr>
          <p:cNvPr id="11" name="直線コネクタ 10">
            <a:extLst>
              <a:ext uri="{FF2B5EF4-FFF2-40B4-BE49-F238E27FC236}">
                <a16:creationId xmlns:a16="http://schemas.microsoft.com/office/drawing/2014/main" id="{01BA99BF-28F7-00FE-29DF-1B53E736B215}"/>
              </a:ext>
            </a:extLst>
          </p:cNvPr>
          <p:cNvCxnSpPr>
            <a:cxnSpLocks/>
          </p:cNvCxnSpPr>
          <p:nvPr/>
        </p:nvCxnSpPr>
        <p:spPr>
          <a:xfrm>
            <a:off x="251793" y="778851"/>
            <a:ext cx="11820939" cy="0"/>
          </a:xfrm>
          <a:prstGeom prst="line">
            <a:avLst/>
          </a:prstGeom>
          <a:ln w="762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BC644548-D22F-5296-0D4D-82701A7621E5}"/>
              </a:ext>
            </a:extLst>
          </p:cNvPr>
          <p:cNvSpPr/>
          <p:nvPr/>
        </p:nvSpPr>
        <p:spPr>
          <a:xfrm>
            <a:off x="265045" y="190643"/>
            <a:ext cx="450574" cy="450574"/>
          </a:xfrm>
          <a:prstGeom prst="roundRect">
            <a:avLst/>
          </a:prstGeom>
          <a:solidFill>
            <a:schemeClr val="accent5">
              <a:lumMod val="7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2FB345C7-7E00-B1CF-A1FF-454DCD23F5D7}"/>
              </a:ext>
            </a:extLst>
          </p:cNvPr>
          <p:cNvSpPr txBox="1"/>
          <p:nvPr/>
        </p:nvSpPr>
        <p:spPr>
          <a:xfrm>
            <a:off x="185531" y="1001038"/>
            <a:ext cx="11820938" cy="5555367"/>
          </a:xfrm>
          <a:prstGeom prst="rect">
            <a:avLst/>
          </a:prstGeom>
          <a:noFill/>
        </p:spPr>
        <p:txBody>
          <a:bodyPr wrap="square">
            <a:spAutoFit/>
          </a:bodyPr>
          <a:lstStyle/>
          <a:p>
            <a:pPr>
              <a:spcAft>
                <a:spcPts val="600"/>
              </a:spcAft>
            </a:pPr>
            <a:r>
              <a:rPr lang="ja-JP" altLang="en-US" sz="3200" b="1" dirty="0">
                <a:latin typeface="UD デジタル 教科書体 NK-B" panose="02020700000000000000" pitchFamily="18" charset="-128"/>
                <a:ea typeface="UD デジタル 教科書体 NK-B" panose="02020700000000000000" pitchFamily="18" charset="-128"/>
              </a:rPr>
              <a:t>ヘルシンキ宣言以降、研究倫理は「</a:t>
            </a:r>
            <a:r>
              <a:rPr lang="ja-JP" altLang="en-US" sz="3200" b="1" dirty="0">
                <a:solidFill>
                  <a:srgbClr val="FF0000"/>
                </a:solidFill>
                <a:latin typeface="UD デジタル 教科書体 NK-B" panose="02020700000000000000" pitchFamily="18" charset="-128"/>
                <a:ea typeface="UD デジタル 教科書体 NK-B" panose="02020700000000000000" pitchFamily="18" charset="-128"/>
              </a:rPr>
              <a:t>被験者を守る</a:t>
            </a:r>
            <a:r>
              <a:rPr lang="ja-JP" altLang="en-US" sz="3200" b="1" dirty="0">
                <a:latin typeface="UD デジタル 教科書体 NK-B" panose="02020700000000000000" pitchFamily="18" charset="-128"/>
                <a:ea typeface="UD デジタル 教科書体 NK-B" panose="02020700000000000000" pitchFamily="18" charset="-128"/>
              </a:rPr>
              <a:t>」ことを中心に発展</a:t>
            </a:r>
            <a:br>
              <a:rPr lang="en-US" altLang="ja-JP" sz="3200" b="1" dirty="0">
                <a:latin typeface="UD デジタル 教科書体 NK-B" panose="02020700000000000000" pitchFamily="18" charset="-128"/>
                <a:ea typeface="UD デジタル 教科書体 NK-B" panose="02020700000000000000" pitchFamily="18" charset="-128"/>
              </a:rPr>
            </a:br>
            <a:r>
              <a:rPr lang="ja-JP" altLang="en-US" sz="3200" b="1" dirty="0">
                <a:latin typeface="UD デジタル 教科書体 NK-B" panose="02020700000000000000" pitchFamily="18" charset="-128"/>
                <a:ea typeface="UD デジタル 教科書体 NK-B" panose="02020700000000000000" pitchFamily="18" charset="-128"/>
              </a:rPr>
              <a:t>病者や患者、障害者は「脆弱で危険から守られるべき存在」という</a:t>
            </a:r>
            <a:br>
              <a:rPr lang="en-US" altLang="ja-JP" sz="3200" b="1" dirty="0">
                <a:latin typeface="UD デジタル 教科書体 NK-B" panose="02020700000000000000" pitchFamily="18" charset="-128"/>
                <a:ea typeface="UD デジタル 教科書体 NK-B" panose="02020700000000000000" pitchFamily="18" charset="-128"/>
              </a:rPr>
            </a:br>
            <a:r>
              <a:rPr lang="ja-JP" altLang="en-US" sz="3200" b="1" dirty="0">
                <a:latin typeface="UD デジタル 教科書体 NK-B" panose="02020700000000000000" pitchFamily="18" charset="-128"/>
                <a:ea typeface="UD デジタル 教科書体 NK-B" panose="02020700000000000000" pitchFamily="18" charset="-128"/>
              </a:rPr>
              <a:t>意味付けが</a:t>
            </a:r>
            <a:r>
              <a:rPr lang="ja-JP" altLang="en-US" sz="3200" b="1" dirty="0">
                <a:solidFill>
                  <a:srgbClr val="FF0000"/>
                </a:solidFill>
                <a:latin typeface="UD デジタル 教科書体 NK-B" panose="02020700000000000000" pitchFamily="18" charset="-128"/>
                <a:ea typeface="UD デジタル 教科書体 NK-B" panose="02020700000000000000" pitchFamily="18" charset="-128"/>
              </a:rPr>
              <a:t>排除の正当化</a:t>
            </a:r>
            <a:r>
              <a:rPr lang="ja-JP" altLang="en-US" sz="3200" b="1" dirty="0">
                <a:latin typeface="UD デジタル 教科書体 NK-B" panose="02020700000000000000" pitchFamily="18" charset="-128"/>
                <a:ea typeface="UD デジタル 教科書体 NK-B" panose="02020700000000000000" pitchFamily="18" charset="-128"/>
              </a:rPr>
              <a:t>に利用されているのではないか。</a:t>
            </a:r>
            <a:endParaRPr lang="en-US" altLang="ja-JP" sz="3200" b="1" dirty="0">
              <a:latin typeface="UD デジタル 教科書体 NK-B" panose="02020700000000000000" pitchFamily="18" charset="-128"/>
              <a:ea typeface="UD デジタル 教科書体 NK-B" panose="02020700000000000000" pitchFamily="18" charset="-128"/>
            </a:endParaRPr>
          </a:p>
          <a:p>
            <a:pPr>
              <a:spcAft>
                <a:spcPts val="600"/>
              </a:spcAft>
            </a:pPr>
            <a:endParaRPr lang="en-US" altLang="ja-JP" sz="1100" b="1" dirty="0">
              <a:latin typeface="UD デジタル 教科書体 NK-B" panose="02020700000000000000" pitchFamily="18" charset="-128"/>
              <a:ea typeface="UD デジタル 教科書体 NK-B" panose="02020700000000000000" pitchFamily="18" charset="-128"/>
            </a:endParaRPr>
          </a:p>
          <a:p>
            <a:r>
              <a:rPr lang="ja-JP" altLang="en-US" sz="2800" b="1" dirty="0">
                <a:latin typeface="UD デジタル 教科書体 NK-B" panose="02020700000000000000" pitchFamily="18" charset="-128"/>
                <a:ea typeface="UD デジタル 教科書体 NK-B" panose="02020700000000000000" pitchFamily="18" charset="-128"/>
              </a:rPr>
              <a:t>事例</a:t>
            </a:r>
            <a:r>
              <a:rPr lang="en-US" altLang="ja-JP" sz="2800" b="1" dirty="0">
                <a:latin typeface="UD デジタル 教科書体 NK-B" panose="02020700000000000000" pitchFamily="18" charset="-128"/>
                <a:ea typeface="UD デジタル 教科書体 NK-B" panose="02020700000000000000" pitchFamily="18" charset="-128"/>
              </a:rPr>
              <a:t>1</a:t>
            </a:r>
            <a:r>
              <a:rPr lang="ja-JP" altLang="en-US" sz="2800" b="1" dirty="0">
                <a:latin typeface="UD デジタル 教科書体 NK-B" panose="02020700000000000000" pitchFamily="18" charset="-128"/>
                <a:ea typeface="UD デジタル 教科書体 NK-B" panose="02020700000000000000" pitchFamily="18" charset="-128"/>
              </a:rPr>
              <a:t>：成年後見制度利用者の除外規定</a:t>
            </a:r>
            <a:endParaRPr lang="ja-JP" altLang="en-US" sz="2800" dirty="0">
              <a:latin typeface="UD デジタル 教科書体 NK-B" panose="02020700000000000000" pitchFamily="18" charset="-128"/>
              <a:ea typeface="UD デジタル 教科書体 NK-B" panose="02020700000000000000" pitchFamily="18" charset="-128"/>
            </a:endParaRPr>
          </a:p>
          <a:p>
            <a:r>
              <a:rPr lang="ja-JP" altLang="en-US" sz="2800" dirty="0">
                <a:latin typeface="UD デジタル 教科書体 NK-B" panose="02020700000000000000" pitchFamily="18" charset="-128"/>
                <a:ea typeface="UD デジタル 教科書体 NK-B" panose="02020700000000000000" pitchFamily="18" charset="-128"/>
              </a:rPr>
              <a:t>精神障害のある人の成年後見制度の利用実態は多様であるにもかかわらず、</a:t>
            </a:r>
          </a:p>
          <a:p>
            <a:r>
              <a:rPr lang="ja-JP" altLang="en-US" sz="2800" dirty="0">
                <a:latin typeface="UD デジタル 教科書体 NK-B" panose="02020700000000000000" pitchFamily="18" charset="-128"/>
                <a:ea typeface="UD デジタル 教科書体 NK-B" panose="02020700000000000000" pitchFamily="18" charset="-128"/>
              </a:rPr>
              <a:t>累計も問われることなく一律に研究対象から除外されるケースが少なくない</a:t>
            </a:r>
          </a:p>
          <a:p>
            <a:endParaRPr lang="en-US" altLang="ja-JP" sz="1400" b="1" dirty="0">
              <a:latin typeface="UD デジタル 教科書体 NK-B" panose="02020700000000000000" pitchFamily="18" charset="-128"/>
              <a:ea typeface="UD デジタル 教科書体 NK-B" panose="02020700000000000000" pitchFamily="18" charset="-128"/>
            </a:endParaRPr>
          </a:p>
          <a:p>
            <a:r>
              <a:rPr lang="ja-JP" altLang="en-US" sz="2800" b="1" dirty="0">
                <a:latin typeface="UD デジタル 教科書体 NK-B" panose="02020700000000000000" pitchFamily="18" charset="-128"/>
                <a:ea typeface="UD デジタル 教科書体 NK-B" panose="02020700000000000000" pitchFamily="18" charset="-128"/>
              </a:rPr>
              <a:t>事例</a:t>
            </a:r>
            <a:r>
              <a:rPr lang="en-US" altLang="ja-JP" sz="2800" b="1" dirty="0">
                <a:latin typeface="UD デジタル 教科書体 NK-B" panose="02020700000000000000" pitchFamily="18" charset="-128"/>
                <a:ea typeface="UD デジタル 教科書体 NK-B" panose="02020700000000000000" pitchFamily="18" charset="-128"/>
              </a:rPr>
              <a:t>2</a:t>
            </a:r>
            <a:r>
              <a:rPr lang="ja-JP" altLang="en-US" sz="2800" b="1" dirty="0">
                <a:latin typeface="UD デジタル 教科書体 NK-B" panose="02020700000000000000" pitchFamily="18" charset="-128"/>
                <a:ea typeface="UD デジタル 教科書体 NK-B" panose="02020700000000000000" pitchFamily="18" charset="-128"/>
              </a:rPr>
              <a:t>：精神疾患を理由とする臨床試験からの排除</a:t>
            </a:r>
            <a:endParaRPr lang="ja-JP" altLang="en-US" sz="2800" dirty="0">
              <a:latin typeface="UD デジタル 教科書体 NK-B" panose="02020700000000000000" pitchFamily="18" charset="-128"/>
              <a:ea typeface="UD デジタル 教科書体 NK-B" panose="02020700000000000000" pitchFamily="18" charset="-128"/>
            </a:endParaRPr>
          </a:p>
          <a:p>
            <a:r>
              <a:rPr lang="ja-JP" altLang="en-US" sz="2800" dirty="0">
                <a:latin typeface="UD デジタル 教科書体 NK-B" panose="02020700000000000000" pitchFamily="18" charset="-128"/>
                <a:ea typeface="UD デジタル 教科書体 NK-B" panose="02020700000000000000" pitchFamily="18" charset="-128"/>
              </a:rPr>
              <a:t>精神疾患のある人は「同意能力が不十分」とみなされ、</a:t>
            </a:r>
          </a:p>
          <a:p>
            <a:r>
              <a:rPr lang="ja-JP" altLang="en-US" sz="2800" dirty="0">
                <a:latin typeface="UD デジタル 教科書体 NK-B" panose="02020700000000000000" pitchFamily="18" charset="-128"/>
                <a:ea typeface="UD デジタル 教科書体 NK-B" panose="02020700000000000000" pitchFamily="18" charset="-128"/>
              </a:rPr>
              <a:t>新しいがん治療薬や</a:t>
            </a:r>
            <a:r>
              <a:rPr lang="en-US" altLang="ja-JP" sz="2800" dirty="0">
                <a:latin typeface="UD デジタル 教科書体 NK-B" panose="02020700000000000000" pitchFamily="18" charset="-128"/>
                <a:ea typeface="UD デジタル 教科書体 NK-B" panose="02020700000000000000" pitchFamily="18" charset="-128"/>
              </a:rPr>
              <a:t>HIV</a:t>
            </a:r>
            <a:r>
              <a:rPr lang="ja-JP" altLang="en-US" sz="2800" dirty="0">
                <a:latin typeface="UD デジタル 教科書体 NK-B" panose="02020700000000000000" pitchFamily="18" charset="-128"/>
                <a:ea typeface="UD デジタル 教科書体 NK-B" panose="02020700000000000000" pitchFamily="18" charset="-128"/>
              </a:rPr>
              <a:t>治療薬の試験でも、精神疾患を理由に除外される</a:t>
            </a:r>
            <a:br>
              <a:rPr lang="en-US" altLang="ja-JP" sz="2800" dirty="0">
                <a:latin typeface="UD デジタル 教科書体 NK-B" panose="02020700000000000000" pitchFamily="18" charset="-128"/>
                <a:ea typeface="UD デジタル 教科書体 NK-B" panose="02020700000000000000" pitchFamily="18" charset="-128"/>
              </a:rPr>
            </a:br>
            <a:r>
              <a:rPr lang="ja-JP" altLang="en-US" sz="2800" dirty="0">
                <a:latin typeface="UD デジタル 教科書体 NK-B" panose="02020700000000000000" pitchFamily="18" charset="-128"/>
                <a:ea typeface="UD デジタル 教科書体 NK-B" panose="02020700000000000000" pitchFamily="18" charset="-128"/>
              </a:rPr>
              <a:t>事例が国際的に報告されている</a:t>
            </a:r>
            <a:endParaRPr lang="en-US" altLang="ja-JP" sz="2800" dirty="0">
              <a:latin typeface="UD デジタル 教科書体 NK-B" panose="02020700000000000000" pitchFamily="18" charset="-128"/>
              <a:ea typeface="UD デジタル 教科書体 NK-B" panose="02020700000000000000" pitchFamily="18" charset="-128"/>
            </a:endParaRPr>
          </a:p>
          <a:p>
            <a:r>
              <a:rPr lang="ja-JP" altLang="en-US" sz="2800" dirty="0">
                <a:latin typeface="UD デジタル 教科書体 NK-B" panose="02020700000000000000" pitchFamily="18" charset="-128"/>
                <a:ea typeface="UD デジタル 教科書体 NK-B" panose="02020700000000000000" pitchFamily="18" charset="-128"/>
              </a:rPr>
              <a:t>　　　　　　　　　　　　　　　　　　　　　　　　　</a:t>
            </a:r>
            <a:r>
              <a:rPr lang="en-US" altLang="ja-JP" dirty="0">
                <a:latin typeface="UD デジタル 教科書体 NK-B" panose="02020700000000000000" pitchFamily="18" charset="-128"/>
                <a:ea typeface="UD デジタル 教科書体 NK-B" panose="02020700000000000000" pitchFamily="18" charset="-128"/>
              </a:rPr>
              <a:t>Harris, J. I., Hanson, D., </a:t>
            </a:r>
            <a:r>
              <a:rPr lang="en-US" altLang="ja-JP" dirty="0" err="1">
                <a:latin typeface="UD デジタル 教科書体 NK-B" panose="02020700000000000000" pitchFamily="18" charset="-128"/>
                <a:ea typeface="UD デジタル 教科書体 NK-B" panose="02020700000000000000" pitchFamily="18" charset="-128"/>
              </a:rPr>
              <a:t>Leskela</a:t>
            </a:r>
            <a:r>
              <a:rPr lang="en-US" altLang="ja-JP" dirty="0">
                <a:latin typeface="UD デジタル 教科書体 NK-B" panose="02020700000000000000" pitchFamily="18" charset="-128"/>
                <a:ea typeface="UD デジタル 教科書体 NK-B" panose="02020700000000000000" pitchFamily="18" charset="-128"/>
              </a:rPr>
              <a:t>, J., et al., 2021 </a:t>
            </a:r>
            <a:r>
              <a:rPr lang="ja-JP" altLang="en-US" dirty="0">
                <a:latin typeface="UD デジタル 教科書体 NK-B" panose="02020700000000000000" pitchFamily="18" charset="-128"/>
                <a:ea typeface="UD デジタル 教科書体 NK-B" panose="02020700000000000000" pitchFamily="18" charset="-128"/>
              </a:rPr>
              <a:t>ほか</a:t>
            </a:r>
          </a:p>
        </p:txBody>
      </p:sp>
    </p:spTree>
    <p:extLst>
      <p:ext uri="{BB962C8B-B14F-4D97-AF65-F5344CB8AC3E}">
        <p14:creationId xmlns:p14="http://schemas.microsoft.com/office/powerpoint/2010/main" val="3943685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0E4CB-52A7-CD80-0457-844229809538}"/>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292C393B-CA00-E757-BE44-755540D89CF5}"/>
              </a:ext>
            </a:extLst>
          </p:cNvPr>
          <p:cNvSpPr txBox="1"/>
          <p:nvPr/>
        </p:nvSpPr>
        <p:spPr>
          <a:xfrm>
            <a:off x="715619" y="136525"/>
            <a:ext cx="11058940" cy="707886"/>
          </a:xfrm>
          <a:prstGeom prst="rect">
            <a:avLst/>
          </a:prstGeom>
          <a:noFill/>
        </p:spPr>
        <p:txBody>
          <a:bodyPr wrap="square" rtlCol="0">
            <a:spAutoFit/>
          </a:bodyPr>
          <a:lstStyle/>
          <a:p>
            <a:r>
              <a:rPr lang="ja-JP" altLang="en-US" sz="4000" dirty="0">
                <a:latin typeface="UD デジタル 教科書体 NK-B" panose="02020700000000000000" pitchFamily="18" charset="-128"/>
                <a:ea typeface="UD デジタル 教科書体 NK-B" panose="02020700000000000000" pitchFamily="18" charset="-128"/>
              </a:rPr>
              <a:t>保護から参画へ　参画から生成へ</a:t>
            </a:r>
          </a:p>
        </p:txBody>
      </p:sp>
      <p:cxnSp>
        <p:nvCxnSpPr>
          <p:cNvPr id="11" name="直線コネクタ 10">
            <a:extLst>
              <a:ext uri="{FF2B5EF4-FFF2-40B4-BE49-F238E27FC236}">
                <a16:creationId xmlns:a16="http://schemas.microsoft.com/office/drawing/2014/main" id="{17BB201B-4203-4223-88CE-E56917AD22A3}"/>
              </a:ext>
            </a:extLst>
          </p:cNvPr>
          <p:cNvCxnSpPr>
            <a:cxnSpLocks/>
          </p:cNvCxnSpPr>
          <p:nvPr/>
        </p:nvCxnSpPr>
        <p:spPr>
          <a:xfrm>
            <a:off x="251793" y="778851"/>
            <a:ext cx="11820939" cy="0"/>
          </a:xfrm>
          <a:prstGeom prst="line">
            <a:avLst/>
          </a:prstGeom>
          <a:ln w="762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E0CCF508-E712-8244-B15D-B1637BD317FF}"/>
              </a:ext>
            </a:extLst>
          </p:cNvPr>
          <p:cNvSpPr/>
          <p:nvPr/>
        </p:nvSpPr>
        <p:spPr>
          <a:xfrm>
            <a:off x="265045" y="190643"/>
            <a:ext cx="450574" cy="450574"/>
          </a:xfrm>
          <a:prstGeom prst="roundRect">
            <a:avLst/>
          </a:prstGeom>
          <a:solidFill>
            <a:schemeClr val="accent5">
              <a:lumMod val="7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6334AEA7-8B31-2A7E-5EC2-7618EFE04482}"/>
              </a:ext>
            </a:extLst>
          </p:cNvPr>
          <p:cNvSpPr txBox="1"/>
          <p:nvPr/>
        </p:nvSpPr>
        <p:spPr>
          <a:xfrm>
            <a:off x="251794" y="1136064"/>
            <a:ext cx="11820938" cy="5139869"/>
          </a:xfrm>
          <a:prstGeom prst="rect">
            <a:avLst/>
          </a:prstGeom>
          <a:noFill/>
        </p:spPr>
        <p:txBody>
          <a:bodyPr wrap="square">
            <a:spAutoFit/>
          </a:bodyPr>
          <a:lstStyle/>
          <a:p>
            <a:pPr>
              <a:spcAft>
                <a:spcPts val="600"/>
              </a:spcAft>
            </a:pPr>
            <a:endParaRPr lang="en-US" altLang="ja-JP" sz="1100" b="1" dirty="0">
              <a:latin typeface="UD デジタル 教科書体 NK-B" panose="02020700000000000000" pitchFamily="18" charset="-128"/>
              <a:ea typeface="UD デジタル 教科書体 NK-B" panose="02020700000000000000" pitchFamily="18" charset="-128"/>
            </a:endParaRPr>
          </a:p>
          <a:p>
            <a:r>
              <a:rPr lang="en-US" altLang="ja-JP" sz="2800" b="1" dirty="0">
                <a:latin typeface="UD デジタル 教科書体 NK-B" panose="02020700000000000000" pitchFamily="18" charset="-128"/>
                <a:ea typeface="UD デジタル 教科書体 NK-B" panose="02020700000000000000" pitchFamily="18" charset="-128"/>
              </a:rPr>
              <a:t>Oliver (1992)</a:t>
            </a:r>
            <a:r>
              <a:rPr lang="ja-JP" altLang="en-US" sz="2800" b="1" dirty="0">
                <a:latin typeface="UD デジタル 教科書体 NK-B" panose="02020700000000000000" pitchFamily="18" charset="-128"/>
                <a:ea typeface="UD デジタル 教科書体 NK-B" panose="02020700000000000000" pitchFamily="18" charset="-128"/>
              </a:rPr>
              <a:t>：「</a:t>
            </a:r>
            <a:r>
              <a:rPr lang="ja-JP" altLang="en-US" sz="4000" b="1" dirty="0">
                <a:solidFill>
                  <a:srgbClr val="4472C4"/>
                </a:solidFill>
                <a:latin typeface="UD デジタル 教科書体 NK-B" panose="02020700000000000000" pitchFamily="18" charset="-128"/>
                <a:ea typeface="UD デジタル 教科書体 NK-B" panose="02020700000000000000" pitchFamily="18" charset="-128"/>
              </a:rPr>
              <a:t>研究生産関係の変革</a:t>
            </a:r>
            <a:r>
              <a:rPr lang="ja-JP" altLang="en-US" sz="2800" b="1" dirty="0">
                <a:latin typeface="UD デジタル 教科書体 NK-B" panose="02020700000000000000" pitchFamily="18" charset="-128"/>
                <a:ea typeface="UD デジタル 教科書体 NK-B" panose="02020700000000000000" pitchFamily="18" charset="-128"/>
              </a:rPr>
              <a:t>」の必要性</a:t>
            </a:r>
            <a:br>
              <a:rPr lang="en-US" altLang="ja-JP" sz="2800" b="1" dirty="0">
                <a:latin typeface="UD デジタル 教科書体 NK-B" panose="02020700000000000000" pitchFamily="18" charset="-128"/>
                <a:ea typeface="UD デジタル 教科書体 NK-B" panose="02020700000000000000" pitchFamily="18" charset="-128"/>
              </a:rPr>
            </a:br>
            <a:endParaRPr lang="en-US" altLang="ja-JP" sz="2800" b="1" dirty="0">
              <a:latin typeface="UD デジタル 教科書体 NK-B" panose="02020700000000000000" pitchFamily="18" charset="-128"/>
              <a:ea typeface="UD デジタル 教科書体 NK-B" panose="02020700000000000000" pitchFamily="18" charset="-128"/>
            </a:endParaRPr>
          </a:p>
          <a:p>
            <a:r>
              <a:rPr lang="ja-JP" altLang="en-US" sz="3200" b="1" dirty="0">
                <a:latin typeface="UD デジタル 教科書体 NK-B" panose="02020700000000000000" pitchFamily="18" charset="-128"/>
                <a:ea typeface="UD デジタル 教科書体 NK-B" panose="02020700000000000000" pitchFamily="18" charset="-128"/>
              </a:rPr>
              <a:t>研究倫理における「保護」から「参画」への転換が求められる。</a:t>
            </a:r>
            <a:endParaRPr lang="en-US" altLang="ja-JP" sz="3200" b="1" dirty="0">
              <a:latin typeface="UD デジタル 教科書体 NK-B" panose="02020700000000000000" pitchFamily="18" charset="-128"/>
              <a:ea typeface="UD デジタル 教科書体 NK-B" panose="02020700000000000000" pitchFamily="18" charset="-128"/>
            </a:endParaRPr>
          </a:p>
          <a:p>
            <a:r>
              <a:rPr lang="ja-JP" altLang="en-US" sz="3200" b="1" dirty="0">
                <a:latin typeface="UD デジタル 教科書体 NK-B" panose="02020700000000000000" pitchFamily="18" charset="-128"/>
                <a:ea typeface="UD デジタル 教科書体 NK-B" panose="02020700000000000000" pitchFamily="18" charset="-128"/>
              </a:rPr>
              <a:t>参画は形だけの“参加”ではなく、研究の枠組みそのものを問い直す実践である。</a:t>
            </a:r>
            <a:endParaRPr lang="en-US" altLang="ja-JP" sz="3200" b="1" dirty="0">
              <a:latin typeface="UD デジタル 教科書体 NK-B" panose="02020700000000000000" pitchFamily="18" charset="-128"/>
              <a:ea typeface="UD デジタル 教科書体 NK-B" panose="02020700000000000000" pitchFamily="18" charset="-128"/>
            </a:endParaRPr>
          </a:p>
          <a:p>
            <a:endParaRPr lang="en-US" altLang="ja-JP" sz="4000" b="1" dirty="0">
              <a:solidFill>
                <a:srgbClr val="4472C4"/>
              </a:solidFill>
              <a:latin typeface="UD デジタル 教科書体 NK-B" panose="02020700000000000000" pitchFamily="18" charset="-128"/>
              <a:ea typeface="UD デジタル 教科書体 NK-B" panose="02020700000000000000" pitchFamily="18" charset="-128"/>
            </a:endParaRPr>
          </a:p>
          <a:p>
            <a:r>
              <a:rPr lang="ja-JP" altLang="en-US" sz="4000" b="1" dirty="0">
                <a:latin typeface="UD デジタル 教科書体 NK-B" panose="02020700000000000000" pitchFamily="18" charset="-128"/>
                <a:ea typeface="UD デジタル 教科書体 NK-B" panose="02020700000000000000" pitchFamily="18" charset="-128"/>
              </a:rPr>
              <a:t>研究倫理が当事者参画を新たに規定するかではなく、</a:t>
            </a:r>
            <a:endParaRPr lang="en-US" altLang="ja-JP" sz="4000" b="1" dirty="0">
              <a:latin typeface="UD デジタル 教科書体 NK-B" panose="02020700000000000000" pitchFamily="18" charset="-128"/>
              <a:ea typeface="UD デジタル 教科書体 NK-B" panose="02020700000000000000" pitchFamily="18" charset="-128"/>
            </a:endParaRPr>
          </a:p>
          <a:p>
            <a:r>
              <a:rPr lang="ja-JP" altLang="en-US" sz="4000" b="1" dirty="0">
                <a:solidFill>
                  <a:srgbClr val="4472C4"/>
                </a:solidFill>
                <a:latin typeface="UD デジタル 教科書体 NK-B" panose="02020700000000000000" pitchFamily="18" charset="-128"/>
                <a:ea typeface="UD デジタル 教科書体 NK-B" panose="02020700000000000000" pitchFamily="18" charset="-128"/>
              </a:rPr>
              <a:t>当事者参画が研究倫理をどのように変えていくのか</a:t>
            </a:r>
            <a:endParaRPr lang="en-US" altLang="ja-JP" sz="2800" b="1" dirty="0">
              <a:latin typeface="UD デジタル 教科書体 NK-B" panose="02020700000000000000" pitchFamily="18" charset="-128"/>
              <a:ea typeface="UD デジタル 教科書体 NK-B" panose="02020700000000000000" pitchFamily="18" charset="-128"/>
            </a:endParaRPr>
          </a:p>
          <a:p>
            <a:pPr algn="ctr"/>
            <a:endParaRPr lang="en-US" altLang="ja-JP" sz="2800"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054558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55772-98D9-F948-872D-F03D15499019}"/>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154E3057-6963-28D7-365B-40DB36546A7E}"/>
              </a:ext>
            </a:extLst>
          </p:cNvPr>
          <p:cNvSpPr txBox="1"/>
          <p:nvPr/>
        </p:nvSpPr>
        <p:spPr>
          <a:xfrm>
            <a:off x="715619" y="136525"/>
            <a:ext cx="11058940" cy="707886"/>
          </a:xfrm>
          <a:prstGeom prst="rect">
            <a:avLst/>
          </a:prstGeom>
          <a:noFill/>
        </p:spPr>
        <p:txBody>
          <a:bodyPr wrap="square" rtlCol="0">
            <a:spAutoFit/>
          </a:bodyPr>
          <a:lstStyle/>
          <a:p>
            <a:r>
              <a:rPr lang="ja-JP" altLang="en-US" sz="4000" b="1" dirty="0">
                <a:latin typeface="UD デジタル 教科書体 NK-B" panose="02020700000000000000" pitchFamily="18" charset="-128"/>
                <a:ea typeface="UD デジタル 教科書体 NK-B" panose="02020700000000000000" pitchFamily="18" charset="-128"/>
              </a:rPr>
              <a:t>当事者主導型研究を振り返る</a:t>
            </a:r>
            <a:endParaRPr lang="ja-JP" altLang="en-US" sz="4000" dirty="0">
              <a:latin typeface="UD デジタル 教科書体 NK-B" panose="02020700000000000000" pitchFamily="18" charset="-128"/>
              <a:ea typeface="UD デジタル 教科書体 NK-B" panose="02020700000000000000" pitchFamily="18" charset="-128"/>
            </a:endParaRPr>
          </a:p>
        </p:txBody>
      </p:sp>
      <p:cxnSp>
        <p:nvCxnSpPr>
          <p:cNvPr id="11" name="直線コネクタ 10">
            <a:extLst>
              <a:ext uri="{FF2B5EF4-FFF2-40B4-BE49-F238E27FC236}">
                <a16:creationId xmlns:a16="http://schemas.microsoft.com/office/drawing/2014/main" id="{61D46F90-25B4-3570-6B85-44A3A37C0254}"/>
              </a:ext>
            </a:extLst>
          </p:cNvPr>
          <p:cNvCxnSpPr>
            <a:cxnSpLocks/>
          </p:cNvCxnSpPr>
          <p:nvPr/>
        </p:nvCxnSpPr>
        <p:spPr>
          <a:xfrm>
            <a:off x="251793" y="778851"/>
            <a:ext cx="11820939" cy="0"/>
          </a:xfrm>
          <a:prstGeom prst="line">
            <a:avLst/>
          </a:prstGeom>
          <a:ln w="762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4315DBA1-3F9C-D76D-4CA0-5E7A33C87C04}"/>
              </a:ext>
            </a:extLst>
          </p:cNvPr>
          <p:cNvSpPr/>
          <p:nvPr/>
        </p:nvSpPr>
        <p:spPr>
          <a:xfrm>
            <a:off x="265045" y="190643"/>
            <a:ext cx="450574" cy="450574"/>
          </a:xfrm>
          <a:prstGeom prst="roundRect">
            <a:avLst/>
          </a:prstGeom>
          <a:solidFill>
            <a:schemeClr val="accent5">
              <a:lumMod val="7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06D05AAC-22DE-A95B-66FB-B6920FCCF61F}"/>
              </a:ext>
            </a:extLst>
          </p:cNvPr>
          <p:cNvSpPr txBox="1"/>
          <p:nvPr/>
        </p:nvSpPr>
        <p:spPr>
          <a:xfrm>
            <a:off x="185531" y="982045"/>
            <a:ext cx="11820938" cy="5139869"/>
          </a:xfrm>
          <a:prstGeom prst="rect">
            <a:avLst/>
          </a:prstGeom>
          <a:noFill/>
        </p:spPr>
        <p:txBody>
          <a:bodyPr wrap="square">
            <a:spAutoFit/>
          </a:bodyPr>
          <a:lstStyle/>
          <a:p>
            <a:r>
              <a:rPr lang="ja-JP" altLang="en-US" sz="3200" b="1" dirty="0">
                <a:latin typeface="UD デジタル 教科書体 NK-B" panose="02020700000000000000" pitchFamily="18" charset="-128"/>
                <a:ea typeface="UD デジタル 教科書体 NK-B" panose="02020700000000000000" pitchFamily="18" charset="-128"/>
              </a:rPr>
              <a:t>■脱構築</a:t>
            </a:r>
          </a:p>
          <a:p>
            <a:r>
              <a:rPr lang="ja-JP" altLang="en-US" sz="2800" dirty="0">
                <a:latin typeface="UD デジタル 教科書体 NK-B" panose="02020700000000000000" pitchFamily="18" charset="-128"/>
                <a:ea typeface="UD デジタル 教科書体 NK-B" panose="02020700000000000000" pitchFamily="18" charset="-128"/>
              </a:rPr>
              <a:t>　「研究者＝能動」「当事者＝受動」という二項対立を揺らす</a:t>
            </a:r>
          </a:p>
          <a:p>
            <a:r>
              <a:rPr lang="ja-JP" altLang="en-US" sz="2800" dirty="0">
                <a:latin typeface="UD デジタル 教科書体 NK-B" panose="02020700000000000000" pitchFamily="18" charset="-128"/>
                <a:ea typeface="UD デジタル 教科書体 NK-B" panose="02020700000000000000" pitchFamily="18" charset="-128"/>
              </a:rPr>
              <a:t>　研究デザインを当事者団体が担った点で、</a:t>
            </a:r>
            <a:r>
              <a:rPr lang="ja-JP" altLang="en-US" sz="2800" b="1" dirty="0">
                <a:solidFill>
                  <a:srgbClr val="4472C4"/>
                </a:solidFill>
                <a:latin typeface="UD デジタル 教科書体 NK-B" panose="02020700000000000000" pitchFamily="18" charset="-128"/>
                <a:ea typeface="UD デジタル 教科書体 NK-B" panose="02020700000000000000" pitchFamily="18" charset="-128"/>
              </a:rPr>
              <a:t>主体／対象の境界を再構成</a:t>
            </a:r>
            <a:endParaRPr lang="ja-JP" altLang="en-US" sz="2800" dirty="0">
              <a:solidFill>
                <a:srgbClr val="4472C4"/>
              </a:solidFill>
              <a:latin typeface="UD デジタル 教科書体 NK-B" panose="02020700000000000000" pitchFamily="18" charset="-128"/>
              <a:ea typeface="UD デジタル 教科書体 NK-B" panose="02020700000000000000" pitchFamily="18" charset="-128"/>
            </a:endParaRPr>
          </a:p>
          <a:p>
            <a:endParaRPr lang="en-US" altLang="ja-JP" b="1" dirty="0">
              <a:latin typeface="UD デジタル 教科書体 NK-B" panose="02020700000000000000" pitchFamily="18" charset="-128"/>
              <a:ea typeface="UD デジタル 教科書体 NK-B" panose="02020700000000000000" pitchFamily="18" charset="-128"/>
            </a:endParaRPr>
          </a:p>
          <a:p>
            <a:r>
              <a:rPr lang="ja-JP" altLang="en-US" sz="3200" b="1" dirty="0">
                <a:latin typeface="UD デジタル 教科書体 NK-B" panose="02020700000000000000" pitchFamily="18" charset="-128"/>
                <a:ea typeface="UD デジタル 教科書体 NK-B" panose="02020700000000000000" pitchFamily="18" charset="-128"/>
              </a:rPr>
              <a:t>■中動態</a:t>
            </a:r>
          </a:p>
          <a:p>
            <a:r>
              <a:rPr lang="ja-JP" altLang="en-US" sz="2800" dirty="0">
                <a:latin typeface="UD デジタル 教科書体 NK-B" panose="02020700000000000000" pitchFamily="18" charset="-128"/>
                <a:ea typeface="UD デジタル 教科書体 NK-B" panose="02020700000000000000" pitchFamily="18" charset="-128"/>
              </a:rPr>
              <a:t>　当事者は「研究される存在」であると同時に「研究する存在」</a:t>
            </a:r>
          </a:p>
          <a:p>
            <a:r>
              <a:rPr lang="ja-JP" altLang="en-US" sz="2800" dirty="0">
                <a:latin typeface="UD デジタル 教科書体 NK-B" panose="02020700000000000000" pitchFamily="18" charset="-128"/>
                <a:ea typeface="UD デジタル 教科書体 NK-B" panose="02020700000000000000" pitchFamily="18" charset="-128"/>
              </a:rPr>
              <a:t>　他地域の当事者を対象にしながら、</a:t>
            </a:r>
            <a:r>
              <a:rPr lang="ja-JP" altLang="en-US" sz="2800" dirty="0">
                <a:solidFill>
                  <a:srgbClr val="4472C4"/>
                </a:solidFill>
                <a:latin typeface="UD デジタル 教科書体 NK-B" panose="02020700000000000000" pitchFamily="18" charset="-128"/>
                <a:ea typeface="UD デジタル 教科書体 NK-B" panose="02020700000000000000" pitchFamily="18" charset="-128"/>
              </a:rPr>
              <a:t>自らも研究のプロセスに巻き込まれる</a:t>
            </a:r>
            <a:br>
              <a:rPr lang="en-US" altLang="ja-JP" sz="2800" dirty="0">
                <a:solidFill>
                  <a:srgbClr val="4472C4"/>
                </a:solidFill>
                <a:latin typeface="UD デジタル 教科書体 NK-B" panose="02020700000000000000" pitchFamily="18" charset="-128"/>
                <a:ea typeface="UD デジタル 教科書体 NK-B" panose="02020700000000000000" pitchFamily="18" charset="-128"/>
              </a:rPr>
            </a:br>
            <a:r>
              <a:rPr lang="ja-JP" altLang="en-US" sz="2800" dirty="0">
                <a:solidFill>
                  <a:srgbClr val="4472C4"/>
                </a:solidFill>
                <a:latin typeface="UD デジタル 教科書体 NK-B" panose="02020700000000000000" pitchFamily="18" charset="-128"/>
                <a:ea typeface="UD デジタル 教科書体 NK-B" panose="02020700000000000000" pitchFamily="18" charset="-128"/>
              </a:rPr>
              <a:t>　「されつつ、している」関与のあり方</a:t>
            </a:r>
            <a:endParaRPr lang="en-US" altLang="ja-JP" sz="2800" dirty="0">
              <a:solidFill>
                <a:srgbClr val="4472C4"/>
              </a:solidFill>
              <a:latin typeface="UD デジタル 教科書体 NK-B" panose="02020700000000000000" pitchFamily="18" charset="-128"/>
              <a:ea typeface="UD デジタル 教科書体 NK-B" panose="02020700000000000000" pitchFamily="18" charset="-128"/>
            </a:endParaRPr>
          </a:p>
          <a:p>
            <a:endParaRPr lang="ja-JP" altLang="en-US" dirty="0">
              <a:latin typeface="UD デジタル 教科書体 NK-B" panose="02020700000000000000" pitchFamily="18" charset="-128"/>
              <a:ea typeface="UD デジタル 教科書体 NK-B" panose="02020700000000000000" pitchFamily="18" charset="-128"/>
            </a:endParaRPr>
          </a:p>
          <a:p>
            <a:r>
              <a:rPr lang="ja-JP" altLang="en-US" sz="3200" b="1" dirty="0">
                <a:latin typeface="UD デジタル 教科書体 NK-B" panose="02020700000000000000" pitchFamily="18" charset="-128"/>
                <a:ea typeface="UD デジタル 教科書体 NK-B" panose="02020700000000000000" pitchFamily="18" charset="-128"/>
              </a:rPr>
              <a:t>■共同創造</a:t>
            </a:r>
          </a:p>
          <a:p>
            <a:r>
              <a:rPr lang="ja-JP" altLang="en-US" sz="2800" dirty="0">
                <a:latin typeface="UD デジタル 教科書体 NK-B" panose="02020700000000000000" pitchFamily="18" charset="-128"/>
                <a:ea typeface="UD デジタル 教科書体 NK-B" panose="02020700000000000000" pitchFamily="18" charset="-128"/>
              </a:rPr>
              <a:t>　調査設計・実施・分析・成果共有を</a:t>
            </a:r>
            <a:r>
              <a:rPr lang="ja-JP" altLang="en-US" sz="2800" b="1" dirty="0">
                <a:latin typeface="UD デジタル 教科書体 NK-B" panose="02020700000000000000" pitchFamily="18" charset="-128"/>
                <a:ea typeface="UD デジタル 教科書体 NK-B" panose="02020700000000000000" pitchFamily="18" charset="-128"/>
              </a:rPr>
              <a:t>研究者と当事者が共に担う</a:t>
            </a:r>
            <a:r>
              <a:rPr lang="ja-JP" altLang="en-US" sz="2800" dirty="0">
                <a:latin typeface="UD デジタル 教科書体 NK-B" panose="02020700000000000000" pitchFamily="18" charset="-128"/>
                <a:ea typeface="UD デジタル 教科書体 NK-B" panose="02020700000000000000" pitchFamily="18" charset="-128"/>
              </a:rPr>
              <a:t>共同性と距離　　</a:t>
            </a:r>
            <a:endParaRPr lang="en-US" altLang="ja-JP" sz="2800" dirty="0">
              <a:latin typeface="UD デジタル 教科書体 NK-B" panose="02020700000000000000" pitchFamily="18" charset="-128"/>
              <a:ea typeface="UD デジタル 教科書体 NK-B" panose="02020700000000000000" pitchFamily="18" charset="-128"/>
            </a:endParaRPr>
          </a:p>
          <a:p>
            <a:r>
              <a:rPr lang="ja-JP" altLang="en-US" sz="2800" dirty="0">
                <a:latin typeface="UD デジタル 教科書体 NK-B" panose="02020700000000000000" pitchFamily="18" charset="-128"/>
                <a:ea typeface="UD デジタル 教科書体 NK-B" panose="02020700000000000000" pitchFamily="18" charset="-128"/>
              </a:rPr>
              <a:t>　の両方を持つ形態。</a:t>
            </a:r>
            <a:r>
              <a:rPr lang="ja-JP" altLang="en-US" sz="2800" dirty="0">
                <a:solidFill>
                  <a:srgbClr val="4472C4"/>
                </a:solidFill>
                <a:latin typeface="UD デジタル 教科書体 NK-B" panose="02020700000000000000" pitchFamily="18" charset="-128"/>
                <a:ea typeface="UD デジタル 教科書体 NK-B" panose="02020700000000000000" pitchFamily="18" charset="-128"/>
              </a:rPr>
              <a:t>新しい知、倫理を「共に紡ぎ、共に引き受ける」営み</a:t>
            </a:r>
          </a:p>
        </p:txBody>
      </p:sp>
    </p:spTree>
    <p:extLst>
      <p:ext uri="{BB962C8B-B14F-4D97-AF65-F5344CB8AC3E}">
        <p14:creationId xmlns:p14="http://schemas.microsoft.com/office/powerpoint/2010/main" val="1641952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2B4B0-202D-EBEB-F252-0C38FA128CDC}"/>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1A054B29-60BC-D4B5-D53B-98F8E088FB6D}"/>
              </a:ext>
            </a:extLst>
          </p:cNvPr>
          <p:cNvSpPr txBox="1"/>
          <p:nvPr/>
        </p:nvSpPr>
        <p:spPr>
          <a:xfrm>
            <a:off x="715619" y="136525"/>
            <a:ext cx="11058940" cy="707886"/>
          </a:xfrm>
          <a:prstGeom prst="rect">
            <a:avLst/>
          </a:prstGeom>
          <a:noFill/>
        </p:spPr>
        <p:txBody>
          <a:bodyPr wrap="square" rtlCol="0">
            <a:spAutoFit/>
          </a:bodyPr>
          <a:lstStyle/>
          <a:p>
            <a:r>
              <a:rPr lang="ja-JP" altLang="en-US" sz="4000" dirty="0">
                <a:latin typeface="UD デジタル 教科書体 NK-B" panose="02020700000000000000" pitchFamily="18" charset="-128"/>
                <a:ea typeface="UD デジタル 教科書体 NK-B" panose="02020700000000000000" pitchFamily="18" charset="-128"/>
              </a:rPr>
              <a:t>当事者参画が紡ぐ新しい倫理</a:t>
            </a:r>
          </a:p>
        </p:txBody>
      </p:sp>
      <p:cxnSp>
        <p:nvCxnSpPr>
          <p:cNvPr id="11" name="直線コネクタ 10">
            <a:extLst>
              <a:ext uri="{FF2B5EF4-FFF2-40B4-BE49-F238E27FC236}">
                <a16:creationId xmlns:a16="http://schemas.microsoft.com/office/drawing/2014/main" id="{C4D8DD8C-7F4B-32B4-72D7-36B2BD1BD2B6}"/>
              </a:ext>
            </a:extLst>
          </p:cNvPr>
          <p:cNvCxnSpPr>
            <a:cxnSpLocks/>
          </p:cNvCxnSpPr>
          <p:nvPr/>
        </p:nvCxnSpPr>
        <p:spPr>
          <a:xfrm>
            <a:off x="251793" y="778851"/>
            <a:ext cx="11820939" cy="0"/>
          </a:xfrm>
          <a:prstGeom prst="line">
            <a:avLst/>
          </a:prstGeom>
          <a:ln w="762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A397BA6C-0455-F542-83F2-19E98073C97D}"/>
              </a:ext>
            </a:extLst>
          </p:cNvPr>
          <p:cNvSpPr/>
          <p:nvPr/>
        </p:nvSpPr>
        <p:spPr>
          <a:xfrm>
            <a:off x="265045" y="190643"/>
            <a:ext cx="450574" cy="450574"/>
          </a:xfrm>
          <a:prstGeom prst="roundRect">
            <a:avLst/>
          </a:prstGeom>
          <a:solidFill>
            <a:schemeClr val="accent5">
              <a:lumMod val="7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459270BD-D157-82A3-FAE9-3C09CEC52FB3}"/>
              </a:ext>
            </a:extLst>
          </p:cNvPr>
          <p:cNvSpPr txBox="1"/>
          <p:nvPr/>
        </p:nvSpPr>
        <p:spPr>
          <a:xfrm>
            <a:off x="124945" y="1207417"/>
            <a:ext cx="11820939" cy="5016758"/>
          </a:xfrm>
          <a:prstGeom prst="rect">
            <a:avLst/>
          </a:prstGeom>
          <a:noFill/>
        </p:spPr>
        <p:txBody>
          <a:bodyPr wrap="square">
            <a:spAutoFit/>
          </a:bodyPr>
          <a:lstStyle/>
          <a:p>
            <a:r>
              <a:rPr lang="ja-JP" altLang="en-US" sz="3600" b="1" dirty="0">
                <a:latin typeface="UD デジタル 教科書体 NK-B" panose="02020700000000000000" pitchFamily="18" charset="-128"/>
                <a:ea typeface="UD デジタル 教科書体 NK-B" panose="02020700000000000000" pitchFamily="18" charset="-128"/>
              </a:rPr>
              <a:t>■関係性の生成</a:t>
            </a:r>
            <a:endParaRPr lang="en-US" altLang="ja-JP" sz="3600" b="1" dirty="0">
              <a:latin typeface="UD デジタル 教科書体 NK-B" panose="02020700000000000000" pitchFamily="18" charset="-128"/>
              <a:ea typeface="UD デジタル 教科書体 NK-B" panose="02020700000000000000" pitchFamily="18" charset="-128"/>
            </a:endParaRPr>
          </a:p>
          <a:p>
            <a:r>
              <a:rPr lang="ja-JP" altLang="en-US" sz="3200" b="1" dirty="0">
                <a:latin typeface="UD デジタル 教科書体 NK-B" panose="02020700000000000000" pitchFamily="18" charset="-128"/>
                <a:ea typeface="UD デジタル 教科書体 NK-B" panose="02020700000000000000" pitchFamily="18" charset="-128"/>
              </a:rPr>
              <a:t>　倫理は事前の規範ではなく、共同の場で生まれる</a:t>
            </a:r>
            <a:endParaRPr lang="en-US" altLang="ja-JP" sz="3200" b="1" dirty="0">
              <a:latin typeface="UD デジタル 教科書体 NK-B" panose="02020700000000000000" pitchFamily="18" charset="-128"/>
              <a:ea typeface="UD デジタル 教科書体 NK-B" panose="02020700000000000000" pitchFamily="18" charset="-128"/>
            </a:endParaRPr>
          </a:p>
          <a:p>
            <a:endParaRPr lang="en-US" altLang="ja-JP" sz="1600" b="1" dirty="0">
              <a:latin typeface="UD デジタル 教科書体 NK-B" panose="02020700000000000000" pitchFamily="18" charset="-128"/>
              <a:ea typeface="UD デジタル 教科書体 NK-B" panose="02020700000000000000" pitchFamily="18" charset="-128"/>
            </a:endParaRPr>
          </a:p>
          <a:p>
            <a:r>
              <a:rPr lang="ja-JP" altLang="en-US" sz="3600" b="1" dirty="0">
                <a:latin typeface="UD デジタル 教科書体 NK-B" panose="02020700000000000000" pitchFamily="18" charset="-128"/>
                <a:ea typeface="UD デジタル 教科書体 NK-B" panose="02020700000000000000" pitchFamily="18" charset="-128"/>
              </a:rPr>
              <a:t>■応答責任</a:t>
            </a:r>
            <a:endParaRPr lang="en-US" altLang="ja-JP" sz="3600" b="1" dirty="0">
              <a:latin typeface="UD デジタル 教科書体 NK-B" panose="02020700000000000000" pitchFamily="18" charset="-128"/>
              <a:ea typeface="UD デジタル 教科書体 NK-B" panose="02020700000000000000" pitchFamily="18" charset="-128"/>
            </a:endParaRPr>
          </a:p>
          <a:p>
            <a:r>
              <a:rPr lang="ja-JP" altLang="en-US" sz="3200" b="1" dirty="0">
                <a:latin typeface="UD デジタル 教科書体 NK-B" panose="02020700000000000000" pitchFamily="18" charset="-128"/>
                <a:ea typeface="UD デジタル 教科書体 NK-B" panose="02020700000000000000" pitchFamily="18" charset="-128"/>
              </a:rPr>
              <a:t>　互いの声に応答し合うことが倫理の基盤</a:t>
            </a:r>
            <a:endParaRPr lang="en-US" altLang="ja-JP" sz="3200" b="1" dirty="0">
              <a:latin typeface="UD デジタル 教科書体 NK-B" panose="02020700000000000000" pitchFamily="18" charset="-128"/>
              <a:ea typeface="UD デジタル 教科書体 NK-B" panose="02020700000000000000" pitchFamily="18" charset="-128"/>
            </a:endParaRPr>
          </a:p>
          <a:p>
            <a:endParaRPr lang="en-US" altLang="ja-JP" sz="1600" b="1" dirty="0">
              <a:latin typeface="UD デジタル 教科書体 NK-B" panose="02020700000000000000" pitchFamily="18" charset="-128"/>
              <a:ea typeface="UD デジタル 教科書体 NK-B" panose="02020700000000000000" pitchFamily="18" charset="-128"/>
            </a:endParaRPr>
          </a:p>
          <a:p>
            <a:r>
              <a:rPr lang="ja-JP" altLang="en-US" sz="3600" b="1" dirty="0">
                <a:latin typeface="UD デジタル 教科書体 NK-B" panose="02020700000000000000" pitchFamily="18" charset="-128"/>
                <a:ea typeface="UD デジタル 教科書体 NK-B" panose="02020700000000000000" pitchFamily="18" charset="-128"/>
              </a:rPr>
              <a:t>■共に引き受ける</a:t>
            </a:r>
            <a:endParaRPr lang="en-US" altLang="ja-JP" sz="3600" b="1" dirty="0">
              <a:latin typeface="UD デジタル 教科書体 NK-B" panose="02020700000000000000" pitchFamily="18" charset="-128"/>
              <a:ea typeface="UD デジタル 教科書体 NK-B" panose="02020700000000000000" pitchFamily="18" charset="-128"/>
            </a:endParaRPr>
          </a:p>
          <a:p>
            <a:r>
              <a:rPr lang="ja-JP" altLang="en-US" sz="3200" b="1" dirty="0">
                <a:latin typeface="UD デジタル 教科書体 NK-B" panose="02020700000000000000" pitchFamily="18" charset="-128"/>
                <a:ea typeface="UD デジタル 教科書体 NK-B" panose="02020700000000000000" pitchFamily="18" charset="-128"/>
              </a:rPr>
              <a:t>　研究の成果もリスクも不確実性も共有する</a:t>
            </a:r>
            <a:endParaRPr lang="en-US" altLang="ja-JP" sz="2800" b="1" dirty="0">
              <a:latin typeface="UD デジタル 教科書体 NK-B" panose="02020700000000000000" pitchFamily="18" charset="-128"/>
              <a:ea typeface="UD デジタル 教科書体 NK-B" panose="02020700000000000000" pitchFamily="18" charset="-128"/>
            </a:endParaRPr>
          </a:p>
          <a:p>
            <a:endParaRPr lang="en-US" altLang="ja-JP" sz="1600" b="1" dirty="0">
              <a:latin typeface="UD デジタル 教科書体 NK-B" panose="02020700000000000000" pitchFamily="18" charset="-128"/>
              <a:ea typeface="UD デジタル 教科書体 NK-B" panose="02020700000000000000" pitchFamily="18" charset="-128"/>
            </a:endParaRPr>
          </a:p>
          <a:p>
            <a:r>
              <a:rPr lang="ja-JP" altLang="en-US" sz="3600" b="1" dirty="0">
                <a:latin typeface="UD デジタル 教科書体 NK-B" panose="02020700000000000000" pitchFamily="18" charset="-128"/>
                <a:ea typeface="UD デジタル 教科書体 NK-B" panose="02020700000000000000" pitchFamily="18" charset="-128"/>
              </a:rPr>
              <a:t>■知の共創　</a:t>
            </a:r>
            <a:br>
              <a:rPr lang="en-US" altLang="ja-JP" sz="3200" b="1" dirty="0">
                <a:latin typeface="UD デジタル 教科書体 NK-B" panose="02020700000000000000" pitchFamily="18" charset="-128"/>
                <a:ea typeface="UD デジタル 教科書体 NK-B" panose="02020700000000000000" pitchFamily="18" charset="-128"/>
              </a:rPr>
            </a:br>
            <a:r>
              <a:rPr lang="ja-JP" altLang="en-US" sz="3200" b="1" dirty="0">
                <a:latin typeface="UD デジタル 教科書体 NK-B" panose="02020700000000000000" pitchFamily="18" charset="-128"/>
                <a:ea typeface="UD デジタル 教科書体 NK-B" panose="02020700000000000000" pitchFamily="18" charset="-128"/>
              </a:rPr>
              <a:t>　一方的に与えるのではなく、研究者と当事者が一緒に知をつくる</a:t>
            </a:r>
            <a:endParaRPr lang="en-US" altLang="ja-JP" sz="1400" b="1"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395190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14C04-7AA4-8A4B-42B7-26E2AE973C0A}"/>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223914C8-39B7-EC5A-2E9E-533510A28B1D}"/>
              </a:ext>
            </a:extLst>
          </p:cNvPr>
          <p:cNvSpPr txBox="1"/>
          <p:nvPr/>
        </p:nvSpPr>
        <p:spPr>
          <a:xfrm>
            <a:off x="715619" y="136525"/>
            <a:ext cx="11058940" cy="707886"/>
          </a:xfrm>
          <a:prstGeom prst="rect">
            <a:avLst/>
          </a:prstGeom>
          <a:noFill/>
        </p:spPr>
        <p:txBody>
          <a:bodyPr wrap="square" rtlCol="0">
            <a:spAutoFit/>
          </a:bodyPr>
          <a:lstStyle/>
          <a:p>
            <a:r>
              <a:rPr lang="ja-JP" altLang="en-US" sz="4000" dirty="0">
                <a:latin typeface="UD デジタル 教科書体 NK-B" panose="02020700000000000000" pitchFamily="18" charset="-128"/>
                <a:ea typeface="UD デジタル 教科書体 NK-B" panose="02020700000000000000" pitchFamily="18" charset="-128"/>
              </a:rPr>
              <a:t>まとめ</a:t>
            </a:r>
          </a:p>
        </p:txBody>
      </p:sp>
      <p:cxnSp>
        <p:nvCxnSpPr>
          <p:cNvPr id="11" name="直線コネクタ 10">
            <a:extLst>
              <a:ext uri="{FF2B5EF4-FFF2-40B4-BE49-F238E27FC236}">
                <a16:creationId xmlns:a16="http://schemas.microsoft.com/office/drawing/2014/main" id="{2289F817-198F-9D14-34CF-A4F98F041F33}"/>
              </a:ext>
            </a:extLst>
          </p:cNvPr>
          <p:cNvCxnSpPr>
            <a:cxnSpLocks/>
          </p:cNvCxnSpPr>
          <p:nvPr/>
        </p:nvCxnSpPr>
        <p:spPr>
          <a:xfrm>
            <a:off x="251793" y="778851"/>
            <a:ext cx="11820939" cy="0"/>
          </a:xfrm>
          <a:prstGeom prst="line">
            <a:avLst/>
          </a:prstGeom>
          <a:ln w="762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5FBB1713-94B2-E0CF-2943-2E437A933474}"/>
              </a:ext>
            </a:extLst>
          </p:cNvPr>
          <p:cNvSpPr/>
          <p:nvPr/>
        </p:nvSpPr>
        <p:spPr>
          <a:xfrm>
            <a:off x="265045" y="190643"/>
            <a:ext cx="450574" cy="450574"/>
          </a:xfrm>
          <a:prstGeom prst="roundRect">
            <a:avLst/>
          </a:prstGeom>
          <a:solidFill>
            <a:schemeClr val="accent5">
              <a:lumMod val="7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21C49E6A-A1DF-F5A5-A236-3BA487E08F2E}"/>
              </a:ext>
            </a:extLst>
          </p:cNvPr>
          <p:cNvSpPr txBox="1"/>
          <p:nvPr/>
        </p:nvSpPr>
        <p:spPr>
          <a:xfrm>
            <a:off x="185530" y="1443841"/>
            <a:ext cx="11820939" cy="3970318"/>
          </a:xfrm>
          <a:prstGeom prst="rect">
            <a:avLst/>
          </a:prstGeom>
          <a:noFill/>
        </p:spPr>
        <p:txBody>
          <a:bodyPr wrap="square">
            <a:spAutoFit/>
          </a:bodyPr>
          <a:lstStyle/>
          <a:p>
            <a:r>
              <a:rPr lang="ja-JP" altLang="en-US" sz="3600" b="1" dirty="0">
                <a:latin typeface="UD デジタル 教科書体 NK-B" panose="02020700000000000000" pitchFamily="18" charset="-128"/>
                <a:ea typeface="UD デジタル 教科書体 NK-B" panose="02020700000000000000" pitchFamily="18" charset="-128"/>
              </a:rPr>
              <a:t>■「対象から主体へ」とは立場の逆転ではない</a:t>
            </a:r>
            <a:endParaRPr lang="en-US" altLang="ja-JP" sz="3600" b="1" dirty="0">
              <a:latin typeface="UD デジタル 教科書体 NK-B" panose="02020700000000000000" pitchFamily="18" charset="-128"/>
              <a:ea typeface="UD デジタル 教科書体 NK-B" panose="02020700000000000000" pitchFamily="18" charset="-128"/>
            </a:endParaRPr>
          </a:p>
          <a:p>
            <a:endParaRPr lang="en-US" altLang="ja-JP" b="1" dirty="0">
              <a:latin typeface="UD デジタル 教科書体 NK-B" panose="02020700000000000000" pitchFamily="18" charset="-128"/>
              <a:ea typeface="UD デジタル 教科書体 NK-B" panose="02020700000000000000" pitchFamily="18" charset="-128"/>
            </a:endParaRPr>
          </a:p>
          <a:p>
            <a:r>
              <a:rPr lang="ja-JP" altLang="en-US" sz="3600" b="1" dirty="0">
                <a:latin typeface="UD デジタル 教科書体 NK-B" panose="02020700000000000000" pitchFamily="18" charset="-128"/>
                <a:ea typeface="UD デジタル 教科書体 NK-B" panose="02020700000000000000" pitchFamily="18" charset="-128"/>
              </a:rPr>
              <a:t>■主体</a:t>
            </a:r>
            <a:r>
              <a:rPr lang="en-US" altLang="ja-JP" sz="3600" b="1" dirty="0">
                <a:latin typeface="UD デジタル 教科書体 NK-B" panose="02020700000000000000" pitchFamily="18" charset="-128"/>
                <a:ea typeface="UD デジタル 教科書体 NK-B" panose="02020700000000000000" pitchFamily="18" charset="-128"/>
              </a:rPr>
              <a:t>/</a:t>
            </a:r>
            <a:r>
              <a:rPr lang="ja-JP" altLang="en-US" sz="3600" b="1" dirty="0">
                <a:latin typeface="UD デジタル 教科書体 NK-B" panose="02020700000000000000" pitchFamily="18" charset="-128"/>
                <a:ea typeface="UD デジタル 教科書体 NK-B" panose="02020700000000000000" pitchFamily="18" charset="-128"/>
              </a:rPr>
              <a:t>対象の関係性そのものを問い直す</a:t>
            </a:r>
            <a:endParaRPr lang="en-US" altLang="ja-JP" sz="3600" b="1" dirty="0">
              <a:latin typeface="UD デジタル 教科書体 NK-B" panose="02020700000000000000" pitchFamily="18" charset="-128"/>
              <a:ea typeface="UD デジタル 教科書体 NK-B" panose="02020700000000000000" pitchFamily="18" charset="-128"/>
            </a:endParaRPr>
          </a:p>
          <a:p>
            <a:endParaRPr lang="en-US" altLang="ja-JP" b="1" dirty="0">
              <a:latin typeface="UD デジタル 教科書体 NK-B" panose="02020700000000000000" pitchFamily="18" charset="-128"/>
              <a:ea typeface="UD デジタル 教科書体 NK-B" panose="02020700000000000000" pitchFamily="18" charset="-128"/>
            </a:endParaRPr>
          </a:p>
          <a:p>
            <a:r>
              <a:rPr lang="ja-JP" altLang="en-US" sz="3600" b="1" dirty="0">
                <a:latin typeface="UD デジタル 教科書体 NK-B" panose="02020700000000000000" pitchFamily="18" charset="-128"/>
                <a:ea typeface="UD デジタル 教科書体 NK-B" panose="02020700000000000000" pitchFamily="18" charset="-128"/>
              </a:rPr>
              <a:t>■権力勾配を可視化し、参画があり方を問い直す</a:t>
            </a:r>
            <a:endParaRPr lang="en-US" altLang="ja-JP" sz="3600" b="1" dirty="0">
              <a:latin typeface="UD デジタル 教科書体 NK-B" panose="02020700000000000000" pitchFamily="18" charset="-128"/>
              <a:ea typeface="UD デジタル 教科書体 NK-B" panose="02020700000000000000" pitchFamily="18" charset="-128"/>
            </a:endParaRPr>
          </a:p>
          <a:p>
            <a:endParaRPr lang="en-US" altLang="ja-JP" b="1" dirty="0">
              <a:latin typeface="UD デジタル 教科書体 NK-B" panose="02020700000000000000" pitchFamily="18" charset="-128"/>
              <a:ea typeface="UD デジタル 教科書体 NK-B" panose="02020700000000000000" pitchFamily="18" charset="-128"/>
            </a:endParaRPr>
          </a:p>
          <a:p>
            <a:r>
              <a:rPr lang="ja-JP" altLang="en-US" sz="3600" b="1" dirty="0">
                <a:latin typeface="UD デジタル 教科書体 NK-B" panose="02020700000000000000" pitchFamily="18" charset="-128"/>
                <a:ea typeface="UD デジタル 教科書体 NK-B" panose="02020700000000000000" pitchFamily="18" charset="-128"/>
              </a:rPr>
              <a:t>■参画のリテラシー、引き受ける存在としての当事者論</a:t>
            </a:r>
            <a:endParaRPr lang="en-US" altLang="ja-JP" sz="3600" b="1" dirty="0">
              <a:latin typeface="UD デジタル 教科書体 NK-B" panose="02020700000000000000" pitchFamily="18" charset="-128"/>
              <a:ea typeface="UD デジタル 教科書体 NK-B" panose="02020700000000000000" pitchFamily="18" charset="-128"/>
            </a:endParaRPr>
          </a:p>
          <a:p>
            <a:endParaRPr lang="en-US" altLang="ja-JP" b="1" dirty="0">
              <a:latin typeface="UD デジタル 教科書体 NK-B" panose="02020700000000000000" pitchFamily="18" charset="-128"/>
              <a:ea typeface="UD デジタル 教科書体 NK-B" panose="02020700000000000000" pitchFamily="18" charset="-128"/>
            </a:endParaRPr>
          </a:p>
          <a:p>
            <a:r>
              <a:rPr lang="ja-JP" altLang="en-US" sz="3600" b="1" dirty="0">
                <a:latin typeface="UD デジタル 教科書体 NK-B" panose="02020700000000000000" pitchFamily="18" charset="-128"/>
                <a:ea typeface="UD デジタル 教科書体 NK-B" panose="02020700000000000000" pitchFamily="18" charset="-128"/>
              </a:rPr>
              <a:t>■その先にある「研究倫理はなんのために必要なのか？」</a:t>
            </a:r>
            <a:endParaRPr lang="en-US" altLang="ja-JP" sz="1400" b="1" dirty="0">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25544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44B5A-6584-28C1-A45D-9C70C92843A4}"/>
            </a:ext>
          </a:extLst>
        </p:cNvPr>
        <p:cNvGrpSpPr/>
        <p:nvPr/>
      </p:nvGrpSpPr>
      <p:grpSpPr>
        <a:xfrm>
          <a:off x="0" y="0"/>
          <a:ext cx="0" cy="0"/>
          <a:chOff x="0" y="0"/>
          <a:chExt cx="0" cy="0"/>
        </a:xfrm>
      </p:grpSpPr>
      <p:sp>
        <p:nvSpPr>
          <p:cNvPr id="3" name="サブタイトル 2">
            <a:extLst>
              <a:ext uri="{FF2B5EF4-FFF2-40B4-BE49-F238E27FC236}">
                <a16:creationId xmlns:a16="http://schemas.microsoft.com/office/drawing/2014/main" id="{5F27844D-106B-856C-8163-C797CFD41CB6}"/>
              </a:ext>
            </a:extLst>
          </p:cNvPr>
          <p:cNvSpPr>
            <a:spLocks noGrp="1"/>
          </p:cNvSpPr>
          <p:nvPr>
            <p:ph type="subTitle" idx="1"/>
          </p:nvPr>
        </p:nvSpPr>
        <p:spPr>
          <a:xfrm>
            <a:off x="418553" y="1229710"/>
            <a:ext cx="11191460" cy="4656083"/>
          </a:xfrm>
          <a:noFill/>
          <a:ln>
            <a:noFill/>
          </a:ln>
        </p:spPr>
        <p:style>
          <a:lnRef idx="2">
            <a:schemeClr val="accent1"/>
          </a:lnRef>
          <a:fillRef idx="1">
            <a:schemeClr val="lt1"/>
          </a:fillRef>
          <a:effectRef idx="0">
            <a:schemeClr val="accent1"/>
          </a:effectRef>
          <a:fontRef idx="minor">
            <a:schemeClr val="dk1"/>
          </a:fontRef>
        </p:style>
        <p:txBody>
          <a:bodyPr>
            <a:noAutofit/>
          </a:bodyPr>
          <a:lstStyle/>
          <a:p>
            <a:pPr algn="l">
              <a:spcBef>
                <a:spcPts val="1200"/>
              </a:spcBef>
            </a:pPr>
            <a:br>
              <a:rPr lang="en-US" altLang="ja-JP" sz="3200" b="1" dirty="0">
                <a:solidFill>
                  <a:schemeClr val="tx1"/>
                </a:solidFill>
                <a:latin typeface="BIZ UDPゴシック" panose="020B0400000000000000" pitchFamily="50" charset="-128"/>
                <a:ea typeface="BIZ UDPゴシック" panose="020B0400000000000000" pitchFamily="50" charset="-128"/>
              </a:rPr>
            </a:br>
            <a:br>
              <a:rPr lang="en-US" altLang="ja-JP" sz="3200" b="1" dirty="0">
                <a:solidFill>
                  <a:schemeClr val="tx1"/>
                </a:solidFill>
                <a:latin typeface="BIZ UDPゴシック" panose="020B0400000000000000" pitchFamily="50" charset="-128"/>
                <a:ea typeface="BIZ UDPゴシック" panose="020B0400000000000000" pitchFamily="50" charset="-128"/>
              </a:rPr>
            </a:br>
            <a:endParaRPr lang="en-US" altLang="ja-JP" sz="3200" b="1" dirty="0">
              <a:solidFill>
                <a:schemeClr val="tx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6B4605C3-37AB-CDE6-2F11-5F69A08711D1}"/>
              </a:ext>
            </a:extLst>
          </p:cNvPr>
          <p:cNvSpPr txBox="1"/>
          <p:nvPr/>
        </p:nvSpPr>
        <p:spPr>
          <a:xfrm>
            <a:off x="848139" y="66260"/>
            <a:ext cx="11058940" cy="646331"/>
          </a:xfrm>
          <a:prstGeom prst="rect">
            <a:avLst/>
          </a:prstGeom>
          <a:noFill/>
        </p:spPr>
        <p:txBody>
          <a:bodyPr wrap="square" rtlCol="0">
            <a:spAutoFit/>
          </a:bodyPr>
          <a:lstStyle/>
          <a:p>
            <a:r>
              <a:rPr lang="ja-JP" altLang="en-US" sz="3600" b="1">
                <a:latin typeface="BIZ UDPゴシック" panose="020B0400000000000000" pitchFamily="50" charset="-128"/>
                <a:ea typeface="BIZ UDPゴシック" panose="020B0400000000000000" pitchFamily="50" charset="-128"/>
              </a:rPr>
              <a:t>参考資料（ホームページからダウンロードできます）</a:t>
            </a:r>
            <a:endParaRPr lang="ja-JP" altLang="en-US" sz="3600" b="1" dirty="0">
              <a:latin typeface="BIZ UDPゴシック" panose="020B0400000000000000" pitchFamily="50" charset="-128"/>
              <a:ea typeface="BIZ UDPゴシック" panose="020B0400000000000000" pitchFamily="50" charset="-128"/>
            </a:endParaRPr>
          </a:p>
        </p:txBody>
      </p:sp>
      <p:cxnSp>
        <p:nvCxnSpPr>
          <p:cNvPr id="11" name="直線コネクタ 10">
            <a:extLst>
              <a:ext uri="{FF2B5EF4-FFF2-40B4-BE49-F238E27FC236}">
                <a16:creationId xmlns:a16="http://schemas.microsoft.com/office/drawing/2014/main" id="{512D26F6-F779-18D4-1730-2E35ED580B36}"/>
              </a:ext>
            </a:extLst>
          </p:cNvPr>
          <p:cNvCxnSpPr>
            <a:cxnSpLocks/>
          </p:cNvCxnSpPr>
          <p:nvPr/>
        </p:nvCxnSpPr>
        <p:spPr>
          <a:xfrm>
            <a:off x="251793" y="778851"/>
            <a:ext cx="11820939" cy="0"/>
          </a:xfrm>
          <a:prstGeom prst="line">
            <a:avLst/>
          </a:prstGeom>
          <a:ln w="762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5E0C4C31-805F-09F0-BE07-FBAB95E98AF0}"/>
              </a:ext>
            </a:extLst>
          </p:cNvPr>
          <p:cNvSpPr/>
          <p:nvPr/>
        </p:nvSpPr>
        <p:spPr>
          <a:xfrm>
            <a:off x="265045" y="190643"/>
            <a:ext cx="450574" cy="450574"/>
          </a:xfrm>
          <a:prstGeom prst="roundRect">
            <a:avLst/>
          </a:prstGeom>
          <a:solidFill>
            <a:schemeClr val="accent5">
              <a:lumMod val="7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022CA68B-7A81-AF12-C88C-A7AD4A27D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139" y="1207358"/>
            <a:ext cx="3643002" cy="5110480"/>
          </a:xfrm>
          <a:prstGeom prst="rect">
            <a:avLst/>
          </a:prstGeom>
        </p:spPr>
      </p:pic>
      <p:pic>
        <p:nvPicPr>
          <p:cNvPr id="7" name="図 6">
            <a:extLst>
              <a:ext uri="{FF2B5EF4-FFF2-40B4-BE49-F238E27FC236}">
                <a16:creationId xmlns:a16="http://schemas.microsoft.com/office/drawing/2014/main" id="{7F86724E-F171-9C32-CC4B-EF36B30361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660" y="1207358"/>
            <a:ext cx="3643002" cy="5156023"/>
          </a:xfrm>
          <a:prstGeom prst="rect">
            <a:avLst/>
          </a:prstGeom>
        </p:spPr>
      </p:pic>
      <p:pic>
        <p:nvPicPr>
          <p:cNvPr id="1026" name="Picture 2">
            <a:extLst>
              <a:ext uri="{FF2B5EF4-FFF2-40B4-BE49-F238E27FC236}">
                <a16:creationId xmlns:a16="http://schemas.microsoft.com/office/drawing/2014/main" id="{8CAE0E42-FFE5-60E7-4D24-6A9E8D628E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9181" y="1371600"/>
            <a:ext cx="20574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D8EA356-507E-6918-BF55-AEA9C6E69F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49181" y="4067187"/>
            <a:ext cx="20574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509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4670349D-8014-4F22-B221-E681E7B68F88}"/>
              </a:ext>
            </a:extLst>
          </p:cNvPr>
          <p:cNvSpPr txBox="1"/>
          <p:nvPr/>
        </p:nvSpPr>
        <p:spPr>
          <a:xfrm>
            <a:off x="848139" y="66260"/>
            <a:ext cx="11058940" cy="646331"/>
          </a:xfrm>
          <a:prstGeom prst="rect">
            <a:avLst/>
          </a:prstGeom>
          <a:noFill/>
        </p:spPr>
        <p:txBody>
          <a:bodyPr wrap="square" rtlCol="0">
            <a:spAutoFit/>
          </a:bodyPr>
          <a:lstStyle/>
          <a:p>
            <a:r>
              <a:rPr lang="ja-JP" altLang="en-US" sz="3600" b="1" dirty="0">
                <a:latin typeface="BIZ UDPゴシック" panose="020B0400000000000000" pitchFamily="50" charset="-128"/>
                <a:ea typeface="BIZ UDPゴシック" panose="020B0400000000000000" pitchFamily="50" charset="-128"/>
              </a:rPr>
              <a:t>参考資料</a:t>
            </a:r>
            <a:r>
              <a:rPr lang="ja-JP" altLang="en-US" sz="2800" b="1" dirty="0">
                <a:latin typeface="BIZ UDPゴシック" panose="020B0400000000000000" pitchFamily="50" charset="-128"/>
                <a:ea typeface="BIZ UDPゴシック" panose="020B0400000000000000" pitchFamily="50" charset="-128"/>
              </a:rPr>
              <a:t>　（精神障害当事者会ポルケ</a:t>
            </a:r>
            <a:r>
              <a:rPr lang="en-US" altLang="ja-JP" sz="2800" b="1" dirty="0">
                <a:latin typeface="BIZ UDPゴシック" panose="020B0400000000000000" pitchFamily="50" charset="-128"/>
                <a:ea typeface="BIZ UDPゴシック" panose="020B0400000000000000" pitchFamily="50" charset="-128"/>
              </a:rPr>
              <a:t>WEB</a:t>
            </a:r>
            <a:r>
              <a:rPr lang="ja-JP" altLang="en-US" sz="2800" b="1" dirty="0">
                <a:latin typeface="BIZ UDPゴシック" panose="020B0400000000000000" pitchFamily="50" charset="-128"/>
                <a:ea typeface="BIZ UDPゴシック" panose="020B0400000000000000" pitchFamily="50" charset="-128"/>
              </a:rPr>
              <a:t>）　</a:t>
            </a:r>
          </a:p>
        </p:txBody>
      </p:sp>
      <p:cxnSp>
        <p:nvCxnSpPr>
          <p:cNvPr id="12" name="直線コネクタ 11">
            <a:extLst>
              <a:ext uri="{FF2B5EF4-FFF2-40B4-BE49-F238E27FC236}">
                <a16:creationId xmlns:a16="http://schemas.microsoft.com/office/drawing/2014/main" id="{60A9ACCF-D78F-44D8-97EF-AB9BF6419F72}"/>
              </a:ext>
            </a:extLst>
          </p:cNvPr>
          <p:cNvCxnSpPr>
            <a:cxnSpLocks/>
          </p:cNvCxnSpPr>
          <p:nvPr/>
        </p:nvCxnSpPr>
        <p:spPr>
          <a:xfrm>
            <a:off x="251793" y="778851"/>
            <a:ext cx="11820939" cy="0"/>
          </a:xfrm>
          <a:prstGeom prst="line">
            <a:avLst/>
          </a:prstGeom>
          <a:ln w="762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四角形: 角を丸くする 12">
            <a:extLst>
              <a:ext uri="{FF2B5EF4-FFF2-40B4-BE49-F238E27FC236}">
                <a16:creationId xmlns:a16="http://schemas.microsoft.com/office/drawing/2014/main" id="{CF2CDFB0-12B8-4122-B158-9D936BF99DEF}"/>
              </a:ext>
            </a:extLst>
          </p:cNvPr>
          <p:cNvSpPr/>
          <p:nvPr/>
        </p:nvSpPr>
        <p:spPr>
          <a:xfrm>
            <a:off x="265045" y="190643"/>
            <a:ext cx="450574" cy="450574"/>
          </a:xfrm>
          <a:prstGeom prst="roundRect">
            <a:avLst/>
          </a:prstGeom>
          <a:solidFill>
            <a:schemeClr val="accent5">
              <a:lumMod val="7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D5C54926-8750-D90E-8A69-AD45BC669D39}"/>
              </a:ext>
            </a:extLst>
          </p:cNvPr>
          <p:cNvSpPr txBox="1"/>
          <p:nvPr/>
        </p:nvSpPr>
        <p:spPr>
          <a:xfrm>
            <a:off x="848138" y="2361060"/>
            <a:ext cx="9695283" cy="984885"/>
          </a:xfrm>
          <a:prstGeom prst="rect">
            <a:avLst/>
          </a:prstGeom>
          <a:noFill/>
        </p:spPr>
        <p:txBody>
          <a:bodyPr wrap="none" rtlCol="0">
            <a:spAutoFit/>
          </a:bodyPr>
          <a:lstStyle/>
          <a:p>
            <a:r>
              <a:rPr kumimoji="1" lang="en-US" altLang="ja-JP" sz="2000" dirty="0">
                <a:latin typeface="BIZ UDPゴシック" panose="020B0400000000000000" pitchFamily="50" charset="-128"/>
                <a:ea typeface="BIZ UDPゴシック" panose="020B0400000000000000" pitchFamily="50" charset="-128"/>
              </a:rPr>
              <a:t>※</a:t>
            </a:r>
            <a:r>
              <a:rPr kumimoji="1" lang="ja-JP" altLang="en-US" sz="2000" dirty="0">
                <a:latin typeface="BIZ UDPゴシック" panose="020B0400000000000000" pitchFamily="50" charset="-128"/>
                <a:ea typeface="BIZ UDPゴシック" panose="020B0400000000000000" pitchFamily="50" charset="-128"/>
              </a:rPr>
              <a:t>緊急時を含む脱施設化に関するガイドライン（国連障害者権利委員会）仮訳日本語版</a:t>
            </a:r>
            <a:endParaRPr kumimoji="1" lang="en-US" altLang="ja-JP" sz="2000" dirty="0">
              <a:latin typeface="BIZ UDPゴシック" panose="020B0400000000000000" pitchFamily="50" charset="-128"/>
              <a:ea typeface="BIZ UDPゴシック" panose="020B0400000000000000" pitchFamily="50" charset="-128"/>
            </a:endParaRPr>
          </a:p>
          <a:p>
            <a:r>
              <a:rPr kumimoji="1" lang="en-US" altLang="ja-JP" sz="2000" dirty="0">
                <a:latin typeface="BIZ UDPゴシック" panose="020B0400000000000000" pitchFamily="50" charset="-128"/>
                <a:ea typeface="BIZ UDPゴシック" panose="020B0400000000000000" pitchFamily="50" charset="-128"/>
                <a:hlinkClick r:id="rId2"/>
              </a:rPr>
              <a:t>https://porque.tokyo/2022/09/09/crpd-2/</a:t>
            </a:r>
            <a:endParaRPr lang="en-US" altLang="ja-JP" sz="2000" dirty="0">
              <a:latin typeface="BIZ UDPゴシック" panose="020B0400000000000000" pitchFamily="50" charset="-128"/>
              <a:ea typeface="BIZ UDPゴシック" panose="020B0400000000000000" pitchFamily="50" charset="-128"/>
            </a:endParaRPr>
          </a:p>
          <a:p>
            <a:endParaRPr kumimoji="1" lang="ja-JP" altLang="en-US" dirty="0"/>
          </a:p>
        </p:txBody>
      </p:sp>
      <p:sp>
        <p:nvSpPr>
          <p:cNvPr id="4" name="テキスト ボックス 3">
            <a:extLst>
              <a:ext uri="{FF2B5EF4-FFF2-40B4-BE49-F238E27FC236}">
                <a16:creationId xmlns:a16="http://schemas.microsoft.com/office/drawing/2014/main" id="{807BCCC4-02F4-2806-0153-EA18C19796D0}"/>
              </a:ext>
            </a:extLst>
          </p:cNvPr>
          <p:cNvSpPr txBox="1"/>
          <p:nvPr/>
        </p:nvSpPr>
        <p:spPr>
          <a:xfrm>
            <a:off x="848138" y="1324621"/>
            <a:ext cx="8842399" cy="1261884"/>
          </a:xfrm>
          <a:prstGeom prst="rect">
            <a:avLst/>
          </a:prstGeom>
          <a:noFill/>
        </p:spPr>
        <p:txBody>
          <a:bodyPr wrap="square" rtlCol="0">
            <a:spAutoFit/>
          </a:bodyPr>
          <a:lstStyle/>
          <a:p>
            <a:r>
              <a:rPr kumimoji="1" lang="en-US" altLang="ja-JP" sz="2000" dirty="0">
                <a:latin typeface="BIZ UDPゴシック" panose="020B0400000000000000" pitchFamily="50" charset="-128"/>
                <a:ea typeface="BIZ UDPゴシック" panose="020B0400000000000000" pitchFamily="50" charset="-128"/>
              </a:rPr>
              <a:t>※</a:t>
            </a:r>
            <a:r>
              <a:rPr lang="zh-TW" altLang="en-US" sz="2000" b="0" i="0" dirty="0">
                <a:solidFill>
                  <a:srgbClr val="212529"/>
                </a:solidFill>
                <a:effectLst/>
                <a:latin typeface="BIZ UDPゴシック" panose="020B0400000000000000" pitchFamily="50" charset="-128"/>
                <a:ea typeface="BIZ UDPゴシック" panose="020B0400000000000000" pitchFamily="50" charset="-128"/>
              </a:rPr>
              <a:t>障害者権利条約 総括所見</a:t>
            </a:r>
            <a:r>
              <a:rPr lang="ja-JP" altLang="en-US" sz="2000" b="0" i="0" dirty="0">
                <a:solidFill>
                  <a:srgbClr val="212529"/>
                </a:solidFill>
                <a:effectLst/>
                <a:latin typeface="BIZ UDPゴシック" panose="020B0400000000000000" pitchFamily="50" charset="-128"/>
                <a:ea typeface="BIZ UDPゴシック" panose="020B0400000000000000" pitchFamily="50" charset="-128"/>
              </a:rPr>
              <a:t>　仮訳日本語版　精神障害分野の抜粋あり</a:t>
            </a:r>
            <a:endParaRPr lang="en-US" altLang="ja-JP" sz="2000" b="0" i="0" dirty="0">
              <a:solidFill>
                <a:srgbClr val="212529"/>
              </a:solidFill>
              <a:effectLst/>
              <a:latin typeface="BIZ UDPゴシック" panose="020B0400000000000000" pitchFamily="50" charset="-128"/>
              <a:ea typeface="BIZ UDPゴシック" panose="020B0400000000000000" pitchFamily="50" charset="-128"/>
            </a:endParaRPr>
          </a:p>
          <a:p>
            <a:r>
              <a:rPr lang="en-US" altLang="zh-TW" sz="2000" b="0" i="0" dirty="0">
                <a:solidFill>
                  <a:srgbClr val="212529"/>
                </a:solidFill>
                <a:effectLst/>
                <a:latin typeface="BIZ UDPゴシック" panose="020B0400000000000000" pitchFamily="50" charset="-128"/>
                <a:ea typeface="BIZ UDPゴシック" panose="020B0400000000000000" pitchFamily="50" charset="-128"/>
                <a:hlinkClick r:id="rId2"/>
              </a:rPr>
              <a:t>https://porque.tokyo/2022/09/09/crpd-2/</a:t>
            </a:r>
            <a:endParaRPr lang="en-US" altLang="zh-TW" sz="2000" dirty="0">
              <a:solidFill>
                <a:srgbClr val="212529"/>
              </a:solidFill>
              <a:latin typeface="BIZ UDPゴシック" panose="020B0400000000000000" pitchFamily="50" charset="-128"/>
              <a:ea typeface="BIZ UDPゴシック" panose="020B0400000000000000" pitchFamily="50" charset="-128"/>
            </a:endParaRPr>
          </a:p>
          <a:p>
            <a:endParaRPr lang="zh-TW" altLang="en-US" b="0" i="0" dirty="0">
              <a:solidFill>
                <a:srgbClr val="212529"/>
              </a:solidFill>
              <a:effectLst/>
              <a:latin typeface="メイリオ" panose="020B0604030504040204" pitchFamily="50" charset="-128"/>
              <a:ea typeface="メイリオ" panose="020B0604030504040204" pitchFamily="50" charset="-128"/>
            </a:endParaRPr>
          </a:p>
          <a:p>
            <a:endParaRPr kumimoji="1" lang="ja-JP" altLang="en-US" dirty="0"/>
          </a:p>
        </p:txBody>
      </p:sp>
      <p:sp>
        <p:nvSpPr>
          <p:cNvPr id="5" name="テキスト ボックス 4">
            <a:extLst>
              <a:ext uri="{FF2B5EF4-FFF2-40B4-BE49-F238E27FC236}">
                <a16:creationId xmlns:a16="http://schemas.microsoft.com/office/drawing/2014/main" id="{2A332576-D212-D7DC-5C72-9D1AC673216B}"/>
              </a:ext>
            </a:extLst>
          </p:cNvPr>
          <p:cNvSpPr txBox="1"/>
          <p:nvPr/>
        </p:nvSpPr>
        <p:spPr>
          <a:xfrm>
            <a:off x="848138" y="3622944"/>
            <a:ext cx="9014006" cy="984885"/>
          </a:xfrm>
          <a:prstGeom prst="rect">
            <a:avLst/>
          </a:prstGeom>
          <a:noFill/>
        </p:spPr>
        <p:txBody>
          <a:bodyPr wrap="none" rtlCol="0">
            <a:spAutoFit/>
          </a:bodyPr>
          <a:lstStyle/>
          <a:p>
            <a:r>
              <a:rPr kumimoji="1" lang="en-US" altLang="ja-JP" sz="2000" dirty="0">
                <a:latin typeface="BIZ UDPゴシック" panose="020B0400000000000000" pitchFamily="50" charset="-128"/>
                <a:ea typeface="BIZ UDPゴシック" panose="020B0400000000000000" pitchFamily="50" charset="-128"/>
              </a:rPr>
              <a:t>※</a:t>
            </a:r>
            <a:r>
              <a:rPr lang="ja-JP" altLang="en-US" sz="2000" b="0" i="0" dirty="0">
                <a:solidFill>
                  <a:srgbClr val="212529"/>
                </a:solidFill>
                <a:effectLst/>
                <a:latin typeface="BIZ UDPゴシック" panose="020B0400000000000000" pitchFamily="50" charset="-128"/>
                <a:ea typeface="BIZ UDPゴシック" panose="020B0400000000000000" pitchFamily="50" charset="-128"/>
              </a:rPr>
              <a:t>障害者へのサービス提供や支援に関する基本指針見直しについて（朝日新聞）</a:t>
            </a:r>
          </a:p>
          <a:p>
            <a:r>
              <a:rPr kumimoji="1" lang="en-US" altLang="ja-JP" sz="2000" dirty="0">
                <a:latin typeface="BIZ UDPゴシック" panose="020B0400000000000000" pitchFamily="50" charset="-128"/>
                <a:ea typeface="BIZ UDPゴシック" panose="020B0400000000000000" pitchFamily="50" charset="-128"/>
                <a:hlinkClick r:id="rId3"/>
              </a:rPr>
              <a:t>https://porque.tokyo/2023/03/01/asahi/</a:t>
            </a:r>
            <a:endParaRPr kumimoji="1" lang="en-US" altLang="ja-JP" sz="2000" dirty="0">
              <a:latin typeface="BIZ UDPゴシック" panose="020B0400000000000000" pitchFamily="50" charset="-128"/>
              <a:ea typeface="BIZ UDPゴシック" panose="020B0400000000000000" pitchFamily="50" charset="-128"/>
            </a:endParaRPr>
          </a:p>
          <a:p>
            <a:endParaRPr kumimoji="1" lang="ja-JP" altLang="en-US" dirty="0"/>
          </a:p>
        </p:txBody>
      </p:sp>
      <p:sp>
        <p:nvSpPr>
          <p:cNvPr id="14" name="テキスト ボックス 13">
            <a:extLst>
              <a:ext uri="{FF2B5EF4-FFF2-40B4-BE49-F238E27FC236}">
                <a16:creationId xmlns:a16="http://schemas.microsoft.com/office/drawing/2014/main" id="{593587E8-F774-E575-8653-EC6194C48D1D}"/>
              </a:ext>
            </a:extLst>
          </p:cNvPr>
          <p:cNvSpPr txBox="1"/>
          <p:nvPr/>
        </p:nvSpPr>
        <p:spPr>
          <a:xfrm>
            <a:off x="848138" y="4740166"/>
            <a:ext cx="9186041" cy="1015663"/>
          </a:xfrm>
          <a:prstGeom prst="rect">
            <a:avLst/>
          </a:prstGeom>
          <a:noFill/>
        </p:spPr>
        <p:txBody>
          <a:bodyPr wrap="square" rtlCol="0">
            <a:spAutoFit/>
          </a:bodyPr>
          <a:lstStyle/>
          <a:p>
            <a:r>
              <a:rPr kumimoji="1" lang="en-US" altLang="ja-JP" sz="2000" dirty="0">
                <a:latin typeface="BIZ UDPゴシック" panose="020B0400000000000000" pitchFamily="50" charset="-128"/>
                <a:ea typeface="BIZ UDPゴシック" panose="020B0400000000000000" pitchFamily="50" charset="-128"/>
              </a:rPr>
              <a:t>※</a:t>
            </a:r>
            <a:r>
              <a:rPr lang="en-US" altLang="ja-JP" sz="2000" b="0" i="0" dirty="0">
                <a:solidFill>
                  <a:srgbClr val="212529"/>
                </a:solidFill>
                <a:effectLst/>
                <a:latin typeface="BIZ UDPゴシック" panose="020B0400000000000000" pitchFamily="50" charset="-128"/>
                <a:ea typeface="BIZ UDPゴシック" panose="020B0400000000000000" pitchFamily="50" charset="-128"/>
              </a:rPr>
              <a:t>NZ</a:t>
            </a:r>
            <a:r>
              <a:rPr lang="ja-JP" altLang="en-US" sz="2000" b="0" i="0" dirty="0">
                <a:solidFill>
                  <a:srgbClr val="212529"/>
                </a:solidFill>
                <a:effectLst/>
                <a:latin typeface="BIZ UDPゴシック" panose="020B0400000000000000" pitchFamily="50" charset="-128"/>
                <a:ea typeface="BIZ UDPゴシック" panose="020B0400000000000000" pitchFamily="50" charset="-128"/>
              </a:rPr>
              <a:t>メディアガイドライン翻訳の取り組み（毎日新聞社）</a:t>
            </a:r>
          </a:p>
          <a:p>
            <a:r>
              <a:rPr kumimoji="1" lang="en-US" altLang="ja-JP" sz="2000" dirty="0">
                <a:latin typeface="BIZ UDPゴシック" panose="020B0400000000000000" pitchFamily="50" charset="-128"/>
                <a:ea typeface="BIZ UDPゴシック" panose="020B0400000000000000" pitchFamily="50" charset="-128"/>
                <a:hlinkClick r:id="rId4"/>
              </a:rPr>
              <a:t>https://porque.tokyo/2023/02/01/mainishi_202301/</a:t>
            </a:r>
            <a:endParaRPr kumimoji="1" lang="en-US" altLang="ja-JP" sz="2000" dirty="0">
              <a:latin typeface="BIZ UDPゴシック" panose="020B0400000000000000" pitchFamily="50" charset="-128"/>
              <a:ea typeface="BIZ UDPゴシック" panose="020B0400000000000000" pitchFamily="50" charset="-128"/>
            </a:endParaRPr>
          </a:p>
          <a:p>
            <a:endParaRPr kumimoji="1" lang="en-US" altLang="ja-JP" sz="2000" dirty="0">
              <a:latin typeface="BIZ UDPゴシック" panose="020B0400000000000000" pitchFamily="50" charset="-128"/>
              <a:ea typeface="BIZ UDPゴシック" panose="020B0400000000000000" pitchFamily="50" charset="-128"/>
            </a:endParaRPr>
          </a:p>
        </p:txBody>
      </p:sp>
      <p:pic>
        <p:nvPicPr>
          <p:cNvPr id="2" name="図 1">
            <a:extLst>
              <a:ext uri="{FF2B5EF4-FFF2-40B4-BE49-F238E27FC236}">
                <a16:creationId xmlns:a16="http://schemas.microsoft.com/office/drawing/2014/main" id="{28DC700E-F406-0B81-3A70-E272D7638D83}"/>
              </a:ext>
            </a:extLst>
          </p:cNvPr>
          <p:cNvPicPr>
            <a:picLocks noChangeAspect="1"/>
          </p:cNvPicPr>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2786599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D49017-C643-F620-BC1E-34A0AF5AEB1F}"/>
              </a:ext>
            </a:extLst>
          </p:cNvPr>
          <p:cNvSpPr txBox="1">
            <a:spLocks/>
          </p:cNvSpPr>
          <p:nvPr/>
        </p:nvSpPr>
        <p:spPr>
          <a:xfrm>
            <a:off x="1705314" y="474521"/>
            <a:ext cx="8229600" cy="114300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400" b="1" dirty="0">
                <a:latin typeface="UD デジタル 教科書体 NK-B" panose="02020700000000000000" pitchFamily="18" charset="-128"/>
                <a:ea typeface="UD デジタル 教科書体 NK-B" panose="02020700000000000000" pitchFamily="18" charset="-128"/>
              </a:rPr>
              <a:t>～ご清聴ありがとうございました！～</a:t>
            </a:r>
            <a:br>
              <a:rPr lang="en-US" altLang="ja-JP" sz="4400" b="1" dirty="0">
                <a:latin typeface="UD デジタル 教科書体 NK-B" panose="02020700000000000000" pitchFamily="18" charset="-128"/>
                <a:ea typeface="UD デジタル 教科書体 NK-B" panose="02020700000000000000" pitchFamily="18" charset="-128"/>
              </a:rPr>
            </a:br>
            <a:endParaRPr lang="ja-JP" altLang="en-US" sz="2700" b="1" dirty="0">
              <a:latin typeface="UD デジタル 教科書体 NK-B" panose="02020700000000000000" pitchFamily="18" charset="-128"/>
              <a:ea typeface="UD デジタル 教科書体 NK-B" panose="02020700000000000000" pitchFamily="18" charset="-128"/>
            </a:endParaRPr>
          </a:p>
        </p:txBody>
      </p:sp>
      <p:pic>
        <p:nvPicPr>
          <p:cNvPr id="6" name="Picture 2">
            <a:extLst>
              <a:ext uri="{FF2B5EF4-FFF2-40B4-BE49-F238E27FC236}">
                <a16:creationId xmlns:a16="http://schemas.microsoft.com/office/drawing/2014/main" id="{5C4E7490-3C23-E194-80E0-77510219D7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6844" y="1617521"/>
            <a:ext cx="2926539" cy="4713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790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CD4E2778-B133-403F-9513-08C490A140CB}"/>
              </a:ext>
            </a:extLst>
          </p:cNvPr>
          <p:cNvSpPr txBox="1"/>
          <p:nvPr/>
        </p:nvSpPr>
        <p:spPr>
          <a:xfrm>
            <a:off x="848139" y="66260"/>
            <a:ext cx="11058940" cy="646331"/>
          </a:xfrm>
          <a:prstGeom prst="rect">
            <a:avLst/>
          </a:prstGeom>
          <a:noFill/>
        </p:spPr>
        <p:txBody>
          <a:bodyPr wrap="square" rtlCol="0">
            <a:spAutoFit/>
          </a:bodyPr>
          <a:lstStyle/>
          <a:p>
            <a:r>
              <a:rPr lang="ja-JP" altLang="en-US" sz="3600" b="1" dirty="0">
                <a:latin typeface="BIZ UDPゴシック" panose="020B0400000000000000" pitchFamily="50" charset="-128"/>
                <a:ea typeface="BIZ UDPゴシック" panose="020B0400000000000000" pitchFamily="50" charset="-128"/>
              </a:rPr>
              <a:t>自己紹介　山田　悠平　</a:t>
            </a:r>
            <a:r>
              <a:rPr lang="ja-JP" altLang="en-US" sz="3200" b="1" dirty="0">
                <a:latin typeface="BIZ UDPゴシック" panose="020B0400000000000000" pitchFamily="50" charset="-128"/>
                <a:ea typeface="BIZ UDPゴシック" panose="020B0400000000000000" pitchFamily="50" charset="-128"/>
              </a:rPr>
              <a:t>（やまだ　ゆうへい）</a:t>
            </a:r>
            <a:endParaRPr lang="ja-JP" altLang="en-US" sz="3600" b="1" dirty="0">
              <a:latin typeface="BIZ UDPゴシック" panose="020B0400000000000000" pitchFamily="50" charset="-128"/>
              <a:ea typeface="BIZ UDPゴシック" panose="020B0400000000000000" pitchFamily="50" charset="-128"/>
            </a:endParaRPr>
          </a:p>
        </p:txBody>
      </p:sp>
      <p:cxnSp>
        <p:nvCxnSpPr>
          <p:cNvPr id="11" name="直線コネクタ 10">
            <a:extLst>
              <a:ext uri="{FF2B5EF4-FFF2-40B4-BE49-F238E27FC236}">
                <a16:creationId xmlns:a16="http://schemas.microsoft.com/office/drawing/2014/main" id="{499FCDB3-9995-4BD8-8AA5-A3548538655D}"/>
              </a:ext>
            </a:extLst>
          </p:cNvPr>
          <p:cNvCxnSpPr>
            <a:cxnSpLocks/>
          </p:cNvCxnSpPr>
          <p:nvPr/>
        </p:nvCxnSpPr>
        <p:spPr>
          <a:xfrm>
            <a:off x="251793" y="778851"/>
            <a:ext cx="11820939" cy="0"/>
          </a:xfrm>
          <a:prstGeom prst="line">
            <a:avLst/>
          </a:prstGeom>
          <a:ln w="762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CCDC4C02-D840-4461-AAF6-F7C3140028BF}"/>
              </a:ext>
            </a:extLst>
          </p:cNvPr>
          <p:cNvSpPr/>
          <p:nvPr/>
        </p:nvSpPr>
        <p:spPr>
          <a:xfrm>
            <a:off x="265045" y="190643"/>
            <a:ext cx="450574" cy="450574"/>
          </a:xfrm>
          <a:prstGeom prst="roundRect">
            <a:avLst/>
          </a:prstGeom>
          <a:solidFill>
            <a:schemeClr val="accent5">
              <a:lumMod val="7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a:extLst>
              <a:ext uri="{FF2B5EF4-FFF2-40B4-BE49-F238E27FC236}">
                <a16:creationId xmlns:a16="http://schemas.microsoft.com/office/drawing/2014/main" id="{E14FFBB5-D5C7-0D0B-4650-C14DACD3C7C3}"/>
              </a:ext>
            </a:extLst>
          </p:cNvPr>
          <p:cNvSpPr txBox="1">
            <a:spLocks/>
          </p:cNvSpPr>
          <p:nvPr/>
        </p:nvSpPr>
        <p:spPr>
          <a:xfrm>
            <a:off x="226371" y="1368523"/>
            <a:ext cx="11250926" cy="49812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sz="2000" dirty="0">
                <a:latin typeface="UD デジタル 教科書体 NK-B" panose="02020700000000000000" pitchFamily="18" charset="-128"/>
                <a:ea typeface="UD デジタル 教科書体 NK-B" panose="02020700000000000000" pitchFamily="18" charset="-128"/>
              </a:rPr>
              <a:t>1984</a:t>
            </a:r>
            <a:r>
              <a:rPr lang="ja-JP" altLang="en-US" sz="2000" dirty="0">
                <a:latin typeface="UD デジタル 教科書体 NK-B" panose="02020700000000000000" pitchFamily="18" charset="-128"/>
                <a:ea typeface="UD デジタル 教科書体 NK-B" panose="02020700000000000000" pitchFamily="18" charset="-128"/>
              </a:rPr>
              <a:t>年　東京都大田区生まれ・在住</a:t>
            </a:r>
            <a:endParaRPr lang="en-US" altLang="ja-JP" sz="2000" dirty="0">
              <a:latin typeface="UD デジタル 教科書体 NK-B" panose="02020700000000000000" pitchFamily="18" charset="-128"/>
              <a:ea typeface="UD デジタル 教科書体 NK-B" panose="02020700000000000000" pitchFamily="18" charset="-128"/>
            </a:endParaRPr>
          </a:p>
          <a:p>
            <a:pPr algn="l"/>
            <a:r>
              <a:rPr lang="ja-JP" altLang="en-US" sz="2000" dirty="0">
                <a:latin typeface="UD デジタル 教科書体 NK-B" panose="02020700000000000000" pitchFamily="18" charset="-128"/>
                <a:ea typeface="UD デジタル 教科書体 NK-B" panose="02020700000000000000" pitchFamily="18" charset="-128"/>
              </a:rPr>
              <a:t>２１歳で精神科医療受診。統合失調症との診断。</a:t>
            </a:r>
            <a:endParaRPr lang="en-US" altLang="ja-JP" sz="2000" dirty="0">
              <a:latin typeface="UD デジタル 教科書体 NK-B" panose="02020700000000000000" pitchFamily="18" charset="-128"/>
              <a:ea typeface="UD デジタル 教科書体 NK-B" panose="02020700000000000000" pitchFamily="18" charset="-128"/>
            </a:endParaRPr>
          </a:p>
          <a:p>
            <a:pPr algn="l"/>
            <a:r>
              <a:rPr lang="ja-JP" altLang="en-US" sz="2000" dirty="0">
                <a:latin typeface="UD デジタル 教科書体 NK-B" panose="02020700000000000000" pitchFamily="18" charset="-128"/>
                <a:ea typeface="UD デジタル 教科書体 NK-B" panose="02020700000000000000" pitchFamily="18" charset="-128"/>
              </a:rPr>
              <a:t>以降入退院を</a:t>
            </a:r>
            <a:r>
              <a:rPr lang="en-US" altLang="ja-JP" sz="2000" dirty="0">
                <a:latin typeface="UD デジタル 教科書体 NK-B" panose="02020700000000000000" pitchFamily="18" charset="-128"/>
                <a:ea typeface="UD デジタル 教科書体 NK-B" panose="02020700000000000000" pitchFamily="18" charset="-128"/>
              </a:rPr>
              <a:t>4</a:t>
            </a:r>
            <a:r>
              <a:rPr lang="ja-JP" altLang="en-US" sz="2000" dirty="0">
                <a:latin typeface="UD デジタル 教科書体 NK-B" panose="02020700000000000000" pitchFamily="18" charset="-128"/>
                <a:ea typeface="UD デジタル 教科書体 NK-B" panose="02020700000000000000" pitchFamily="18" charset="-128"/>
              </a:rPr>
              <a:t>回経験、当事者活動に出会う。</a:t>
            </a:r>
            <a:endParaRPr lang="en-US" altLang="ja-JP" sz="2000" dirty="0">
              <a:latin typeface="UD デジタル 教科書体 NK-B" panose="02020700000000000000" pitchFamily="18" charset="-128"/>
              <a:ea typeface="UD デジタル 教科書体 NK-B" panose="02020700000000000000" pitchFamily="18" charset="-128"/>
            </a:endParaRPr>
          </a:p>
          <a:p>
            <a:pPr algn="l"/>
            <a:r>
              <a:rPr lang="en-US" altLang="ja-JP" sz="2000" dirty="0">
                <a:latin typeface="UD デジタル 教科書体 NK-B" panose="02020700000000000000" pitchFamily="18" charset="-128"/>
                <a:ea typeface="UD デジタル 教科書体 NK-B" panose="02020700000000000000" pitchFamily="18" charset="-128"/>
              </a:rPr>
              <a:t>2011</a:t>
            </a:r>
            <a:r>
              <a:rPr lang="ja-JP" altLang="en-US" sz="2000" dirty="0">
                <a:latin typeface="UD デジタル 教科書体 NK-B" panose="02020700000000000000" pitchFamily="18" charset="-128"/>
                <a:ea typeface="UD デジタル 教科書体 NK-B" panose="02020700000000000000" pitchFamily="18" charset="-128"/>
              </a:rPr>
              <a:t>年頃から市民活動、障害者運動に関わる。</a:t>
            </a:r>
            <a:endParaRPr lang="en-US" altLang="ja-JP" sz="2000" dirty="0">
              <a:latin typeface="UD デジタル 教科書体 NK-B" panose="02020700000000000000" pitchFamily="18" charset="-128"/>
              <a:ea typeface="UD デジタル 教科書体 NK-B" panose="02020700000000000000" pitchFamily="18" charset="-128"/>
            </a:endParaRPr>
          </a:p>
          <a:p>
            <a:pPr algn="l"/>
            <a:r>
              <a:rPr lang="en-US" altLang="ja-JP" sz="2000" dirty="0">
                <a:latin typeface="UD デジタル 教科書体 NK-B" panose="02020700000000000000" pitchFamily="18" charset="-128"/>
                <a:ea typeface="UD デジタル 教科書体 NK-B" panose="02020700000000000000" pitchFamily="18" charset="-128"/>
              </a:rPr>
              <a:t>2016</a:t>
            </a:r>
            <a:r>
              <a:rPr lang="ja-JP" altLang="en-US" sz="2000" dirty="0">
                <a:latin typeface="UD デジタル 教科書体 NK-B" panose="02020700000000000000" pitchFamily="18" charset="-128"/>
                <a:ea typeface="UD デジタル 教科書体 NK-B" panose="02020700000000000000" pitchFamily="18" charset="-128"/>
              </a:rPr>
              <a:t>年に精神障害当事者会ポルケを立ち上げ。</a:t>
            </a:r>
            <a:endParaRPr lang="en-US" altLang="ja-JP" sz="2000" dirty="0">
              <a:latin typeface="UD デジタル 教科書体 NK-B" panose="02020700000000000000" pitchFamily="18" charset="-128"/>
              <a:ea typeface="UD デジタル 教科書体 NK-B" panose="02020700000000000000" pitchFamily="18" charset="-128"/>
            </a:endParaRPr>
          </a:p>
          <a:p>
            <a:pPr algn="l"/>
            <a:endParaRPr lang="en-US" altLang="ja-JP" sz="2000" dirty="0">
              <a:latin typeface="UD デジタル 教科書体 NK-B" panose="02020700000000000000" pitchFamily="18" charset="-128"/>
              <a:ea typeface="UD デジタル 教科書体 NK-B" panose="02020700000000000000" pitchFamily="18" charset="-128"/>
            </a:endParaRPr>
          </a:p>
          <a:p>
            <a:pPr algn="l"/>
            <a:r>
              <a:rPr lang="ja-JP" altLang="en-US" sz="2000" dirty="0">
                <a:latin typeface="UD デジタル 教科書体 NK-B" panose="02020700000000000000" pitchFamily="18" charset="-128"/>
                <a:ea typeface="UD デジタル 教科書体 NK-B" panose="02020700000000000000" pitchFamily="18" charset="-128"/>
              </a:rPr>
              <a:t>＜主な所属団体＞</a:t>
            </a:r>
            <a:endParaRPr lang="en-US" altLang="ja-JP" sz="2000" dirty="0">
              <a:latin typeface="UD デジタル 教科書体 NK-B" panose="02020700000000000000" pitchFamily="18" charset="-128"/>
              <a:ea typeface="UD デジタル 教科書体 NK-B" panose="02020700000000000000" pitchFamily="18" charset="-128"/>
            </a:endParaRPr>
          </a:p>
          <a:p>
            <a:pPr algn="l"/>
            <a:r>
              <a:rPr lang="ja-JP" altLang="en-US" sz="2000" dirty="0">
                <a:latin typeface="UD デジタル 教科書体 NK-B" panose="02020700000000000000" pitchFamily="18" charset="-128"/>
                <a:ea typeface="UD デジタル 教科書体 NK-B" panose="02020700000000000000" pitchFamily="18" charset="-128"/>
              </a:rPr>
              <a:t>一般社団法人精神障害当事者会ポルケ 代表理事</a:t>
            </a:r>
            <a:endParaRPr lang="en-US" altLang="ja-JP" sz="2000" dirty="0">
              <a:latin typeface="UD デジタル 教科書体 NK-B" panose="02020700000000000000" pitchFamily="18" charset="-128"/>
              <a:ea typeface="UD デジタル 教科書体 NK-B" panose="02020700000000000000" pitchFamily="18" charset="-128"/>
            </a:endParaRPr>
          </a:p>
          <a:p>
            <a:pPr algn="l"/>
            <a:r>
              <a:rPr lang="ja-JP" altLang="en-US" sz="2000" dirty="0">
                <a:latin typeface="UD デジタル 教科書体 NK-B" panose="02020700000000000000" pitchFamily="18" charset="-128"/>
                <a:ea typeface="UD デジタル 教科書体 NK-B" panose="02020700000000000000" pitchFamily="18" charset="-128"/>
              </a:rPr>
              <a:t>全国「精神病」者集団 運営委員</a:t>
            </a:r>
            <a:endParaRPr lang="en-US" altLang="ja-JP" sz="2000" dirty="0">
              <a:latin typeface="UD デジタル 教科書体 NK-B" panose="02020700000000000000" pitchFamily="18" charset="-128"/>
              <a:ea typeface="UD デジタル 教科書体 NK-B" panose="02020700000000000000" pitchFamily="18" charset="-128"/>
            </a:endParaRPr>
          </a:p>
          <a:p>
            <a:pPr algn="l"/>
            <a:r>
              <a:rPr lang="ja-JP" altLang="en-US" sz="2000" dirty="0">
                <a:latin typeface="UD デジタル 教科書体 NK-B" panose="02020700000000000000" pitchFamily="18" charset="-128"/>
                <a:ea typeface="UD デジタル 教科書体 NK-B" panose="02020700000000000000" pitchFamily="18" charset="-128"/>
              </a:rPr>
              <a:t>全国精神障害者団体連合会 常務委員</a:t>
            </a:r>
            <a:endParaRPr lang="en-US" altLang="ja-JP" sz="2000" dirty="0">
              <a:latin typeface="UD デジタル 教科書体 NK-B" panose="02020700000000000000" pitchFamily="18" charset="-128"/>
              <a:ea typeface="UD デジタル 教科書体 NK-B" panose="02020700000000000000" pitchFamily="18" charset="-128"/>
            </a:endParaRPr>
          </a:p>
          <a:p>
            <a:pPr algn="l"/>
            <a:r>
              <a:rPr lang="ja-JP" altLang="en-US" sz="2000" dirty="0">
                <a:latin typeface="UD デジタル 教科書体 NK-B" panose="02020700000000000000" pitchFamily="18" charset="-128"/>
                <a:ea typeface="UD デジタル 教科書体 NK-B" panose="02020700000000000000" pitchFamily="18" charset="-128"/>
              </a:rPr>
              <a:t>日本障害フォーラム 政策委員会 委員</a:t>
            </a:r>
            <a:endParaRPr lang="en-US" altLang="ja-JP" sz="2000" dirty="0">
              <a:latin typeface="UD デジタル 教科書体 NK-B" panose="02020700000000000000" pitchFamily="18" charset="-128"/>
              <a:ea typeface="UD デジタル 教科書体 NK-B" panose="02020700000000000000" pitchFamily="18" charset="-128"/>
            </a:endParaRPr>
          </a:p>
          <a:p>
            <a:pPr algn="l"/>
            <a:r>
              <a:rPr lang="ja-JP" altLang="en-US" sz="2000" dirty="0">
                <a:latin typeface="UD デジタル 教科書体 NK-B" panose="02020700000000000000" pitchFamily="18" charset="-128"/>
                <a:ea typeface="UD デジタル 教科書体 NK-B" panose="02020700000000000000" pitchFamily="18" charset="-128"/>
              </a:rPr>
              <a:t>日本障害者協議会  政策委員会 委員</a:t>
            </a:r>
            <a:endParaRPr lang="en-US" altLang="ja-JP" sz="2000" dirty="0">
              <a:latin typeface="UD デジタル 教科書体 NK-B" panose="02020700000000000000" pitchFamily="18" charset="-128"/>
              <a:ea typeface="UD デジタル 教科書体 NK-B" panose="02020700000000000000" pitchFamily="18" charset="-128"/>
            </a:endParaRPr>
          </a:p>
          <a:p>
            <a:pPr algn="l"/>
            <a:endParaRPr lang="en-US" altLang="ja-JP" sz="1350" dirty="0">
              <a:latin typeface="UD デジタル 教科書体 NK-B" panose="02020700000000000000" pitchFamily="18" charset="-128"/>
              <a:ea typeface="UD デジタル 教科書体 NK-B" panose="02020700000000000000" pitchFamily="18" charset="-128"/>
            </a:endParaRPr>
          </a:p>
          <a:p>
            <a:pPr algn="l"/>
            <a:endParaRPr lang="en-US" altLang="ja-JP" sz="1350" dirty="0">
              <a:latin typeface="UD デジタル 教科書体 NK-B" panose="02020700000000000000" pitchFamily="18" charset="-128"/>
              <a:ea typeface="UD デジタル 教科書体 NK-B" panose="02020700000000000000" pitchFamily="18" charset="-128"/>
            </a:endParaRPr>
          </a:p>
          <a:p>
            <a:pPr algn="l"/>
            <a:endParaRPr lang="ja-JP" altLang="en-US" sz="1350" dirty="0"/>
          </a:p>
        </p:txBody>
      </p:sp>
      <p:pic>
        <p:nvPicPr>
          <p:cNvPr id="7" name="図 6" descr="屋外に立っている男性&#10;&#10;自動的に生成された説明">
            <a:extLst>
              <a:ext uri="{FF2B5EF4-FFF2-40B4-BE49-F238E27FC236}">
                <a16:creationId xmlns:a16="http://schemas.microsoft.com/office/drawing/2014/main" id="{648C43EC-A979-6803-C4BE-50D558522C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1997" y="2248308"/>
            <a:ext cx="5343632" cy="3553515"/>
          </a:xfrm>
          <a:prstGeom prst="rect">
            <a:avLst/>
          </a:prstGeom>
        </p:spPr>
      </p:pic>
    </p:spTree>
    <p:extLst>
      <p:ext uri="{BB962C8B-B14F-4D97-AF65-F5344CB8AC3E}">
        <p14:creationId xmlns:p14="http://schemas.microsoft.com/office/powerpoint/2010/main" val="1145317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1AAE5-3CA9-14C4-8E25-B419C827E071}"/>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10E98CBF-E409-1A31-B07C-2187AFE96756}"/>
              </a:ext>
            </a:extLst>
          </p:cNvPr>
          <p:cNvSpPr txBox="1"/>
          <p:nvPr/>
        </p:nvSpPr>
        <p:spPr>
          <a:xfrm>
            <a:off x="848139" y="66260"/>
            <a:ext cx="11058940" cy="646331"/>
          </a:xfrm>
          <a:prstGeom prst="rect">
            <a:avLst/>
          </a:prstGeom>
          <a:noFill/>
        </p:spPr>
        <p:txBody>
          <a:bodyPr wrap="square" rtlCol="0">
            <a:spAutoFit/>
          </a:bodyPr>
          <a:lstStyle/>
          <a:p>
            <a:r>
              <a:rPr lang="ja-JP" altLang="en-US" sz="3600" b="1" dirty="0">
                <a:latin typeface="BIZ UDPゴシック" panose="020B0400000000000000" pitchFamily="50" charset="-128"/>
                <a:ea typeface="BIZ UDPゴシック" panose="020B0400000000000000" pitchFamily="50" charset="-128"/>
              </a:rPr>
              <a:t>活動の柱：障害者権利条約の実施</a:t>
            </a:r>
          </a:p>
        </p:txBody>
      </p:sp>
      <p:cxnSp>
        <p:nvCxnSpPr>
          <p:cNvPr id="11" name="直線コネクタ 10">
            <a:extLst>
              <a:ext uri="{FF2B5EF4-FFF2-40B4-BE49-F238E27FC236}">
                <a16:creationId xmlns:a16="http://schemas.microsoft.com/office/drawing/2014/main" id="{20FB23DE-A5EF-70C3-E549-9AB068A81469}"/>
              </a:ext>
            </a:extLst>
          </p:cNvPr>
          <p:cNvCxnSpPr>
            <a:cxnSpLocks/>
          </p:cNvCxnSpPr>
          <p:nvPr/>
        </p:nvCxnSpPr>
        <p:spPr>
          <a:xfrm>
            <a:off x="251793" y="778851"/>
            <a:ext cx="11820939" cy="0"/>
          </a:xfrm>
          <a:prstGeom prst="line">
            <a:avLst/>
          </a:prstGeom>
          <a:ln w="762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2963DF04-0A6C-97C1-2A07-5ECC9F27A423}"/>
              </a:ext>
            </a:extLst>
          </p:cNvPr>
          <p:cNvSpPr/>
          <p:nvPr/>
        </p:nvSpPr>
        <p:spPr>
          <a:xfrm>
            <a:off x="265045" y="190643"/>
            <a:ext cx="450574" cy="450574"/>
          </a:xfrm>
          <a:prstGeom prst="roundRect">
            <a:avLst/>
          </a:prstGeom>
          <a:solidFill>
            <a:schemeClr val="accent5">
              <a:lumMod val="7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F67FA7E9-D2D3-A27A-495E-CF847CBB29E1}"/>
              </a:ext>
            </a:extLst>
          </p:cNvPr>
          <p:cNvSpPr txBox="1"/>
          <p:nvPr/>
        </p:nvSpPr>
        <p:spPr>
          <a:xfrm>
            <a:off x="715619" y="1130978"/>
            <a:ext cx="10341293" cy="1446550"/>
          </a:xfrm>
          <a:prstGeom prst="rect">
            <a:avLst/>
          </a:prstGeom>
          <a:noFill/>
        </p:spPr>
        <p:txBody>
          <a:bodyPr wrap="none" rtlCol="0">
            <a:spAutoFit/>
          </a:bodyPr>
          <a:lstStyle/>
          <a:p>
            <a:pPr algn="ctr"/>
            <a:r>
              <a:rPr lang="ja-JP" altLang="en-US" sz="4400" b="0" i="0" dirty="0">
                <a:solidFill>
                  <a:srgbClr val="000000"/>
                </a:solidFill>
                <a:effectLst/>
                <a:latin typeface="UD デジタル 教科書体 N-B" panose="02020700000000000000" pitchFamily="17" charset="-128"/>
                <a:ea typeface="UD デジタル 教科書体 N-B" panose="02020700000000000000" pitchFamily="17" charset="-128"/>
              </a:rPr>
              <a:t>私たちのことを私たち抜きで決めないで</a:t>
            </a:r>
            <a:endParaRPr lang="en-US" altLang="ja-JP" sz="4400" b="0" i="0" dirty="0">
              <a:solidFill>
                <a:srgbClr val="000000"/>
              </a:solidFill>
              <a:effectLst/>
              <a:latin typeface="UD デジタル 教科書体 N-B" panose="02020700000000000000" pitchFamily="17" charset="-128"/>
              <a:ea typeface="UD デジタル 教科書体 N-B" panose="02020700000000000000" pitchFamily="17" charset="-128"/>
            </a:endParaRPr>
          </a:p>
          <a:p>
            <a:pPr algn="ctr"/>
            <a:r>
              <a:rPr lang="ja-JP" altLang="en-US" sz="4400" b="0" i="0" dirty="0">
                <a:solidFill>
                  <a:srgbClr val="000000"/>
                </a:solidFill>
                <a:effectLst/>
                <a:latin typeface="UD デジタル 教科書体 N-B" panose="02020700000000000000" pitchFamily="17" charset="-128"/>
                <a:ea typeface="UD デジタル 教科書体 N-B" panose="02020700000000000000" pitchFamily="17" charset="-128"/>
              </a:rPr>
              <a:t>（</a:t>
            </a:r>
            <a:r>
              <a:rPr lang="en-US" altLang="ja-JP" sz="4400" b="0" i="0" dirty="0">
                <a:solidFill>
                  <a:srgbClr val="000000"/>
                </a:solidFill>
                <a:effectLst/>
                <a:latin typeface="UD デジタル 教科書体 N-B" panose="02020700000000000000" pitchFamily="17" charset="-128"/>
                <a:ea typeface="UD デジタル 教科書体 N-B" panose="02020700000000000000" pitchFamily="17" charset="-128"/>
              </a:rPr>
              <a:t>Nothing About us without us</a:t>
            </a:r>
            <a:r>
              <a:rPr lang="ja-JP" altLang="en-US" sz="4400" b="0" i="0" dirty="0">
                <a:solidFill>
                  <a:srgbClr val="000000"/>
                </a:solidFill>
                <a:effectLst/>
                <a:latin typeface="UD デジタル 教科書体 N-B" panose="02020700000000000000" pitchFamily="17" charset="-128"/>
                <a:ea typeface="UD デジタル 教科書体 N-B" panose="02020700000000000000" pitchFamily="17" charset="-128"/>
              </a:rPr>
              <a:t>）</a:t>
            </a:r>
            <a:endParaRPr kumimoji="1" lang="ja-JP" altLang="en-US" sz="4400" dirty="0">
              <a:latin typeface="UD デジタル 教科書体 N-B" panose="02020700000000000000" pitchFamily="17" charset="-128"/>
              <a:ea typeface="UD デジタル 教科書体 N-B" panose="02020700000000000000" pitchFamily="17" charset="-128"/>
            </a:endParaRPr>
          </a:p>
        </p:txBody>
      </p:sp>
      <p:pic>
        <p:nvPicPr>
          <p:cNvPr id="7" name="図 6">
            <a:extLst>
              <a:ext uri="{FF2B5EF4-FFF2-40B4-BE49-F238E27FC236}">
                <a16:creationId xmlns:a16="http://schemas.microsoft.com/office/drawing/2014/main" id="{DA3EF028-2D9F-501A-9309-C8D3147615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51" y="2929654"/>
            <a:ext cx="6102958" cy="3238587"/>
          </a:xfrm>
          <a:prstGeom prst="rect">
            <a:avLst/>
          </a:prstGeom>
        </p:spPr>
      </p:pic>
      <p:pic>
        <p:nvPicPr>
          <p:cNvPr id="5" name="図 4">
            <a:extLst>
              <a:ext uri="{FF2B5EF4-FFF2-40B4-BE49-F238E27FC236}">
                <a16:creationId xmlns:a16="http://schemas.microsoft.com/office/drawing/2014/main" id="{80F3603D-53FE-E0AC-E78B-A9E18D8ADE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4769" y="2710752"/>
            <a:ext cx="4899264" cy="3676389"/>
          </a:xfrm>
          <a:prstGeom prst="rect">
            <a:avLst/>
          </a:prstGeom>
        </p:spPr>
      </p:pic>
    </p:spTree>
    <p:extLst>
      <p:ext uri="{BB962C8B-B14F-4D97-AF65-F5344CB8AC3E}">
        <p14:creationId xmlns:p14="http://schemas.microsoft.com/office/powerpoint/2010/main" val="2436820699"/>
      </p:ext>
    </p:extLst>
  </p:cSld>
  <p:clrMapOvr>
    <a:masterClrMapping/>
  </p:clrMapOvr>
  <mc:AlternateContent xmlns:mc="http://schemas.openxmlformats.org/markup-compatibility/2006" xmlns:p14="http://schemas.microsoft.com/office/powerpoint/2010/main">
    <mc:Choice Requires="p14">
      <p:transition spd="slow" p14:dur="2000" advTm="97433"/>
    </mc:Choice>
    <mc:Fallback xmlns="">
      <p:transition spd="slow" advTm="9743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CD4E2778-B133-403F-9513-08C490A140CB}"/>
              </a:ext>
            </a:extLst>
          </p:cNvPr>
          <p:cNvSpPr txBox="1"/>
          <p:nvPr/>
        </p:nvSpPr>
        <p:spPr>
          <a:xfrm>
            <a:off x="848139" y="66260"/>
            <a:ext cx="11058940" cy="646331"/>
          </a:xfrm>
          <a:prstGeom prst="rect">
            <a:avLst/>
          </a:prstGeom>
          <a:noFill/>
        </p:spPr>
        <p:txBody>
          <a:bodyPr wrap="square" rtlCol="0">
            <a:spAutoFit/>
          </a:bodyPr>
          <a:lstStyle/>
          <a:p>
            <a:r>
              <a:rPr lang="ja-JP" altLang="en-US" sz="3600" b="1" dirty="0">
                <a:latin typeface="BIZ UDPゴシック" panose="020B0400000000000000" pitchFamily="50" charset="-128"/>
                <a:ea typeface="BIZ UDPゴシック" panose="020B0400000000000000" pitchFamily="50" charset="-128"/>
              </a:rPr>
              <a:t>今日のお話について</a:t>
            </a:r>
          </a:p>
        </p:txBody>
      </p:sp>
      <p:cxnSp>
        <p:nvCxnSpPr>
          <p:cNvPr id="11" name="直線コネクタ 10">
            <a:extLst>
              <a:ext uri="{FF2B5EF4-FFF2-40B4-BE49-F238E27FC236}">
                <a16:creationId xmlns:a16="http://schemas.microsoft.com/office/drawing/2014/main" id="{499FCDB3-9995-4BD8-8AA5-A3548538655D}"/>
              </a:ext>
            </a:extLst>
          </p:cNvPr>
          <p:cNvCxnSpPr>
            <a:cxnSpLocks/>
          </p:cNvCxnSpPr>
          <p:nvPr/>
        </p:nvCxnSpPr>
        <p:spPr>
          <a:xfrm>
            <a:off x="251793" y="778851"/>
            <a:ext cx="11820939" cy="0"/>
          </a:xfrm>
          <a:prstGeom prst="line">
            <a:avLst/>
          </a:prstGeom>
          <a:ln w="762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CCDC4C02-D840-4461-AAF6-F7C3140028BF}"/>
              </a:ext>
            </a:extLst>
          </p:cNvPr>
          <p:cNvSpPr/>
          <p:nvPr/>
        </p:nvSpPr>
        <p:spPr>
          <a:xfrm>
            <a:off x="265045" y="190643"/>
            <a:ext cx="450574" cy="450574"/>
          </a:xfrm>
          <a:prstGeom prst="roundRect">
            <a:avLst/>
          </a:prstGeom>
          <a:solidFill>
            <a:schemeClr val="accent5">
              <a:lumMod val="7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73EF724E-9107-8FDE-62BE-99600472482B}"/>
              </a:ext>
            </a:extLst>
          </p:cNvPr>
          <p:cNvSpPr txBox="1"/>
          <p:nvPr/>
        </p:nvSpPr>
        <p:spPr>
          <a:xfrm>
            <a:off x="500270" y="1937154"/>
            <a:ext cx="11191460" cy="2092881"/>
          </a:xfrm>
          <a:prstGeom prst="rect">
            <a:avLst/>
          </a:prstGeom>
          <a:noFill/>
        </p:spPr>
        <p:txBody>
          <a:bodyPr wrap="square">
            <a:spAutoFit/>
          </a:bodyPr>
          <a:lstStyle/>
          <a:p>
            <a:pPr>
              <a:spcAft>
                <a:spcPts val="600"/>
              </a:spcAft>
            </a:pPr>
            <a:r>
              <a:rPr lang="ja-JP" altLang="en-US" sz="4000" b="1" dirty="0">
                <a:latin typeface="UD デジタル 教科書体 NK-B" panose="02020700000000000000" pitchFamily="18" charset="-128"/>
                <a:ea typeface="UD デジタル 教科書体 NK-B" panose="02020700000000000000" pitchFamily="18" charset="-128"/>
              </a:rPr>
              <a:t>・当事者活動の実践から</a:t>
            </a:r>
            <a:endParaRPr lang="en-US" altLang="ja-JP" sz="4000" b="1" dirty="0">
              <a:latin typeface="UD デジタル 教科書体 NK-B" panose="02020700000000000000" pitchFamily="18" charset="-128"/>
              <a:ea typeface="UD デジタル 教科書体 NK-B" panose="02020700000000000000" pitchFamily="18" charset="-128"/>
            </a:endParaRPr>
          </a:p>
          <a:p>
            <a:pPr>
              <a:spcAft>
                <a:spcPts val="600"/>
              </a:spcAft>
            </a:pPr>
            <a:r>
              <a:rPr lang="ja-JP" altLang="en-US" sz="4000" b="1" dirty="0">
                <a:latin typeface="UD デジタル 教科書体 NK-B" panose="02020700000000000000" pitchFamily="18" charset="-128"/>
                <a:ea typeface="UD デジタル 教科書体 NK-B" panose="02020700000000000000" pitchFamily="18" charset="-128"/>
              </a:rPr>
              <a:t>・これまでの研究領域との接触からの違和感</a:t>
            </a:r>
            <a:endParaRPr lang="en-US" altLang="ja-JP" sz="4000" b="1" dirty="0">
              <a:latin typeface="UD デジタル 教科書体 NK-B" panose="02020700000000000000" pitchFamily="18" charset="-128"/>
              <a:ea typeface="UD デジタル 教科書体 NK-B" panose="02020700000000000000" pitchFamily="18" charset="-128"/>
            </a:endParaRPr>
          </a:p>
          <a:p>
            <a:pPr>
              <a:spcAft>
                <a:spcPts val="600"/>
              </a:spcAft>
            </a:pPr>
            <a:r>
              <a:rPr lang="ja-JP" altLang="en-US" sz="4000" b="1" dirty="0">
                <a:latin typeface="UD デジタル 教科書体 NK-B" panose="02020700000000000000" pitchFamily="18" charset="-128"/>
                <a:ea typeface="UD デジタル 教科書体 NK-B" panose="02020700000000000000" pitchFamily="18" charset="-128"/>
              </a:rPr>
              <a:t>・当事者参画が紡ぐ新しい倫理</a:t>
            </a:r>
            <a:endParaRPr lang="en-US" altLang="ja-JP" sz="2400" b="1" dirty="0">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E55DDE60-9A31-D69A-0D9E-DBE65FD5DA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1473" y="4096296"/>
            <a:ext cx="2482693" cy="2270242"/>
          </a:xfrm>
          <a:prstGeom prst="rect">
            <a:avLst/>
          </a:prstGeom>
        </p:spPr>
      </p:pic>
    </p:spTree>
    <p:extLst>
      <p:ext uri="{BB962C8B-B14F-4D97-AF65-F5344CB8AC3E}">
        <p14:creationId xmlns:p14="http://schemas.microsoft.com/office/powerpoint/2010/main" val="3742390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CD4E2778-B133-403F-9513-08C490A140CB}"/>
              </a:ext>
            </a:extLst>
          </p:cNvPr>
          <p:cNvSpPr txBox="1"/>
          <p:nvPr/>
        </p:nvSpPr>
        <p:spPr>
          <a:xfrm>
            <a:off x="848139" y="66260"/>
            <a:ext cx="11058940" cy="646331"/>
          </a:xfrm>
          <a:prstGeom prst="rect">
            <a:avLst/>
          </a:prstGeom>
          <a:noFill/>
        </p:spPr>
        <p:txBody>
          <a:bodyPr wrap="square" rtlCol="0">
            <a:spAutoFit/>
          </a:bodyPr>
          <a:lstStyle/>
          <a:p>
            <a:r>
              <a:rPr lang="ja-JP" altLang="en-US" sz="3600" b="1" dirty="0">
                <a:latin typeface="BIZ UDPゴシック" panose="020B0400000000000000" pitchFamily="50" charset="-128"/>
                <a:ea typeface="BIZ UDPゴシック" panose="020B0400000000000000" pitchFamily="50" charset="-128"/>
              </a:rPr>
              <a:t>精神障害当事者会ポルケの活動</a:t>
            </a:r>
          </a:p>
        </p:txBody>
      </p:sp>
      <p:cxnSp>
        <p:nvCxnSpPr>
          <p:cNvPr id="11" name="直線コネクタ 10">
            <a:extLst>
              <a:ext uri="{FF2B5EF4-FFF2-40B4-BE49-F238E27FC236}">
                <a16:creationId xmlns:a16="http://schemas.microsoft.com/office/drawing/2014/main" id="{499FCDB3-9995-4BD8-8AA5-A3548538655D}"/>
              </a:ext>
            </a:extLst>
          </p:cNvPr>
          <p:cNvCxnSpPr>
            <a:cxnSpLocks/>
          </p:cNvCxnSpPr>
          <p:nvPr/>
        </p:nvCxnSpPr>
        <p:spPr>
          <a:xfrm>
            <a:off x="265045" y="811446"/>
            <a:ext cx="11820939" cy="0"/>
          </a:xfrm>
          <a:prstGeom prst="line">
            <a:avLst/>
          </a:prstGeom>
          <a:ln w="762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CCDC4C02-D840-4461-AAF6-F7C3140028BF}"/>
              </a:ext>
            </a:extLst>
          </p:cNvPr>
          <p:cNvSpPr/>
          <p:nvPr/>
        </p:nvSpPr>
        <p:spPr>
          <a:xfrm>
            <a:off x="265045" y="190643"/>
            <a:ext cx="450574" cy="450574"/>
          </a:xfrm>
          <a:prstGeom prst="roundRect">
            <a:avLst/>
          </a:prstGeom>
          <a:solidFill>
            <a:schemeClr val="accent5">
              <a:lumMod val="7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5" name="コンテンツ プレースホルダー 6">
            <a:extLst>
              <a:ext uri="{FF2B5EF4-FFF2-40B4-BE49-F238E27FC236}">
                <a16:creationId xmlns:a16="http://schemas.microsoft.com/office/drawing/2014/main" id="{5DE8693A-3690-5EE2-205F-E9BC057D3160}"/>
              </a:ext>
            </a:extLst>
          </p:cNvPr>
          <p:cNvGraphicFramePr>
            <a:graphicFrameLocks/>
          </p:cNvGraphicFramePr>
          <p:nvPr/>
        </p:nvGraphicFramePr>
        <p:xfrm>
          <a:off x="-1540215" y="152059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テキスト ボックス 1">
            <a:extLst>
              <a:ext uri="{FF2B5EF4-FFF2-40B4-BE49-F238E27FC236}">
                <a16:creationId xmlns:a16="http://schemas.microsoft.com/office/drawing/2014/main" id="{73EF724E-9107-8FDE-62BE-99600472482B}"/>
              </a:ext>
            </a:extLst>
          </p:cNvPr>
          <p:cNvSpPr txBox="1"/>
          <p:nvPr/>
        </p:nvSpPr>
        <p:spPr>
          <a:xfrm>
            <a:off x="4997636" y="2321633"/>
            <a:ext cx="7088348" cy="2923877"/>
          </a:xfrm>
          <a:prstGeom prst="rect">
            <a:avLst/>
          </a:prstGeom>
          <a:noFill/>
        </p:spPr>
        <p:txBody>
          <a:bodyPr wrap="square">
            <a:spAutoFit/>
          </a:bodyPr>
          <a:lstStyle/>
          <a:p>
            <a:pPr>
              <a:spcAft>
                <a:spcPts val="600"/>
              </a:spcAft>
            </a:pPr>
            <a:r>
              <a:rPr lang="ja-JP" altLang="en-US" sz="3600" b="1" dirty="0">
                <a:latin typeface="UD デジタル 教科書体 NK-B" panose="02020700000000000000" pitchFamily="18" charset="-128"/>
                <a:ea typeface="UD デジタル 教科書体 NK-B" panose="02020700000000000000" pitchFamily="18" charset="-128"/>
              </a:rPr>
              <a:t>・つながる</a:t>
            </a:r>
          </a:p>
          <a:p>
            <a:pPr>
              <a:spcAft>
                <a:spcPts val="600"/>
              </a:spcAft>
            </a:pPr>
            <a:r>
              <a:rPr lang="ja-JP" altLang="en-US" sz="3600" b="1" dirty="0">
                <a:latin typeface="UD デジタル 教科書体 NK-B" panose="02020700000000000000" pitchFamily="18" charset="-128"/>
                <a:ea typeface="UD デジタル 教科書体 NK-B" panose="02020700000000000000" pitchFamily="18" charset="-128"/>
              </a:rPr>
              <a:t>・つたえる</a:t>
            </a:r>
          </a:p>
          <a:p>
            <a:pPr>
              <a:spcAft>
                <a:spcPts val="600"/>
              </a:spcAft>
            </a:pPr>
            <a:r>
              <a:rPr lang="ja-JP" altLang="en-US" sz="3600" b="1" dirty="0">
                <a:latin typeface="UD デジタル 教科書体 NK-B" panose="02020700000000000000" pitchFamily="18" charset="-128"/>
                <a:ea typeface="UD デジタル 教科書体 NK-B" panose="02020700000000000000" pitchFamily="18" charset="-128"/>
              </a:rPr>
              <a:t>・かえていく</a:t>
            </a:r>
            <a:endParaRPr lang="en-US" altLang="ja-JP" sz="3600" b="1" dirty="0">
              <a:latin typeface="UD デジタル 教科書体 NK-B" panose="02020700000000000000" pitchFamily="18" charset="-128"/>
              <a:ea typeface="UD デジタル 教科書体 NK-B" panose="02020700000000000000" pitchFamily="18" charset="-128"/>
            </a:endParaRPr>
          </a:p>
          <a:p>
            <a:pPr>
              <a:spcAft>
                <a:spcPts val="600"/>
              </a:spcAft>
            </a:pPr>
            <a:endParaRPr lang="en-US" altLang="ja-JP" sz="2400" b="1" dirty="0">
              <a:latin typeface="UD デジタル 教科書体 NK-B" panose="02020700000000000000" pitchFamily="18" charset="-128"/>
              <a:ea typeface="UD デジタル 教科書体 NK-B" panose="02020700000000000000" pitchFamily="18" charset="-128"/>
            </a:endParaRPr>
          </a:p>
          <a:p>
            <a:pPr>
              <a:spcAft>
                <a:spcPts val="600"/>
              </a:spcAft>
            </a:pPr>
            <a:r>
              <a:rPr lang="ja-JP" altLang="en-US" sz="3200" b="1" u="sng" dirty="0">
                <a:latin typeface="UD デジタル 教科書体 NK-B" panose="02020700000000000000" pitchFamily="18" charset="-128"/>
                <a:ea typeface="UD デジタル 教科書体 NK-B" panose="02020700000000000000" pitchFamily="18" charset="-128"/>
              </a:rPr>
              <a:t>三位一体を意識して取り組んでいます</a:t>
            </a:r>
          </a:p>
        </p:txBody>
      </p:sp>
      <p:pic>
        <p:nvPicPr>
          <p:cNvPr id="3" name="図 2">
            <a:extLst>
              <a:ext uri="{FF2B5EF4-FFF2-40B4-BE49-F238E27FC236}">
                <a16:creationId xmlns:a16="http://schemas.microsoft.com/office/drawing/2014/main" id="{C7AF754C-EA31-7B63-A7CE-CCBBF13DD6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59246" y="1950900"/>
            <a:ext cx="3683768" cy="2566687"/>
          </a:xfrm>
          <a:prstGeom prst="rect">
            <a:avLst/>
          </a:prstGeom>
        </p:spPr>
      </p:pic>
    </p:spTree>
    <p:extLst>
      <p:ext uri="{BB962C8B-B14F-4D97-AF65-F5344CB8AC3E}">
        <p14:creationId xmlns:p14="http://schemas.microsoft.com/office/powerpoint/2010/main" val="945498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CD4E2778-B133-403F-9513-08C490A140CB}"/>
              </a:ext>
            </a:extLst>
          </p:cNvPr>
          <p:cNvSpPr txBox="1"/>
          <p:nvPr/>
        </p:nvSpPr>
        <p:spPr>
          <a:xfrm>
            <a:off x="848139" y="66260"/>
            <a:ext cx="11058940" cy="646331"/>
          </a:xfrm>
          <a:prstGeom prst="rect">
            <a:avLst/>
          </a:prstGeom>
          <a:noFill/>
        </p:spPr>
        <p:txBody>
          <a:bodyPr wrap="square" rtlCol="0">
            <a:spAutoFit/>
          </a:bodyPr>
          <a:lstStyle/>
          <a:p>
            <a:r>
              <a:rPr lang="ja-JP" altLang="en-US" sz="3600" b="1" dirty="0">
                <a:solidFill>
                  <a:srgbClr val="4472C4"/>
                </a:solidFill>
                <a:latin typeface="BIZ UDPゴシック" panose="020B0400000000000000" pitchFamily="50" charset="-128"/>
                <a:ea typeface="BIZ UDPゴシック" panose="020B0400000000000000" pitchFamily="50" charset="-128"/>
              </a:rPr>
              <a:t>当事者主導型研究</a:t>
            </a:r>
            <a:r>
              <a:rPr lang="ja-JP" altLang="en-US" sz="3600" b="1" dirty="0">
                <a:latin typeface="BIZ UDPゴシック" panose="020B0400000000000000" pitchFamily="50" charset="-128"/>
                <a:ea typeface="BIZ UDPゴシック" panose="020B0400000000000000" pitchFamily="50" charset="-128"/>
              </a:rPr>
              <a:t>の実践</a:t>
            </a:r>
          </a:p>
        </p:txBody>
      </p:sp>
      <p:cxnSp>
        <p:nvCxnSpPr>
          <p:cNvPr id="11" name="直線コネクタ 10">
            <a:extLst>
              <a:ext uri="{FF2B5EF4-FFF2-40B4-BE49-F238E27FC236}">
                <a16:creationId xmlns:a16="http://schemas.microsoft.com/office/drawing/2014/main" id="{499FCDB3-9995-4BD8-8AA5-A3548538655D}"/>
              </a:ext>
            </a:extLst>
          </p:cNvPr>
          <p:cNvCxnSpPr>
            <a:cxnSpLocks/>
          </p:cNvCxnSpPr>
          <p:nvPr/>
        </p:nvCxnSpPr>
        <p:spPr>
          <a:xfrm>
            <a:off x="251793" y="778851"/>
            <a:ext cx="11820939" cy="0"/>
          </a:xfrm>
          <a:prstGeom prst="line">
            <a:avLst/>
          </a:prstGeom>
          <a:ln w="762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CCDC4C02-D840-4461-AAF6-F7C3140028BF}"/>
              </a:ext>
            </a:extLst>
          </p:cNvPr>
          <p:cNvSpPr/>
          <p:nvPr/>
        </p:nvSpPr>
        <p:spPr>
          <a:xfrm>
            <a:off x="265045" y="190643"/>
            <a:ext cx="450574" cy="450574"/>
          </a:xfrm>
          <a:prstGeom prst="roundRect">
            <a:avLst/>
          </a:prstGeom>
          <a:solidFill>
            <a:schemeClr val="accent5">
              <a:lumMod val="7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73EF724E-9107-8FDE-62BE-99600472482B}"/>
              </a:ext>
            </a:extLst>
          </p:cNvPr>
          <p:cNvSpPr txBox="1"/>
          <p:nvPr/>
        </p:nvSpPr>
        <p:spPr>
          <a:xfrm>
            <a:off x="284922" y="1054272"/>
            <a:ext cx="11820938" cy="1200329"/>
          </a:xfrm>
          <a:prstGeom prst="rect">
            <a:avLst/>
          </a:prstGeom>
          <a:noFill/>
        </p:spPr>
        <p:txBody>
          <a:bodyPr wrap="square">
            <a:spAutoFit/>
          </a:bodyPr>
          <a:lstStyle/>
          <a:p>
            <a:pPr>
              <a:spcAft>
                <a:spcPts val="600"/>
              </a:spcAft>
            </a:pPr>
            <a:r>
              <a:rPr lang="ja-JP" altLang="en-US" sz="3600" b="1" dirty="0">
                <a:latin typeface="UD デジタル 教科書体 NK-B" panose="02020700000000000000" pitchFamily="18" charset="-128"/>
                <a:ea typeface="UD デジタル 教科書体 NK-B" panose="02020700000000000000" pitchFamily="18" charset="-128"/>
              </a:rPr>
              <a:t>精神障害領域の</a:t>
            </a:r>
            <a:r>
              <a:rPr lang="ja-JP" altLang="en-US" sz="3600" b="1" dirty="0">
                <a:solidFill>
                  <a:srgbClr val="4472C4"/>
                </a:solidFill>
                <a:latin typeface="UD デジタル 教科書体 NK-B" panose="02020700000000000000" pitchFamily="18" charset="-128"/>
                <a:ea typeface="UD デジタル 教科書体 NK-B" panose="02020700000000000000" pitchFamily="18" charset="-128"/>
              </a:rPr>
              <a:t>障害インクルーシブと減災</a:t>
            </a:r>
            <a:r>
              <a:rPr lang="ja-JP" altLang="en-US" sz="3600" b="1" dirty="0">
                <a:latin typeface="UD デジタル 教科書体 NK-B" panose="02020700000000000000" pitchFamily="18" charset="-128"/>
                <a:ea typeface="UD デジタル 教科書体 NK-B" panose="02020700000000000000" pitchFamily="18" charset="-128"/>
              </a:rPr>
              <a:t>に関する研究調査と社会実装を目的とする「</a:t>
            </a:r>
            <a:r>
              <a:rPr lang="en-US" altLang="ja-JP" sz="3600" b="1" dirty="0">
                <a:latin typeface="UD デジタル 教科書体 NK-B" panose="02020700000000000000" pitchFamily="18" charset="-128"/>
                <a:ea typeface="UD デジタル 教科書体 NK-B" panose="02020700000000000000" pitchFamily="18" charset="-128"/>
              </a:rPr>
              <a:t>DIARY</a:t>
            </a:r>
            <a:r>
              <a:rPr lang="ja-JP" altLang="en-US" sz="3600" b="1" dirty="0">
                <a:latin typeface="UD デジタル 教科書体 NK-B" panose="02020700000000000000" pitchFamily="18" charset="-128"/>
                <a:ea typeface="UD デジタル 教科書体 NK-B" panose="02020700000000000000" pitchFamily="18" charset="-128"/>
              </a:rPr>
              <a:t>プロジェクト」を実施</a:t>
            </a:r>
            <a:endParaRPr lang="en-US" altLang="ja-JP" sz="4000" b="1" dirty="0">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F58FA801-30D5-608C-ABFE-82481B0F55CD}"/>
              </a:ext>
            </a:extLst>
          </p:cNvPr>
          <p:cNvSpPr txBox="1"/>
          <p:nvPr/>
        </p:nvSpPr>
        <p:spPr>
          <a:xfrm>
            <a:off x="4111669" y="2345355"/>
            <a:ext cx="8539619" cy="369332"/>
          </a:xfrm>
          <a:prstGeom prst="rect">
            <a:avLst/>
          </a:prstGeom>
          <a:noFill/>
        </p:spPr>
        <p:txBody>
          <a:bodyPr wrap="square">
            <a:spAutoFit/>
          </a:bodyPr>
          <a:lstStyle/>
          <a:p>
            <a:pPr>
              <a:spcAft>
                <a:spcPts val="600"/>
              </a:spcAft>
            </a:pPr>
            <a:r>
              <a:rPr lang="en-US" altLang="ja-JP" sz="1800" b="1" dirty="0">
                <a:solidFill>
                  <a:srgbClr val="0070C0"/>
                </a:solidFill>
                <a:latin typeface="UD デジタル 教科書体 NK-B" panose="02020700000000000000" pitchFamily="18" charset="-128"/>
                <a:ea typeface="UD デジタル 教科書体 NK-B" panose="02020700000000000000" pitchFamily="18" charset="-128"/>
              </a:rPr>
              <a:t>D</a:t>
            </a:r>
            <a:r>
              <a:rPr lang="en-US" altLang="ja-JP" sz="1800" b="1" dirty="0">
                <a:latin typeface="UD デジタル 教科書体 NK-B" panose="02020700000000000000" pitchFamily="18" charset="-128"/>
                <a:ea typeface="UD デジタル 教科書体 NK-B" panose="02020700000000000000" pitchFamily="18" charset="-128"/>
              </a:rPr>
              <a:t>isability </a:t>
            </a:r>
            <a:r>
              <a:rPr lang="en-US" altLang="ja-JP" sz="1800" b="1" dirty="0">
                <a:solidFill>
                  <a:srgbClr val="0070C0"/>
                </a:solidFill>
                <a:latin typeface="UD デジタル 教科書体 NK-B" panose="02020700000000000000" pitchFamily="18" charset="-128"/>
                <a:ea typeface="UD デジタル 教科書体 NK-B" panose="02020700000000000000" pitchFamily="18" charset="-128"/>
              </a:rPr>
              <a:t>I</a:t>
            </a:r>
            <a:r>
              <a:rPr lang="en-US" altLang="ja-JP" sz="1800" b="1" dirty="0">
                <a:latin typeface="UD デジタル 教科書体 NK-B" panose="02020700000000000000" pitchFamily="18" charset="-128"/>
                <a:ea typeface="UD デジタル 教科書体 NK-B" panose="02020700000000000000" pitchFamily="18" charset="-128"/>
              </a:rPr>
              <a:t>nclusive </a:t>
            </a:r>
            <a:r>
              <a:rPr lang="en-US" altLang="ja-JP" sz="1800" b="1" dirty="0">
                <a:solidFill>
                  <a:srgbClr val="0070C0"/>
                </a:solidFill>
                <a:latin typeface="UD デジタル 教科書体 NK-B" panose="02020700000000000000" pitchFamily="18" charset="-128"/>
                <a:ea typeface="UD デジタル 教科書体 NK-B" panose="02020700000000000000" pitchFamily="18" charset="-128"/>
              </a:rPr>
              <a:t>A</a:t>
            </a:r>
            <a:r>
              <a:rPr lang="en-US" altLang="ja-JP" sz="1800" b="1" dirty="0">
                <a:latin typeface="UD デジタル 教科書体 NK-B" panose="02020700000000000000" pitchFamily="18" charset="-128"/>
                <a:ea typeface="UD デジタル 教科書体 NK-B" panose="02020700000000000000" pitchFamily="18" charset="-128"/>
              </a:rPr>
              <a:t>ction and </a:t>
            </a:r>
            <a:r>
              <a:rPr lang="en-US" altLang="ja-JP" sz="1800" b="1" dirty="0">
                <a:solidFill>
                  <a:srgbClr val="0070C0"/>
                </a:solidFill>
                <a:latin typeface="UD デジタル 教科書体 NK-B" panose="02020700000000000000" pitchFamily="18" charset="-128"/>
                <a:ea typeface="UD デジタル 教科書体 NK-B" panose="02020700000000000000" pitchFamily="18" charset="-128"/>
              </a:rPr>
              <a:t>D</a:t>
            </a:r>
            <a:r>
              <a:rPr lang="en-US" altLang="ja-JP" sz="1800" b="1" dirty="0">
                <a:latin typeface="UD デジタル 教科書体 NK-B" panose="02020700000000000000" pitchFamily="18" charset="-128"/>
                <a:ea typeface="UD デジタル 教科書体 NK-B" panose="02020700000000000000" pitchFamily="18" charset="-128"/>
              </a:rPr>
              <a:t>isaster </a:t>
            </a:r>
            <a:r>
              <a:rPr lang="en-US" altLang="ja-JP" sz="1800" b="1" dirty="0">
                <a:solidFill>
                  <a:srgbClr val="0070C0"/>
                </a:solidFill>
                <a:latin typeface="UD デジタル 教科書体 NK-B" panose="02020700000000000000" pitchFamily="18" charset="-128"/>
                <a:ea typeface="UD デジタル 教科書体 NK-B" panose="02020700000000000000" pitchFamily="18" charset="-128"/>
              </a:rPr>
              <a:t>R</a:t>
            </a:r>
            <a:r>
              <a:rPr lang="en-US" altLang="ja-JP" sz="1800" b="1" dirty="0">
                <a:latin typeface="UD デジタル 教科書体 NK-B" panose="02020700000000000000" pitchFamily="18" charset="-128"/>
                <a:ea typeface="UD デジタル 教科書体 NK-B" panose="02020700000000000000" pitchFamily="18" charset="-128"/>
              </a:rPr>
              <a:t>isk </a:t>
            </a:r>
            <a:r>
              <a:rPr lang="en-US" altLang="ja-JP" sz="1800" b="1" dirty="0">
                <a:solidFill>
                  <a:srgbClr val="0070C0"/>
                </a:solidFill>
                <a:latin typeface="UD デジタル 教科書体 NK-B" panose="02020700000000000000" pitchFamily="18" charset="-128"/>
                <a:ea typeface="UD デジタル 教科書体 NK-B" panose="02020700000000000000" pitchFamily="18" charset="-128"/>
              </a:rPr>
              <a:t>R</a:t>
            </a:r>
            <a:r>
              <a:rPr lang="en-US" altLang="ja-JP" sz="1800" b="1" dirty="0">
                <a:latin typeface="UD デジタル 教科書体 NK-B" panose="02020700000000000000" pitchFamily="18" charset="-128"/>
                <a:ea typeface="UD デジタル 教科書体 NK-B" panose="02020700000000000000" pitchFamily="18" charset="-128"/>
              </a:rPr>
              <a:t>eduction </a:t>
            </a:r>
            <a:r>
              <a:rPr lang="en-US" altLang="ja-JP" sz="1800" b="1" dirty="0" err="1">
                <a:latin typeface="UD デジタル 教科書体 NK-B" panose="02020700000000000000" pitchFamily="18" charset="-128"/>
                <a:ea typeface="UD デジタル 教科書体 NK-B" panose="02020700000000000000" pitchFamily="18" charset="-128"/>
              </a:rPr>
              <a:t>surve</a:t>
            </a:r>
            <a:r>
              <a:rPr lang="en-US" altLang="ja-JP" sz="1800" b="1" dirty="0" err="1">
                <a:solidFill>
                  <a:srgbClr val="0070C0"/>
                </a:solidFill>
                <a:latin typeface="UD デジタル 教科書体 NK-B" panose="02020700000000000000" pitchFamily="18" charset="-128"/>
                <a:ea typeface="UD デジタル 教科書体 NK-B" panose="02020700000000000000" pitchFamily="18" charset="-128"/>
              </a:rPr>
              <a:t>Y</a:t>
            </a:r>
            <a:endParaRPr lang="en-US" altLang="ja-JP" sz="1800" b="1" dirty="0">
              <a:latin typeface="UD デジタル 教科書体 NK-B" panose="02020700000000000000" pitchFamily="18" charset="-128"/>
              <a:ea typeface="UD デジタル 教科書体 NK-B" panose="02020700000000000000" pitchFamily="18" charset="-128"/>
            </a:endParaRPr>
          </a:p>
        </p:txBody>
      </p:sp>
      <p:pic>
        <p:nvPicPr>
          <p:cNvPr id="7" name="図 6">
            <a:extLst>
              <a:ext uri="{FF2B5EF4-FFF2-40B4-BE49-F238E27FC236}">
                <a16:creationId xmlns:a16="http://schemas.microsoft.com/office/drawing/2014/main" id="{8D315C19-0308-16DE-C8E4-8648FD778A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332" y="2881464"/>
            <a:ext cx="4384109" cy="3289819"/>
          </a:xfrm>
          <a:prstGeom prst="rect">
            <a:avLst/>
          </a:prstGeom>
        </p:spPr>
      </p:pic>
      <p:pic>
        <p:nvPicPr>
          <p:cNvPr id="8" name="Picture 2">
            <a:extLst>
              <a:ext uri="{FF2B5EF4-FFF2-40B4-BE49-F238E27FC236}">
                <a16:creationId xmlns:a16="http://schemas.microsoft.com/office/drawing/2014/main" id="{1DA1F0E1-BBAC-C5FA-EDCF-CF637C3977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5391" y="2805441"/>
            <a:ext cx="4589157" cy="3441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66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CD4E2778-B133-403F-9513-08C490A140CB}"/>
              </a:ext>
            </a:extLst>
          </p:cNvPr>
          <p:cNvSpPr txBox="1"/>
          <p:nvPr/>
        </p:nvSpPr>
        <p:spPr>
          <a:xfrm>
            <a:off x="848139" y="66260"/>
            <a:ext cx="11058940" cy="646331"/>
          </a:xfrm>
          <a:prstGeom prst="rect">
            <a:avLst/>
          </a:prstGeom>
          <a:noFill/>
        </p:spPr>
        <p:txBody>
          <a:bodyPr wrap="square" rtlCol="0">
            <a:spAutoFit/>
          </a:bodyPr>
          <a:lstStyle/>
          <a:p>
            <a:r>
              <a:rPr lang="ja-JP" altLang="en-US" sz="3600" b="1" dirty="0">
                <a:latin typeface="BIZ UDPゴシック" panose="020B0400000000000000" pitchFamily="50" charset="-128"/>
                <a:ea typeface="BIZ UDPゴシック" panose="020B0400000000000000" pitchFamily="50" charset="-128"/>
              </a:rPr>
              <a:t>背景：障害者権利条約の総括所見・仙台防災枠組み</a:t>
            </a:r>
          </a:p>
        </p:txBody>
      </p:sp>
      <p:cxnSp>
        <p:nvCxnSpPr>
          <p:cNvPr id="11" name="直線コネクタ 10">
            <a:extLst>
              <a:ext uri="{FF2B5EF4-FFF2-40B4-BE49-F238E27FC236}">
                <a16:creationId xmlns:a16="http://schemas.microsoft.com/office/drawing/2014/main" id="{499FCDB3-9995-4BD8-8AA5-A3548538655D}"/>
              </a:ext>
            </a:extLst>
          </p:cNvPr>
          <p:cNvCxnSpPr>
            <a:cxnSpLocks/>
          </p:cNvCxnSpPr>
          <p:nvPr/>
        </p:nvCxnSpPr>
        <p:spPr>
          <a:xfrm>
            <a:off x="265045" y="811446"/>
            <a:ext cx="11820939" cy="0"/>
          </a:xfrm>
          <a:prstGeom prst="line">
            <a:avLst/>
          </a:prstGeom>
          <a:ln w="762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CCDC4C02-D840-4461-AAF6-F7C3140028BF}"/>
              </a:ext>
            </a:extLst>
          </p:cNvPr>
          <p:cNvSpPr/>
          <p:nvPr/>
        </p:nvSpPr>
        <p:spPr>
          <a:xfrm>
            <a:off x="265045" y="190643"/>
            <a:ext cx="450574" cy="450574"/>
          </a:xfrm>
          <a:prstGeom prst="roundRect">
            <a:avLst/>
          </a:prstGeom>
          <a:solidFill>
            <a:schemeClr val="accent5">
              <a:lumMod val="7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452EFDAF-BDED-B88E-C47B-26D59D3538F0}"/>
              </a:ext>
            </a:extLst>
          </p:cNvPr>
          <p:cNvSpPr txBox="1"/>
          <p:nvPr/>
        </p:nvSpPr>
        <p:spPr>
          <a:xfrm>
            <a:off x="294199" y="1249680"/>
            <a:ext cx="11612880" cy="4524315"/>
          </a:xfrm>
          <a:prstGeom prst="rect">
            <a:avLst/>
          </a:prstGeom>
          <a:noFill/>
        </p:spPr>
        <p:txBody>
          <a:bodyPr wrap="square" rtlCol="0">
            <a:spAutoFit/>
          </a:bodyPr>
          <a:lstStyle/>
          <a:p>
            <a:r>
              <a:rPr kumimoji="1" lang="ja-JP" altLang="en-US" sz="3200" dirty="0">
                <a:latin typeface="BIZ UDPゴシック" panose="020B0400000000000000" pitchFamily="50" charset="-128"/>
                <a:ea typeface="BIZ UDPゴシック" panose="020B0400000000000000" pitchFamily="50" charset="-128"/>
              </a:rPr>
              <a:t>日本は</a:t>
            </a:r>
            <a:r>
              <a:rPr kumimoji="1" lang="en-US" altLang="ja-JP" sz="3200" dirty="0">
                <a:latin typeface="BIZ UDPゴシック" panose="020B0400000000000000" pitchFamily="50" charset="-128"/>
                <a:ea typeface="BIZ UDPゴシック" panose="020B0400000000000000" pitchFamily="50" charset="-128"/>
              </a:rPr>
              <a:t>2022</a:t>
            </a:r>
            <a:r>
              <a:rPr kumimoji="1" lang="ja-JP" altLang="en-US" sz="3200" dirty="0">
                <a:latin typeface="BIZ UDPゴシック" panose="020B0400000000000000" pitchFamily="50" charset="-128"/>
                <a:ea typeface="BIZ UDPゴシック" panose="020B0400000000000000" pitchFamily="50" charset="-128"/>
              </a:rPr>
              <a:t>年の障害者の権利に関する条約（略称：</a:t>
            </a:r>
            <a:r>
              <a:rPr kumimoji="1" lang="ja-JP" altLang="en-US" sz="3200" b="1" dirty="0">
                <a:solidFill>
                  <a:srgbClr val="0070C0"/>
                </a:solidFill>
                <a:latin typeface="BIZ UDPゴシック" panose="020B0400000000000000" pitchFamily="50" charset="-128"/>
                <a:ea typeface="BIZ UDPゴシック" panose="020B0400000000000000" pitchFamily="50" charset="-128"/>
              </a:rPr>
              <a:t>障害者権利条約</a:t>
            </a:r>
            <a:r>
              <a:rPr kumimoji="1" lang="ja-JP" altLang="en-US" sz="3200" dirty="0">
                <a:latin typeface="BIZ UDPゴシック" panose="020B0400000000000000" pitchFamily="50" charset="-128"/>
                <a:ea typeface="BIZ UDPゴシック" panose="020B0400000000000000" pitchFamily="50" charset="-128"/>
              </a:rPr>
              <a:t>）に係る第</a:t>
            </a:r>
            <a:r>
              <a:rPr kumimoji="1" lang="en-US" altLang="ja-JP" sz="3200" dirty="0">
                <a:latin typeface="BIZ UDPゴシック" panose="020B0400000000000000" pitchFamily="50" charset="-128"/>
                <a:ea typeface="BIZ UDPゴシック" panose="020B0400000000000000" pitchFamily="50" charset="-128"/>
              </a:rPr>
              <a:t>1</a:t>
            </a:r>
            <a:r>
              <a:rPr kumimoji="1" lang="ja-JP" altLang="en-US" sz="3200" dirty="0">
                <a:latin typeface="BIZ UDPゴシック" panose="020B0400000000000000" pitchFamily="50" charset="-128"/>
                <a:ea typeface="BIZ UDPゴシック" panose="020B0400000000000000" pitchFamily="50" charset="-128"/>
              </a:rPr>
              <a:t>回政府報告に関する障害者権利委員会の</a:t>
            </a:r>
            <a:r>
              <a:rPr kumimoji="1" lang="ja-JP" altLang="en-US" sz="3200" b="1" dirty="0">
                <a:solidFill>
                  <a:srgbClr val="0070C0"/>
                </a:solidFill>
                <a:latin typeface="BIZ UDPゴシック" panose="020B0400000000000000" pitchFamily="50" charset="-128"/>
                <a:ea typeface="BIZ UDPゴシック" panose="020B0400000000000000" pitchFamily="50" charset="-128"/>
              </a:rPr>
              <a:t>総括所見</a:t>
            </a: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において、下記のような勧告を受けています。 </a:t>
            </a:r>
          </a:p>
          <a:p>
            <a:endParaRPr kumimoji="1" lang="en-US" altLang="ja-JP" sz="3200" dirty="0">
              <a:latin typeface="BIZ UDPゴシック" panose="020B0400000000000000" pitchFamily="50" charset="-128"/>
              <a:ea typeface="BIZ UDPゴシック" panose="020B0400000000000000" pitchFamily="50" charset="-128"/>
            </a:endParaRPr>
          </a:p>
          <a:p>
            <a:r>
              <a:rPr kumimoji="1" lang="ja-JP" altLang="en-US" sz="3200" dirty="0">
                <a:latin typeface="BIZ UDPゴシック" panose="020B0400000000000000" pitchFamily="50" charset="-128"/>
                <a:ea typeface="BIZ UDPゴシック" panose="020B0400000000000000" pitchFamily="50" charset="-128"/>
              </a:rPr>
              <a:t>（パラグラフ</a:t>
            </a:r>
            <a:r>
              <a:rPr kumimoji="1" lang="en-US" altLang="ja-JP" sz="3200" dirty="0">
                <a:latin typeface="BIZ UDPゴシック" panose="020B0400000000000000" pitchFamily="50" charset="-128"/>
                <a:ea typeface="BIZ UDPゴシック" panose="020B0400000000000000" pitchFamily="50" charset="-128"/>
              </a:rPr>
              <a:t>26</a:t>
            </a:r>
            <a:r>
              <a:rPr kumimoji="1" lang="ja-JP" altLang="en-US" sz="3200" dirty="0">
                <a:latin typeface="BIZ UDPゴシック" panose="020B0400000000000000" pitchFamily="50" charset="-128"/>
                <a:ea typeface="BIZ UDPゴシック" panose="020B0400000000000000" pitchFamily="50" charset="-128"/>
              </a:rPr>
              <a:t>）</a:t>
            </a:r>
            <a:endParaRPr kumimoji="1" lang="en-US" altLang="ja-JP" sz="3200" dirty="0">
              <a:latin typeface="BIZ UDPゴシック" panose="020B0400000000000000" pitchFamily="50" charset="-128"/>
              <a:ea typeface="BIZ UDPゴシック" panose="020B0400000000000000" pitchFamily="50" charset="-128"/>
            </a:endParaRPr>
          </a:p>
          <a:p>
            <a:r>
              <a:rPr kumimoji="1" lang="ja-JP" altLang="en-US" sz="3200" b="1" dirty="0">
                <a:solidFill>
                  <a:srgbClr val="0070C0"/>
                </a:solidFill>
                <a:latin typeface="BIZ UDPゴシック" panose="020B0400000000000000" pitchFamily="50" charset="-128"/>
                <a:ea typeface="BIZ UDPゴシック" panose="020B0400000000000000" pitchFamily="50" charset="-128"/>
              </a:rPr>
              <a:t>仙台防災枠組</a:t>
            </a:r>
            <a:r>
              <a:rPr kumimoji="1" lang="en-US" altLang="ja-JP" sz="3200" b="1" dirty="0">
                <a:solidFill>
                  <a:srgbClr val="0070C0"/>
                </a:solidFill>
                <a:latin typeface="BIZ UDPゴシック" panose="020B0400000000000000" pitchFamily="50" charset="-128"/>
                <a:ea typeface="BIZ UDPゴシック" panose="020B0400000000000000" pitchFamily="50" charset="-128"/>
              </a:rPr>
              <a:t>2015-2030</a:t>
            </a:r>
            <a:r>
              <a:rPr kumimoji="1" lang="ja-JP" altLang="en-US" sz="3200" dirty="0">
                <a:latin typeface="BIZ UDPゴシック" panose="020B0400000000000000" pitchFamily="50" charset="-128"/>
                <a:ea typeface="BIZ UDPゴシック" panose="020B0400000000000000" pitchFamily="50" charset="-128"/>
              </a:rPr>
              <a:t>に従って、あらゆる段階</a:t>
            </a: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国、都道府県、市町村</a:t>
            </a:r>
            <a:r>
              <a:rPr kumimoji="1" lang="en-US" altLang="ja-JP" sz="3200" dirty="0">
                <a:latin typeface="BIZ UDPゴシック" panose="020B0400000000000000" pitchFamily="50" charset="-128"/>
                <a:ea typeface="BIZ UDPゴシック" panose="020B0400000000000000" pitchFamily="50" charset="-128"/>
              </a:rPr>
              <a:t>〕</a:t>
            </a:r>
            <a:r>
              <a:rPr kumimoji="1" lang="ja-JP" altLang="en-US" sz="3200" dirty="0">
                <a:latin typeface="BIZ UDPゴシック" panose="020B0400000000000000" pitchFamily="50" charset="-128"/>
                <a:ea typeface="BIZ UDPゴシック" panose="020B0400000000000000" pitchFamily="50" charset="-128"/>
              </a:rPr>
              <a:t>の防災計画と戦略、及び気候変動政策を障害者とともに策定することを確保し、あらゆる危険な状況における障害者特有のニーズに明確に対応すること。</a:t>
            </a:r>
          </a:p>
        </p:txBody>
      </p:sp>
    </p:spTree>
    <p:extLst>
      <p:ext uri="{BB962C8B-B14F-4D97-AF65-F5344CB8AC3E}">
        <p14:creationId xmlns:p14="http://schemas.microsoft.com/office/powerpoint/2010/main" val="161623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D17B5-C507-3CDE-EFB6-FF9B0363E193}"/>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D2E6CADB-7D12-03FD-17B6-8CFFD96D8C4E}"/>
              </a:ext>
            </a:extLst>
          </p:cNvPr>
          <p:cNvSpPr txBox="1"/>
          <p:nvPr/>
        </p:nvSpPr>
        <p:spPr>
          <a:xfrm>
            <a:off x="848139" y="66260"/>
            <a:ext cx="11058940" cy="646331"/>
          </a:xfrm>
          <a:prstGeom prst="rect">
            <a:avLst/>
          </a:prstGeom>
          <a:noFill/>
        </p:spPr>
        <p:txBody>
          <a:bodyPr wrap="square" rtlCol="0">
            <a:spAutoFit/>
          </a:bodyPr>
          <a:lstStyle/>
          <a:p>
            <a:r>
              <a:rPr lang="ja-JP" altLang="en-US" sz="3600" b="1" dirty="0">
                <a:latin typeface="BIZ UDPゴシック" panose="020B0400000000000000" pitchFamily="50" charset="-128"/>
                <a:ea typeface="BIZ UDPゴシック" panose="020B0400000000000000" pitchFamily="50" charset="-128"/>
              </a:rPr>
              <a:t>インクルーシブ防災に向けて</a:t>
            </a:r>
          </a:p>
        </p:txBody>
      </p:sp>
      <p:cxnSp>
        <p:nvCxnSpPr>
          <p:cNvPr id="11" name="直線コネクタ 10">
            <a:extLst>
              <a:ext uri="{FF2B5EF4-FFF2-40B4-BE49-F238E27FC236}">
                <a16:creationId xmlns:a16="http://schemas.microsoft.com/office/drawing/2014/main" id="{FF089689-FDE8-007C-EBC9-73395A492BC2}"/>
              </a:ext>
            </a:extLst>
          </p:cNvPr>
          <p:cNvCxnSpPr>
            <a:cxnSpLocks/>
          </p:cNvCxnSpPr>
          <p:nvPr/>
        </p:nvCxnSpPr>
        <p:spPr>
          <a:xfrm>
            <a:off x="251793" y="778851"/>
            <a:ext cx="11820939" cy="0"/>
          </a:xfrm>
          <a:prstGeom prst="line">
            <a:avLst/>
          </a:prstGeom>
          <a:ln w="762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9B3D3B12-A523-F18E-D6D2-9CC1BB5B6BC3}"/>
              </a:ext>
            </a:extLst>
          </p:cNvPr>
          <p:cNvSpPr/>
          <p:nvPr/>
        </p:nvSpPr>
        <p:spPr>
          <a:xfrm>
            <a:off x="265045" y="190643"/>
            <a:ext cx="450574" cy="450574"/>
          </a:xfrm>
          <a:prstGeom prst="roundRect">
            <a:avLst/>
          </a:prstGeom>
          <a:solidFill>
            <a:schemeClr val="accent5">
              <a:lumMod val="7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0EC5AA0A-BE36-C750-6A38-2E25F2B72C79}"/>
              </a:ext>
            </a:extLst>
          </p:cNvPr>
          <p:cNvSpPr txBox="1"/>
          <p:nvPr/>
        </p:nvSpPr>
        <p:spPr>
          <a:xfrm>
            <a:off x="251793" y="1477258"/>
            <a:ext cx="11271608" cy="4678204"/>
          </a:xfrm>
          <a:prstGeom prst="rect">
            <a:avLst/>
          </a:prstGeom>
          <a:noFill/>
        </p:spPr>
        <p:txBody>
          <a:bodyPr wrap="square" rtlCol="0">
            <a:spAutoFit/>
          </a:bodyPr>
          <a:lstStyle/>
          <a:p>
            <a:r>
              <a:rPr kumimoji="1" lang="ja-JP" altLang="en-US" sz="3200" dirty="0">
                <a:latin typeface="UD デジタル 教科書体 NK-B" panose="02020700000000000000" pitchFamily="18" charset="-128"/>
                <a:ea typeface="UD デジタル 教科書体 NK-B" panose="02020700000000000000" pitchFamily="18" charset="-128"/>
              </a:rPr>
              <a:t>▼</a:t>
            </a:r>
            <a:r>
              <a:rPr kumimoji="1" lang="zh-TW" altLang="en-US" sz="3200" dirty="0">
                <a:latin typeface="UD デジタル 教科書体 NK-B" panose="02020700000000000000" pitchFamily="18" charset="-128"/>
                <a:ea typeface="UD デジタル 教科書体 NK-B" panose="02020700000000000000" pitchFamily="18" charset="-128"/>
              </a:rPr>
              <a:t>仙台防災枠組</a:t>
            </a:r>
            <a:r>
              <a:rPr kumimoji="1" lang="ja-JP" altLang="en-US" sz="3200" dirty="0">
                <a:latin typeface="UD デジタル 教科書体 NK-B" panose="02020700000000000000" pitchFamily="18" charset="-128"/>
                <a:ea typeface="UD デジタル 教科書体 NK-B" panose="02020700000000000000" pitchFamily="18" charset="-128"/>
              </a:rPr>
              <a:t>（</a:t>
            </a:r>
            <a:r>
              <a:rPr kumimoji="1" lang="en-US" altLang="zh-TW" sz="3200" dirty="0">
                <a:latin typeface="UD デジタル 教科書体 NK-B" panose="02020700000000000000" pitchFamily="18" charset="-128"/>
                <a:ea typeface="UD デジタル 教科書体 NK-B" panose="02020700000000000000" pitchFamily="18" charset="-128"/>
              </a:rPr>
              <a:t>2015-2030</a:t>
            </a:r>
            <a:r>
              <a:rPr kumimoji="1" lang="ja-JP" altLang="en-US" sz="3200" dirty="0">
                <a:latin typeface="UD デジタル 教科書体 NK-B" panose="02020700000000000000" pitchFamily="18" charset="-128"/>
                <a:ea typeface="UD デジタル 教科書体 NK-B" panose="02020700000000000000" pitchFamily="18" charset="-128"/>
              </a:rPr>
              <a:t>）</a:t>
            </a:r>
            <a:endParaRPr kumimoji="1" lang="en-US" altLang="ja-JP" sz="3200" dirty="0">
              <a:latin typeface="UD デジタル 教科書体 NK-B" panose="02020700000000000000" pitchFamily="18" charset="-128"/>
              <a:ea typeface="UD デジタル 教科書体 NK-B" panose="02020700000000000000" pitchFamily="18" charset="-128"/>
            </a:endParaRPr>
          </a:p>
          <a:p>
            <a:endParaRPr lang="en-US" altLang="ja-JP" sz="2400" dirty="0">
              <a:latin typeface="UD デジタル 教科書体 NK-B" panose="02020700000000000000" pitchFamily="18" charset="-128"/>
              <a:ea typeface="UD デジタル 教科書体 NK-B" panose="02020700000000000000" pitchFamily="18" charset="-128"/>
            </a:endParaRPr>
          </a:p>
          <a:p>
            <a:r>
              <a:rPr lang="ja-JP" altLang="en-US" sz="2800" dirty="0">
                <a:latin typeface="UD デジタル 教科書体 NK-B" panose="02020700000000000000" pitchFamily="18" charset="-128"/>
                <a:ea typeface="UD デジタル 教科書体 NK-B" panose="02020700000000000000" pitchFamily="18" charset="-128"/>
              </a:rPr>
              <a:t>第</a:t>
            </a:r>
            <a:r>
              <a:rPr lang="en-US" altLang="ja-JP" sz="2800" dirty="0">
                <a:latin typeface="UD デジタル 教科書体 NK-B" panose="02020700000000000000" pitchFamily="18" charset="-128"/>
                <a:ea typeface="UD デジタル 教科書体 NK-B" panose="02020700000000000000" pitchFamily="18" charset="-128"/>
              </a:rPr>
              <a:t>3</a:t>
            </a:r>
            <a:r>
              <a:rPr lang="ja-JP" altLang="en-US" sz="2800" dirty="0">
                <a:latin typeface="UD デジタル 教科書体 NK-B" panose="02020700000000000000" pitchFamily="18" charset="-128"/>
                <a:ea typeface="UD デジタル 教科書体 NK-B" panose="02020700000000000000" pitchFamily="18" charset="-128"/>
              </a:rPr>
              <a:t>回国連防災世界会議の成果文書として採択。</a:t>
            </a:r>
            <a:endParaRPr lang="en-US" altLang="ja-JP" sz="2800" dirty="0">
              <a:latin typeface="UD デジタル 教科書体 NK-B" panose="02020700000000000000" pitchFamily="18" charset="-128"/>
              <a:ea typeface="UD デジタル 教科書体 NK-B" panose="02020700000000000000" pitchFamily="18" charset="-128"/>
            </a:endParaRPr>
          </a:p>
          <a:p>
            <a:r>
              <a:rPr lang="en-US" altLang="ja-JP" sz="2800" dirty="0">
                <a:latin typeface="UD デジタル 教科書体 NK-B" panose="02020700000000000000" pitchFamily="18" charset="-128"/>
                <a:ea typeface="UD デジタル 教科書体 NK-B" panose="02020700000000000000" pitchFamily="18" charset="-128"/>
              </a:rPr>
              <a:t>SDGs</a:t>
            </a:r>
            <a:r>
              <a:rPr lang="ja-JP" altLang="en-US" sz="2800" dirty="0">
                <a:latin typeface="UD デジタル 教科書体 NK-B" panose="02020700000000000000" pitchFamily="18" charset="-128"/>
                <a:ea typeface="UD デジタル 教科書体 NK-B" panose="02020700000000000000" pitchFamily="18" charset="-128"/>
              </a:rPr>
              <a:t>と同じく、</a:t>
            </a:r>
            <a:r>
              <a:rPr lang="en-US" altLang="ja-JP" sz="2800" dirty="0">
                <a:latin typeface="UD デジタル 教科書体 NK-B" panose="02020700000000000000" pitchFamily="18" charset="-128"/>
                <a:ea typeface="UD デジタル 教科書体 NK-B" panose="02020700000000000000" pitchFamily="18" charset="-128"/>
              </a:rPr>
              <a:t>2030</a:t>
            </a:r>
            <a:r>
              <a:rPr lang="ja-JP" altLang="en-US" sz="2800" dirty="0">
                <a:latin typeface="UD デジタル 教科書体 NK-B" panose="02020700000000000000" pitchFamily="18" charset="-128"/>
                <a:ea typeface="UD デジタル 教科書体 NK-B" panose="02020700000000000000" pitchFamily="18" charset="-128"/>
              </a:rPr>
              <a:t>年までの世界の優先アクションを示した。</a:t>
            </a:r>
          </a:p>
          <a:p>
            <a:r>
              <a:rPr lang="ja-JP" altLang="en-US" sz="2800" dirty="0">
                <a:latin typeface="UD デジタル 教科書体 NK-B" panose="02020700000000000000" pitchFamily="18" charset="-128"/>
                <a:ea typeface="UD デジタル 教科書体 NK-B" panose="02020700000000000000" pitchFamily="18" charset="-128"/>
              </a:rPr>
              <a:t>「</a:t>
            </a:r>
            <a:r>
              <a:rPr lang="ja-JP" altLang="en-US" sz="2800" dirty="0">
                <a:solidFill>
                  <a:srgbClr val="0070C0"/>
                </a:solidFill>
                <a:latin typeface="UD デジタル 教科書体 NK-B" panose="02020700000000000000" pitchFamily="18" charset="-128"/>
                <a:ea typeface="UD デジタル 教科書体 NK-B" panose="02020700000000000000" pitchFamily="18" charset="-128"/>
              </a:rPr>
              <a:t>障害を包摂した防災</a:t>
            </a:r>
            <a:r>
              <a:rPr lang="ja-JP" altLang="en-US" sz="2800" dirty="0">
                <a:latin typeface="UD デジタル 教科書体 NK-B" panose="02020700000000000000" pitchFamily="18" charset="-128"/>
                <a:ea typeface="UD デジタル 教科書体 NK-B" panose="02020700000000000000" pitchFamily="18" charset="-128"/>
              </a:rPr>
              <a:t>」という新しい概念が示され、精神障害を含む障害分野においても画期的な進歩となった。</a:t>
            </a:r>
            <a:endParaRPr lang="en-US" altLang="ja-JP" sz="2800" dirty="0">
              <a:latin typeface="UD デジタル 教科書体 NK-B" panose="02020700000000000000" pitchFamily="18" charset="-128"/>
              <a:ea typeface="UD デジタル 教科書体 NK-B" panose="02020700000000000000" pitchFamily="18" charset="-128"/>
            </a:endParaRPr>
          </a:p>
          <a:p>
            <a:endParaRPr kumimoji="1" lang="en-US" altLang="ja-JP" sz="2600" dirty="0">
              <a:latin typeface="UD デジタル 教科書体 NK-B" panose="02020700000000000000" pitchFamily="18" charset="-128"/>
              <a:ea typeface="UD デジタル 教科書体 NK-B" panose="02020700000000000000" pitchFamily="18" charset="-128"/>
            </a:endParaRPr>
          </a:p>
          <a:p>
            <a:r>
              <a:rPr kumimoji="1" lang="ja-JP" altLang="en-US" sz="2600" dirty="0">
                <a:latin typeface="UD デジタル 教科書体 NK-B" panose="02020700000000000000" pitchFamily="18" charset="-128"/>
                <a:ea typeface="UD デジタル 教科書体 NK-B" panose="02020700000000000000" pitchFamily="18" charset="-128"/>
              </a:rPr>
              <a:t>①政策・計画・基準の企画立案及び実施のプロセスに</a:t>
            </a:r>
            <a:r>
              <a:rPr kumimoji="1" lang="ja-JP" altLang="en-US" sz="2600" b="1" dirty="0">
                <a:solidFill>
                  <a:srgbClr val="0070C0"/>
                </a:solidFill>
                <a:latin typeface="UD デジタル 教科書体 NK-B" panose="02020700000000000000" pitchFamily="18" charset="-128"/>
                <a:ea typeface="UD デジタル 教科書体 NK-B" panose="02020700000000000000" pitchFamily="18" charset="-128"/>
              </a:rPr>
              <a:t>障害者が参加</a:t>
            </a:r>
            <a:r>
              <a:rPr kumimoji="1" lang="ja-JP" altLang="en-US" sz="2600" dirty="0">
                <a:latin typeface="UD デジタル 教科書体 NK-B" panose="02020700000000000000" pitchFamily="18" charset="-128"/>
                <a:ea typeface="UD デジタル 教科書体 NK-B" panose="02020700000000000000" pitchFamily="18" charset="-128"/>
              </a:rPr>
              <a:t>すること</a:t>
            </a:r>
            <a:endParaRPr kumimoji="1" lang="en-US" altLang="ja-JP" sz="2600" dirty="0">
              <a:latin typeface="UD デジタル 教科書体 NK-B" panose="02020700000000000000" pitchFamily="18" charset="-128"/>
              <a:ea typeface="UD デジタル 教科書体 NK-B" panose="02020700000000000000" pitchFamily="18" charset="-128"/>
            </a:endParaRPr>
          </a:p>
          <a:p>
            <a:r>
              <a:rPr lang="ja-JP" altLang="en-US" sz="2600" dirty="0">
                <a:latin typeface="UD デジタル 教科書体 NK-B" panose="02020700000000000000" pitchFamily="18" charset="-128"/>
                <a:ea typeface="UD デジタル 教科書体 NK-B" panose="02020700000000000000" pitchFamily="18" charset="-128"/>
              </a:rPr>
              <a:t>②</a:t>
            </a:r>
            <a:r>
              <a:rPr kumimoji="1" lang="ja-JP" altLang="en-US" sz="2600" dirty="0">
                <a:latin typeface="UD デジタル 教科書体 NK-B" panose="02020700000000000000" pitchFamily="18" charset="-128"/>
                <a:ea typeface="UD デジタル 教科書体 NK-B" panose="02020700000000000000" pitchFamily="18" charset="-128"/>
              </a:rPr>
              <a:t>年齢やジェンダーのみならず障害によって分類された</a:t>
            </a:r>
            <a:r>
              <a:rPr kumimoji="1" lang="ja-JP" altLang="en-US" sz="2600" b="1" dirty="0">
                <a:solidFill>
                  <a:srgbClr val="0070C0"/>
                </a:solidFill>
                <a:latin typeface="UD デジタル 教科書体 NK-B" panose="02020700000000000000" pitchFamily="18" charset="-128"/>
                <a:ea typeface="UD デジタル 教科書体 NK-B" panose="02020700000000000000" pitchFamily="18" charset="-128"/>
              </a:rPr>
              <a:t>データを収集</a:t>
            </a:r>
            <a:r>
              <a:rPr kumimoji="1" lang="ja-JP" altLang="en-US" sz="2600" b="1" dirty="0">
                <a:latin typeface="UD デジタル 教科書体 NK-B" panose="02020700000000000000" pitchFamily="18" charset="-128"/>
                <a:ea typeface="UD デジタル 教科書体 NK-B" panose="02020700000000000000" pitchFamily="18" charset="-128"/>
              </a:rPr>
              <a:t>する</a:t>
            </a:r>
            <a:r>
              <a:rPr kumimoji="1" lang="ja-JP" altLang="en-US" sz="2600" dirty="0">
                <a:latin typeface="UD デジタル 教科書体 NK-B" panose="02020700000000000000" pitchFamily="18" charset="-128"/>
                <a:ea typeface="UD デジタル 教科書体 NK-B" panose="02020700000000000000" pitchFamily="18" charset="-128"/>
              </a:rPr>
              <a:t>こと</a:t>
            </a:r>
            <a:endParaRPr kumimoji="1" lang="en-US" altLang="ja-JP" sz="2600" dirty="0">
              <a:latin typeface="UD デジタル 教科書体 NK-B" panose="02020700000000000000" pitchFamily="18" charset="-128"/>
              <a:ea typeface="UD デジタル 教科書体 NK-B" panose="02020700000000000000" pitchFamily="18" charset="-128"/>
            </a:endParaRPr>
          </a:p>
          <a:p>
            <a:r>
              <a:rPr lang="ja-JP" altLang="en-US" sz="2600" dirty="0">
                <a:latin typeface="UD デジタル 教科書体 NK-B" panose="02020700000000000000" pitchFamily="18" charset="-128"/>
                <a:ea typeface="UD デジタル 教科書体 NK-B" panose="02020700000000000000" pitchFamily="18" charset="-128"/>
              </a:rPr>
              <a:t>③</a:t>
            </a:r>
            <a:r>
              <a:rPr kumimoji="1" lang="ja-JP" altLang="en-US" sz="2600" dirty="0">
                <a:latin typeface="UD デジタル 教科書体 NK-B" panose="02020700000000000000" pitchFamily="18" charset="-128"/>
                <a:ea typeface="UD デジタル 教科書体 NK-B" panose="02020700000000000000" pitchFamily="18" charset="-128"/>
              </a:rPr>
              <a:t>障害等をめぐる技術革新・技術開発への</a:t>
            </a:r>
            <a:r>
              <a:rPr kumimoji="1" lang="ja-JP" altLang="en-US" sz="2600" b="1" dirty="0">
                <a:solidFill>
                  <a:srgbClr val="0070C0"/>
                </a:solidFill>
                <a:latin typeface="UD デジタル 教科書体 NK-B" panose="02020700000000000000" pitchFamily="18" charset="-128"/>
                <a:ea typeface="UD デジタル 教科書体 NK-B" panose="02020700000000000000" pitchFamily="18" charset="-128"/>
              </a:rPr>
              <a:t>投資をすること</a:t>
            </a:r>
            <a:endParaRPr kumimoji="1" lang="en-US" altLang="ja-JP" sz="2600" b="1" dirty="0">
              <a:solidFill>
                <a:srgbClr val="0070C0"/>
              </a:solidFill>
              <a:latin typeface="UD デジタル 教科書体 NK-B" panose="02020700000000000000" pitchFamily="18" charset="-128"/>
              <a:ea typeface="UD デジタル 教科書体 NK-B" panose="02020700000000000000" pitchFamily="18" charset="-128"/>
            </a:endParaRPr>
          </a:p>
          <a:p>
            <a:r>
              <a:rPr lang="ja-JP" altLang="en-US" sz="2600" dirty="0">
                <a:latin typeface="UD デジタル 教科書体 NK-B" panose="02020700000000000000" pitchFamily="18" charset="-128"/>
                <a:ea typeface="UD デジタル 教科書体 NK-B" panose="02020700000000000000" pitchFamily="18" charset="-128"/>
              </a:rPr>
              <a:t>④</a:t>
            </a:r>
            <a:r>
              <a:rPr kumimoji="1" lang="ja-JP" altLang="en-US" sz="2600" dirty="0">
                <a:latin typeface="UD デジタル 教科書体 NK-B" panose="02020700000000000000" pitchFamily="18" charset="-128"/>
                <a:ea typeface="UD デジタル 教科書体 NK-B" panose="02020700000000000000" pitchFamily="18" charset="-128"/>
              </a:rPr>
              <a:t>災害への対応・復興再建等における</a:t>
            </a:r>
            <a:r>
              <a:rPr kumimoji="1" lang="ja-JP" altLang="en-US" sz="2600" b="1" dirty="0">
                <a:solidFill>
                  <a:srgbClr val="0070C0"/>
                </a:solidFill>
                <a:latin typeface="UD デジタル 教科書体 NK-B" panose="02020700000000000000" pitchFamily="18" charset="-128"/>
                <a:ea typeface="UD デジタル 教科書体 NK-B" panose="02020700000000000000" pitchFamily="18" charset="-128"/>
              </a:rPr>
              <a:t>障害者のエンパワーメントの重要</a:t>
            </a:r>
            <a:endParaRPr kumimoji="1" lang="en-US" altLang="ja-JP" sz="2400" dirty="0">
              <a:latin typeface="BIZ UDPゴシック" panose="020B0400000000000000" pitchFamily="50" charset="-128"/>
              <a:ea typeface="BIZ UDPゴシック" panose="020B0400000000000000" pitchFamily="50" charset="-128"/>
            </a:endParaRPr>
          </a:p>
        </p:txBody>
      </p:sp>
      <p:pic>
        <p:nvPicPr>
          <p:cNvPr id="2" name="図 1">
            <a:extLst>
              <a:ext uri="{FF2B5EF4-FFF2-40B4-BE49-F238E27FC236}">
                <a16:creationId xmlns:a16="http://schemas.microsoft.com/office/drawing/2014/main" id="{62758BBA-EDC0-3264-352E-118B1757B17B}"/>
              </a:ext>
            </a:extLst>
          </p:cNvPr>
          <p:cNvPicPr>
            <a:picLocks noChangeAspect="1"/>
          </p:cNvPicPr>
          <p:nvPr/>
        </p:nvPicPr>
        <p:blipFill>
          <a:blip r:embed="rId3"/>
          <a:stretch>
            <a:fillRect/>
          </a:stretch>
        </p:blipFill>
        <p:spPr>
          <a:xfrm>
            <a:off x="10258272" y="916485"/>
            <a:ext cx="1415984" cy="2008927"/>
          </a:xfrm>
          <a:prstGeom prst="rect">
            <a:avLst/>
          </a:prstGeom>
        </p:spPr>
      </p:pic>
    </p:spTree>
    <p:extLst>
      <p:ext uri="{BB962C8B-B14F-4D97-AF65-F5344CB8AC3E}">
        <p14:creationId xmlns:p14="http://schemas.microsoft.com/office/powerpoint/2010/main" val="3128033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81CC7C-230A-4ACC-A442-E04C795A4006}"/>
            </a:ext>
          </a:extLst>
        </p:cNvPr>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CE1787CC-6F11-A803-F193-B05875D19F28}"/>
              </a:ext>
            </a:extLst>
          </p:cNvPr>
          <p:cNvSpPr txBox="1"/>
          <p:nvPr/>
        </p:nvSpPr>
        <p:spPr>
          <a:xfrm>
            <a:off x="868015" y="90560"/>
            <a:ext cx="11058940" cy="646331"/>
          </a:xfrm>
          <a:prstGeom prst="rect">
            <a:avLst/>
          </a:prstGeom>
          <a:noFill/>
        </p:spPr>
        <p:txBody>
          <a:bodyPr wrap="square" rtlCol="0">
            <a:spAutoFit/>
          </a:bodyPr>
          <a:lstStyle/>
          <a:p>
            <a:r>
              <a:rPr lang="ja-JP" altLang="en-US" sz="3600" b="1" dirty="0">
                <a:latin typeface="BIZ UDPゴシック" panose="020B0400000000000000" pitchFamily="50" charset="-128"/>
                <a:ea typeface="BIZ UDPゴシック" panose="020B0400000000000000" pitchFamily="50" charset="-128"/>
              </a:rPr>
              <a:t>当事者主導研究とは</a:t>
            </a:r>
          </a:p>
        </p:txBody>
      </p:sp>
      <p:cxnSp>
        <p:nvCxnSpPr>
          <p:cNvPr id="11" name="直線コネクタ 10">
            <a:extLst>
              <a:ext uri="{FF2B5EF4-FFF2-40B4-BE49-F238E27FC236}">
                <a16:creationId xmlns:a16="http://schemas.microsoft.com/office/drawing/2014/main" id="{88AE2B92-56E7-E457-5F2A-F7979E6DB8E1}"/>
              </a:ext>
            </a:extLst>
          </p:cNvPr>
          <p:cNvCxnSpPr>
            <a:cxnSpLocks/>
          </p:cNvCxnSpPr>
          <p:nvPr/>
        </p:nvCxnSpPr>
        <p:spPr>
          <a:xfrm>
            <a:off x="251793" y="778851"/>
            <a:ext cx="11820939" cy="0"/>
          </a:xfrm>
          <a:prstGeom prst="line">
            <a:avLst/>
          </a:prstGeom>
          <a:ln w="7620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DE8F4A1B-9303-A208-2269-5308501D2C3F}"/>
              </a:ext>
            </a:extLst>
          </p:cNvPr>
          <p:cNvSpPr/>
          <p:nvPr/>
        </p:nvSpPr>
        <p:spPr>
          <a:xfrm>
            <a:off x="265045" y="190643"/>
            <a:ext cx="450574" cy="450574"/>
          </a:xfrm>
          <a:prstGeom prst="roundRect">
            <a:avLst/>
          </a:prstGeom>
          <a:solidFill>
            <a:schemeClr val="accent5">
              <a:lumMod val="75000"/>
            </a:schemeClr>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a:extLst>
              <a:ext uri="{FF2B5EF4-FFF2-40B4-BE49-F238E27FC236}">
                <a16:creationId xmlns:a16="http://schemas.microsoft.com/office/drawing/2014/main" id="{A5CA0203-F952-5A70-6799-50A1A73D9885}"/>
              </a:ext>
            </a:extLst>
          </p:cNvPr>
          <p:cNvSpPr txBox="1">
            <a:spLocks/>
          </p:cNvSpPr>
          <p:nvPr/>
        </p:nvSpPr>
        <p:spPr>
          <a:xfrm>
            <a:off x="163678" y="1167473"/>
            <a:ext cx="11489905" cy="310182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br>
              <a:rPr lang="en-US" altLang="ja-JP" sz="2000" dirty="0">
                <a:latin typeface="UD デジタル 教科書体 NK-B" panose="02020700000000000000" pitchFamily="18" charset="-128"/>
                <a:ea typeface="UD デジタル 教科書体 NK-B" panose="02020700000000000000" pitchFamily="18" charset="-128"/>
              </a:rPr>
            </a:br>
            <a:r>
              <a:rPr lang="ja-JP" altLang="en-US" sz="2800" dirty="0">
                <a:latin typeface="UD デジタル 教科書体 NK-B" panose="02020700000000000000" pitchFamily="18" charset="-128"/>
                <a:ea typeface="UD デジタル 教科書体 NK-B" panose="02020700000000000000" pitchFamily="18" charset="-128"/>
              </a:rPr>
              <a:t>「患者・市民参画</a:t>
            </a:r>
            <a:r>
              <a:rPr lang="ja-JP" altLang="en-US" sz="2000" dirty="0">
                <a:latin typeface="UD デジタル 教科書体 NK-B" panose="02020700000000000000" pitchFamily="18" charset="-128"/>
                <a:ea typeface="UD デジタル 教科書体 NK-B" panose="02020700000000000000" pitchFamily="18" charset="-128"/>
              </a:rPr>
              <a:t>（</a:t>
            </a:r>
            <a:r>
              <a:rPr lang="en-US" altLang="ja-JP" sz="2000" dirty="0">
                <a:latin typeface="UD デジタル 教科書体 NK-B" panose="02020700000000000000" pitchFamily="18" charset="-128"/>
                <a:ea typeface="UD デジタル 教科書体 NK-B" panose="02020700000000000000" pitchFamily="18" charset="-128"/>
              </a:rPr>
              <a:t>Patient and Public involvement: </a:t>
            </a:r>
            <a:r>
              <a:rPr lang="en-US" altLang="ja-JP" dirty="0">
                <a:latin typeface="UD デジタル 教科書体 NK-B" panose="02020700000000000000" pitchFamily="18" charset="-128"/>
                <a:ea typeface="UD デジタル 教科書体 NK-B" panose="02020700000000000000" pitchFamily="18" charset="-128"/>
              </a:rPr>
              <a:t>PPI</a:t>
            </a:r>
            <a:r>
              <a:rPr lang="ja-JP" altLang="en-US" sz="2000" dirty="0">
                <a:latin typeface="UD デジタル 教科書体 NK-B" panose="02020700000000000000" pitchFamily="18" charset="-128"/>
                <a:ea typeface="UD デジタル 教科書体 NK-B" panose="02020700000000000000" pitchFamily="18" charset="-128"/>
              </a:rPr>
              <a:t>）</a:t>
            </a:r>
            <a:r>
              <a:rPr lang="ja-JP" altLang="en-US" dirty="0">
                <a:latin typeface="UD デジタル 教科書体 NK-B" panose="02020700000000000000" pitchFamily="18" charset="-128"/>
                <a:ea typeface="UD デジタル 教科書体 NK-B" panose="02020700000000000000" pitchFamily="18" charset="-128"/>
              </a:rPr>
              <a:t>」</a:t>
            </a:r>
            <a:r>
              <a:rPr lang="ja-JP" altLang="en-US" sz="2800" dirty="0">
                <a:latin typeface="UD デジタル 教科書体 NK-B" panose="02020700000000000000" pitchFamily="18" charset="-128"/>
                <a:ea typeface="UD デジタル 教科書体 NK-B" panose="02020700000000000000" pitchFamily="18" charset="-128"/>
              </a:rPr>
              <a:t>の重要性が国際認知　</a:t>
            </a:r>
            <a:endParaRPr lang="en-US" altLang="ja-JP" sz="1200" dirty="0">
              <a:latin typeface="UD デジタル 教科書体 NK-B" panose="02020700000000000000" pitchFamily="18" charset="-128"/>
              <a:ea typeface="UD デジタル 教科書体 NK-B" panose="02020700000000000000" pitchFamily="18" charset="-128"/>
            </a:endParaRPr>
          </a:p>
          <a:p>
            <a:pPr algn="l"/>
            <a:endParaRPr lang="en-US" altLang="ja-JP" sz="1400" dirty="0">
              <a:latin typeface="UD デジタル 教科書体 NK-B" panose="02020700000000000000" pitchFamily="18" charset="-128"/>
              <a:ea typeface="UD デジタル 教科書体 NK-B" panose="02020700000000000000" pitchFamily="18" charset="-128"/>
            </a:endParaRPr>
          </a:p>
          <a:p>
            <a:pPr algn="l"/>
            <a:r>
              <a:rPr lang="ja-JP" altLang="en-US" dirty="0">
                <a:latin typeface="UD デジタル 教科書体 NK-B" panose="02020700000000000000" pitchFamily="18" charset="-128"/>
                <a:ea typeface="UD デジタル 教科書体 NK-B" panose="02020700000000000000" pitchFamily="18" charset="-128"/>
              </a:rPr>
              <a:t>■</a:t>
            </a:r>
            <a:r>
              <a:rPr lang="en-US" altLang="ja-JP" dirty="0">
                <a:latin typeface="UD デジタル 教科書体 NK-B" panose="02020700000000000000" pitchFamily="18" charset="-128"/>
                <a:ea typeface="UD デジタル 教科書体 NK-B" panose="02020700000000000000" pitchFamily="18" charset="-128"/>
              </a:rPr>
              <a:t>PPI</a:t>
            </a:r>
            <a:r>
              <a:rPr lang="ja-JP" altLang="en-US" dirty="0">
                <a:latin typeface="UD デジタル 教科書体 NK-B" panose="02020700000000000000" pitchFamily="18" charset="-128"/>
                <a:ea typeface="UD デジタル 教科書体 NK-B" panose="02020700000000000000" pitchFamily="18" charset="-128"/>
              </a:rPr>
              <a:t>の定義</a:t>
            </a:r>
            <a:endParaRPr lang="en-US" altLang="ja-JP" dirty="0">
              <a:latin typeface="UD デジタル 教科書体 NK-B" panose="02020700000000000000" pitchFamily="18" charset="-128"/>
              <a:ea typeface="UD デジタル 教科書体 NK-B" panose="02020700000000000000" pitchFamily="18" charset="-128"/>
            </a:endParaRPr>
          </a:p>
          <a:p>
            <a:pPr algn="l"/>
            <a:r>
              <a:rPr lang="ja-JP" altLang="en-US" dirty="0">
                <a:latin typeface="UD デジタル 教科書体 NK-B" panose="02020700000000000000" pitchFamily="18" charset="-128"/>
                <a:ea typeface="UD デジタル 教科書体 NK-B" panose="02020700000000000000" pitchFamily="18" charset="-128"/>
              </a:rPr>
              <a:t>　市民に対して</a:t>
            </a:r>
            <a:r>
              <a:rPr lang="en-US" altLang="ja-JP" dirty="0">
                <a:latin typeface="UD デジタル 教科書体 NK-B" panose="02020700000000000000" pitchFamily="18" charset="-128"/>
                <a:ea typeface="UD デジタル 教科書体 NK-B" panose="02020700000000000000" pitchFamily="18" charset="-128"/>
              </a:rPr>
              <a:t>/</a:t>
            </a:r>
            <a:r>
              <a:rPr lang="ja-JP" altLang="en-US" dirty="0">
                <a:latin typeface="UD デジタル 教科書体 NK-B" panose="02020700000000000000" pitchFamily="18" charset="-128"/>
                <a:ea typeface="UD デジタル 教科書体 NK-B" panose="02020700000000000000" pitchFamily="18" charset="-128"/>
              </a:rPr>
              <a:t>について</a:t>
            </a:r>
            <a:r>
              <a:rPr lang="en-US" altLang="ja-JP" dirty="0">
                <a:latin typeface="UD デジタル 教科書体 NK-B" panose="02020700000000000000" pitchFamily="18" charset="-128"/>
                <a:ea typeface="UD デジタル 教科書体 NK-B" panose="02020700000000000000" pitchFamily="18" charset="-128"/>
              </a:rPr>
              <a:t>/</a:t>
            </a:r>
            <a:r>
              <a:rPr lang="ja-JP" altLang="en-US" dirty="0">
                <a:latin typeface="UD デジタル 教科書体 NK-B" panose="02020700000000000000" pitchFamily="18" charset="-128"/>
                <a:ea typeface="UD デジタル 教科書体 NK-B" panose="02020700000000000000" pitchFamily="18" charset="-128"/>
              </a:rPr>
              <a:t>のためではなく、</a:t>
            </a:r>
            <a:br>
              <a:rPr lang="en-US" altLang="ja-JP" dirty="0">
                <a:latin typeface="UD デジタル 教科書体 NK-B" panose="02020700000000000000" pitchFamily="18" charset="-128"/>
                <a:ea typeface="UD デジタル 教科書体 NK-B" panose="02020700000000000000" pitchFamily="18" charset="-128"/>
              </a:rPr>
            </a:br>
            <a:r>
              <a:rPr lang="ja-JP" altLang="en-US" dirty="0">
                <a:latin typeface="UD デジタル 教科書体 NK-B" panose="02020700000000000000" pitchFamily="18" charset="-128"/>
                <a:ea typeface="UD デジタル 教科書体 NK-B" panose="02020700000000000000" pitchFamily="18" charset="-128"/>
              </a:rPr>
              <a:t>　　　　　　　　　　　　　　　　</a:t>
            </a:r>
            <a:r>
              <a:rPr lang="ja-JP" altLang="en-US" sz="2800" dirty="0">
                <a:solidFill>
                  <a:srgbClr val="4472C4"/>
                </a:solidFill>
                <a:latin typeface="UD デジタル 教科書体 NK-B" panose="02020700000000000000" pitchFamily="18" charset="-128"/>
                <a:ea typeface="UD デジタル 教科書体 NK-B" panose="02020700000000000000" pitchFamily="18" charset="-128"/>
              </a:rPr>
              <a:t>　市民と一緒に、あるいは市民によって行われる研究</a:t>
            </a:r>
            <a:endParaRPr lang="en-US" altLang="ja-JP" sz="2800" dirty="0">
              <a:solidFill>
                <a:srgbClr val="4472C4"/>
              </a:solidFill>
              <a:latin typeface="UD デジタル 教科書体 NK-B" panose="02020700000000000000" pitchFamily="18" charset="-128"/>
              <a:ea typeface="UD デジタル 教科書体 NK-B" panose="02020700000000000000" pitchFamily="18" charset="-128"/>
            </a:endParaRPr>
          </a:p>
          <a:p>
            <a:pPr algn="l"/>
            <a:r>
              <a:rPr lang="ja-JP" altLang="en-US" dirty="0">
                <a:latin typeface="UD デジタル 教科書体 NK-B" panose="02020700000000000000" pitchFamily="18" charset="-128"/>
                <a:ea typeface="UD デジタル 教科書体 NK-B" panose="02020700000000000000" pitchFamily="18" charset="-128"/>
              </a:rPr>
              <a:t>■</a:t>
            </a:r>
            <a:r>
              <a:rPr lang="en-US" altLang="ja-JP" dirty="0">
                <a:latin typeface="UD デジタル 教科書体 NK-B" panose="02020700000000000000" pitchFamily="18" charset="-128"/>
                <a:ea typeface="UD デジタル 教科書体 NK-B" panose="02020700000000000000" pitchFamily="18" charset="-128"/>
              </a:rPr>
              <a:t>PPI</a:t>
            </a:r>
            <a:r>
              <a:rPr lang="ja-JP" altLang="en-US" dirty="0">
                <a:latin typeface="UD デジタル 教科書体 NK-B" panose="02020700000000000000" pitchFamily="18" charset="-128"/>
                <a:ea typeface="UD デジタル 教科書体 NK-B" panose="02020700000000000000" pitchFamily="18" charset="-128"/>
              </a:rPr>
              <a:t>の種類</a:t>
            </a:r>
            <a:endParaRPr lang="ja-JP" altLang="en-US" sz="1350" dirty="0">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a:extLst>
              <a:ext uri="{FF2B5EF4-FFF2-40B4-BE49-F238E27FC236}">
                <a16:creationId xmlns:a16="http://schemas.microsoft.com/office/drawing/2014/main" id="{BE571B7A-32E1-A68B-C300-5D93F8D2074A}"/>
              </a:ext>
            </a:extLst>
          </p:cNvPr>
          <p:cNvSpPr txBox="1"/>
          <p:nvPr/>
        </p:nvSpPr>
        <p:spPr>
          <a:xfrm>
            <a:off x="427342" y="4154508"/>
            <a:ext cx="3355158" cy="1692771"/>
          </a:xfrm>
          <a:prstGeom prst="rect">
            <a:avLst/>
          </a:prstGeom>
          <a:solidFill>
            <a:schemeClr val="accent5">
              <a:lumMod val="40000"/>
              <a:lumOff val="60000"/>
            </a:schemeClr>
          </a:solidFill>
          <a:ln w="19050">
            <a:solidFill>
              <a:schemeClr val="tx1"/>
            </a:solidFill>
          </a:ln>
        </p:spPr>
        <p:txBody>
          <a:bodyPr wrap="square" rtlCol="0">
            <a:spAutoFit/>
          </a:bodyPr>
          <a:lstStyle/>
          <a:p>
            <a:pPr algn="ctr"/>
            <a:r>
              <a:rPr kumimoji="1" lang="ja-JP" altLang="en-US" sz="2800" b="1" dirty="0"/>
              <a:t>相談型</a:t>
            </a:r>
            <a:endParaRPr kumimoji="1" lang="en-US" altLang="ja-JP" sz="2800" b="1" dirty="0"/>
          </a:p>
          <a:p>
            <a:pPr algn="ctr"/>
            <a:r>
              <a:rPr kumimoji="1" lang="ja-JP" altLang="en-US" sz="2400" dirty="0"/>
              <a:t>（</a:t>
            </a:r>
            <a:r>
              <a:rPr kumimoji="1" lang="en-US" altLang="ja-JP" sz="2400" dirty="0"/>
              <a:t>Consultation</a:t>
            </a:r>
            <a:r>
              <a:rPr kumimoji="1" lang="ja-JP" altLang="en-US" sz="2400" dirty="0"/>
              <a:t>）</a:t>
            </a:r>
          </a:p>
          <a:p>
            <a:pPr algn="ctr"/>
            <a:r>
              <a:rPr kumimoji="1" lang="ja-JP" altLang="en-US" sz="2400" dirty="0"/>
              <a:t>研究者が当事者に</a:t>
            </a:r>
            <a:endParaRPr kumimoji="1" lang="en-US" altLang="ja-JP" sz="2400" dirty="0"/>
          </a:p>
          <a:p>
            <a:pPr algn="ctr"/>
            <a:r>
              <a:rPr kumimoji="1" lang="ja-JP" altLang="en-US" sz="2400" dirty="0"/>
              <a:t>相談・意見を求める</a:t>
            </a:r>
          </a:p>
        </p:txBody>
      </p:sp>
      <p:sp>
        <p:nvSpPr>
          <p:cNvPr id="13" name="テキスト ボックス 12">
            <a:extLst>
              <a:ext uri="{FF2B5EF4-FFF2-40B4-BE49-F238E27FC236}">
                <a16:creationId xmlns:a16="http://schemas.microsoft.com/office/drawing/2014/main" id="{CD1BC552-171A-73E4-CC9C-38A0F5BE2654}"/>
              </a:ext>
            </a:extLst>
          </p:cNvPr>
          <p:cNvSpPr txBox="1"/>
          <p:nvPr/>
        </p:nvSpPr>
        <p:spPr>
          <a:xfrm>
            <a:off x="4038600" y="4168488"/>
            <a:ext cx="3740063" cy="1692771"/>
          </a:xfrm>
          <a:prstGeom prst="rect">
            <a:avLst/>
          </a:prstGeom>
          <a:solidFill>
            <a:schemeClr val="accent6">
              <a:lumMod val="60000"/>
              <a:lumOff val="40000"/>
            </a:schemeClr>
          </a:solidFill>
          <a:ln w="19050">
            <a:solidFill>
              <a:schemeClr val="tx1"/>
            </a:solidFill>
          </a:ln>
        </p:spPr>
        <p:txBody>
          <a:bodyPr wrap="square" rtlCol="0">
            <a:spAutoFit/>
          </a:bodyPr>
          <a:lstStyle/>
          <a:p>
            <a:pPr algn="ctr"/>
            <a:r>
              <a:rPr lang="ja-JP" altLang="en-US" sz="2800" b="1" dirty="0"/>
              <a:t>協力型 </a:t>
            </a:r>
            <a:br>
              <a:rPr lang="en-US" altLang="ja-JP" sz="2400" dirty="0"/>
            </a:br>
            <a:r>
              <a:rPr lang="ja-JP" altLang="en-US" sz="2400" dirty="0"/>
              <a:t>（</a:t>
            </a:r>
            <a:r>
              <a:rPr lang="en-US" altLang="ja-JP" sz="2400" dirty="0"/>
              <a:t>Collaboration</a:t>
            </a:r>
            <a:r>
              <a:rPr lang="ja-JP" altLang="en-US" sz="2400" dirty="0"/>
              <a:t>） </a:t>
            </a:r>
            <a:br>
              <a:rPr lang="en-US" altLang="ja-JP" sz="2400" dirty="0"/>
            </a:br>
            <a:r>
              <a:rPr lang="ja-JP" altLang="en-US" sz="2400" dirty="0"/>
              <a:t>当事者と研究者が </a:t>
            </a:r>
            <a:br>
              <a:rPr lang="en-US" altLang="ja-JP" sz="2400" dirty="0"/>
            </a:br>
            <a:r>
              <a:rPr lang="ja-JP" altLang="en-US" sz="2400" dirty="0"/>
              <a:t>協働によって実施</a:t>
            </a:r>
            <a:endParaRPr kumimoji="1" lang="ja-JP" altLang="en-US" sz="2400" dirty="0"/>
          </a:p>
        </p:txBody>
      </p:sp>
      <p:sp>
        <p:nvSpPr>
          <p:cNvPr id="14" name="テキスト ボックス 13">
            <a:extLst>
              <a:ext uri="{FF2B5EF4-FFF2-40B4-BE49-F238E27FC236}">
                <a16:creationId xmlns:a16="http://schemas.microsoft.com/office/drawing/2014/main" id="{A88F7974-D5F3-B0C8-18EB-252CBED02717}"/>
              </a:ext>
            </a:extLst>
          </p:cNvPr>
          <p:cNvSpPr txBox="1"/>
          <p:nvPr/>
        </p:nvSpPr>
        <p:spPr>
          <a:xfrm>
            <a:off x="8034763" y="4207259"/>
            <a:ext cx="4037969" cy="1631216"/>
          </a:xfrm>
          <a:prstGeom prst="rect">
            <a:avLst/>
          </a:prstGeom>
          <a:solidFill>
            <a:schemeClr val="accent4">
              <a:lumMod val="60000"/>
              <a:lumOff val="40000"/>
            </a:schemeClr>
          </a:solidFill>
          <a:ln w="19050">
            <a:solidFill>
              <a:schemeClr val="tx1"/>
            </a:solidFill>
          </a:ln>
        </p:spPr>
        <p:txBody>
          <a:bodyPr wrap="square" rtlCol="0">
            <a:spAutoFit/>
          </a:bodyPr>
          <a:lstStyle/>
          <a:p>
            <a:pPr algn="ctr"/>
            <a:r>
              <a:rPr lang="ja-JP" altLang="en-US" sz="2800" b="1" dirty="0"/>
              <a:t>当事者主導型</a:t>
            </a:r>
            <a:br>
              <a:rPr lang="en-US" altLang="ja-JP" sz="2800" dirty="0"/>
            </a:br>
            <a:r>
              <a:rPr lang="ja-JP" altLang="en-US" sz="2400" dirty="0"/>
              <a:t>（</a:t>
            </a:r>
            <a:r>
              <a:rPr lang="en-US" altLang="ja-JP" sz="2400" dirty="0"/>
              <a:t>User-led or controlled</a:t>
            </a:r>
            <a:r>
              <a:rPr lang="ja-JP" altLang="en-US" sz="2400" dirty="0"/>
              <a:t>）</a:t>
            </a:r>
            <a:br>
              <a:rPr lang="en-US" altLang="ja-JP" sz="2400" dirty="0"/>
            </a:br>
            <a:r>
              <a:rPr lang="ja-JP" altLang="en-US" sz="2400" dirty="0"/>
              <a:t>当事者が研究遂行の</a:t>
            </a:r>
          </a:p>
          <a:p>
            <a:pPr algn="ctr"/>
            <a:r>
              <a:rPr lang="ja-JP" altLang="en-US" sz="2400" dirty="0"/>
              <a:t>主体かつ主導</a:t>
            </a:r>
            <a:endParaRPr kumimoji="1" lang="ja-JP" altLang="en-US" sz="2400" dirty="0"/>
          </a:p>
        </p:txBody>
      </p:sp>
      <p:sp>
        <p:nvSpPr>
          <p:cNvPr id="15" name="テキスト ボックス 14">
            <a:extLst>
              <a:ext uri="{FF2B5EF4-FFF2-40B4-BE49-F238E27FC236}">
                <a16:creationId xmlns:a16="http://schemas.microsoft.com/office/drawing/2014/main" id="{3DE4E099-3C44-7C72-9F8C-FA74B3AD6131}"/>
              </a:ext>
            </a:extLst>
          </p:cNvPr>
          <p:cNvSpPr txBox="1"/>
          <p:nvPr/>
        </p:nvSpPr>
        <p:spPr>
          <a:xfrm>
            <a:off x="125260" y="6079149"/>
            <a:ext cx="10471759" cy="1138773"/>
          </a:xfrm>
          <a:prstGeom prst="rect">
            <a:avLst/>
          </a:prstGeom>
          <a:noFill/>
        </p:spPr>
        <p:txBody>
          <a:bodyPr wrap="square" rtlCol="0">
            <a:spAutoFit/>
          </a:bodyPr>
          <a:lstStyle/>
          <a:p>
            <a:r>
              <a:rPr lang="en-US" altLang="ja-JP" sz="1200" dirty="0">
                <a:latin typeface="UD デジタル 教科書体 NK-B" panose="02020700000000000000" pitchFamily="18" charset="-128"/>
                <a:ea typeface="UD デジタル 教科書体 NK-B" panose="02020700000000000000" pitchFamily="18" charset="-128"/>
              </a:rPr>
              <a:t>Democratizing clinical research, Nature, 2011,INVOLVE, 2012,</a:t>
            </a:r>
            <a:r>
              <a:rPr lang="ja-JP" altLang="en-US" sz="1200" dirty="0">
                <a:latin typeface="UD デジタル 教科書体 NK-B" panose="02020700000000000000" pitchFamily="18" charset="-128"/>
                <a:ea typeface="UD デジタル 教科書体 NK-B" panose="02020700000000000000" pitchFamily="18" charset="-128"/>
              </a:rPr>
              <a:t>　</a:t>
            </a:r>
            <a:r>
              <a:rPr lang="en-US" altLang="ja-JP" sz="1200" dirty="0">
                <a:latin typeface="UD デジタル 教科書体 NK-B" panose="02020700000000000000" pitchFamily="18" charset="-128"/>
                <a:ea typeface="UD デジタル 教科書体 NK-B" panose="02020700000000000000" pitchFamily="18" charset="-128"/>
              </a:rPr>
              <a:t>National Institute for health research, 2010</a:t>
            </a:r>
            <a:r>
              <a:rPr lang="ja-JP" altLang="en-US" sz="1200" dirty="0">
                <a:latin typeface="UD デジタル 教科書体 NK-B" panose="02020700000000000000" pitchFamily="18" charset="-128"/>
                <a:ea typeface="UD デジタル 教科書体 NK-B" panose="02020700000000000000" pitchFamily="18" charset="-128"/>
              </a:rPr>
              <a:t>ほか</a:t>
            </a:r>
          </a:p>
          <a:p>
            <a:endParaRPr lang="en-US" altLang="ja-JP" dirty="0">
              <a:latin typeface="UD デジタル 教科書体 NK-B" panose="02020700000000000000" pitchFamily="18" charset="-128"/>
              <a:ea typeface="UD デジタル 教科書体 NK-B" panose="02020700000000000000" pitchFamily="18" charset="-128"/>
            </a:endParaRPr>
          </a:p>
          <a:p>
            <a:endParaRPr lang="en-US" altLang="ja-JP" dirty="0">
              <a:latin typeface="UD デジタル 教科書体 NK-B" panose="02020700000000000000" pitchFamily="18" charset="-128"/>
              <a:ea typeface="UD デジタル 教科書体 NK-B" panose="02020700000000000000" pitchFamily="18" charset="-128"/>
            </a:endParaRPr>
          </a:p>
          <a:p>
            <a:endParaRPr lang="en-US" altLang="ja-JP" sz="2000" dirty="0">
              <a:latin typeface="UD デジタル 教科書体 NK-B" panose="02020700000000000000" pitchFamily="18" charset="-128"/>
              <a:ea typeface="UD デジタル 教科書体 NK-B" panose="02020700000000000000" pitchFamily="18" charset="-128"/>
            </a:endParaRPr>
          </a:p>
        </p:txBody>
      </p:sp>
      <p:sp>
        <p:nvSpPr>
          <p:cNvPr id="16" name="正方形/長方形 15">
            <a:extLst>
              <a:ext uri="{FF2B5EF4-FFF2-40B4-BE49-F238E27FC236}">
                <a16:creationId xmlns:a16="http://schemas.microsoft.com/office/drawing/2014/main" id="{8627C4A2-15E6-EEDD-118C-9E8CA069DDDA}"/>
              </a:ext>
            </a:extLst>
          </p:cNvPr>
          <p:cNvSpPr/>
          <p:nvPr/>
        </p:nvSpPr>
        <p:spPr>
          <a:xfrm>
            <a:off x="8034763" y="3908120"/>
            <a:ext cx="4037969" cy="2171025"/>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7244929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15978</TotalTime>
  <Words>2525</Words>
  <Application>Microsoft Office PowerPoint</Application>
  <PresentationFormat>ワイド画面</PresentationFormat>
  <Paragraphs>200</Paragraphs>
  <Slides>18</Slides>
  <Notes>16</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18</vt:i4>
      </vt:variant>
    </vt:vector>
  </HeadingPairs>
  <TitlesOfParts>
    <vt:vector size="28" baseType="lpstr">
      <vt:lpstr>BIZ UDPゴシック</vt:lpstr>
      <vt:lpstr>HGP創英角ｺﾞｼｯｸUB</vt:lpstr>
      <vt:lpstr>UD デジタル 教科書体 N-B</vt:lpstr>
      <vt:lpstr>UD デジタル 教科書体 NK-B</vt:lpstr>
      <vt:lpstr>UD デジタル 教科書体 NP-B</vt:lpstr>
      <vt:lpstr>メイリオ</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Yuhei Yamada</cp:lastModifiedBy>
  <cp:revision>184</cp:revision>
  <cp:lastPrinted>2025-09-20T05:35:22Z</cp:lastPrinted>
  <dcterms:created xsi:type="dcterms:W3CDTF">2022-09-24T11:15:25Z</dcterms:created>
  <dcterms:modified xsi:type="dcterms:W3CDTF">2025-09-20T12:47:19Z</dcterms:modified>
</cp:coreProperties>
</file>