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1" r:id="rId26"/>
    <p:sldId id="282" r:id="rId27"/>
    <p:sldId id="279" r:id="rId28"/>
    <p:sldId id="283" r:id="rId29"/>
    <p:sldId id="284" r:id="rId30"/>
    <p:sldId id="285"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presProps" Target="pres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8917FC-E638-4E40-9FB0-12E3AF6E25BF}" type="datetimeFigureOut">
              <a:rPr kumimoji="1" lang="ja-JP" altLang="en-US" smtClean="0"/>
              <a:t>2023/8/30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541135-9F76-4C96-AA3F-6F739ACB73FF}" type="slidenum">
              <a:rPr kumimoji="1" lang="ja-JP" altLang="en-US" smtClean="0"/>
              <a:t>‹#›</a:t>
            </a:fld>
            <a:endParaRPr kumimoji="1" lang="ja-JP" altLang="en-US"/>
          </a:p>
        </p:txBody>
      </p:sp>
    </p:spTree>
    <p:extLst>
      <p:ext uri="{BB962C8B-B14F-4D97-AF65-F5344CB8AC3E}">
        <p14:creationId xmlns:p14="http://schemas.microsoft.com/office/powerpoint/2010/main" val="19693010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8DD0A74-2D9D-4298-A718-9EF7F9DFC928}" type="datetime1">
              <a:rPr kumimoji="1" lang="ja-JP" altLang="en-US" smtClean="0"/>
              <a:t>2023/8/30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4119750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A1042A-F151-4F43-8AA2-30B5FB506926}" type="datetime1">
              <a:rPr kumimoji="1" lang="ja-JP" altLang="en-US" smtClean="0"/>
              <a:t>2023/8/30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220827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A886388-3E0D-4C89-B415-16D240DF5ABF}" type="datetime1">
              <a:rPr kumimoji="1" lang="ja-JP" altLang="en-US" smtClean="0"/>
              <a:t>2023/8/30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4191059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E329D0-D9A1-49B3-BE03-148A5FE4383D}" type="datetime1">
              <a:rPr kumimoji="1" lang="ja-JP" altLang="en-US" smtClean="0"/>
              <a:t>2023/8/30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627824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59FE59-80D0-4A1F-AF99-4F07BD09C8F3}" type="datetime1">
              <a:rPr kumimoji="1" lang="ja-JP" altLang="en-US" smtClean="0"/>
              <a:t>2023/8/30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142321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FC1C58D6-D212-457B-A3C9-E95BCFD2F193}" type="datetime1">
              <a:rPr kumimoji="1" lang="ja-JP" altLang="en-US" smtClean="0"/>
              <a:t>2023/8/30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18638784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94E4D3AD-C92D-46C7-83CB-2A85505971E3}" type="datetime1">
              <a:rPr kumimoji="1" lang="ja-JP" altLang="en-US" smtClean="0"/>
              <a:t>2023/8/30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41987944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5166306-8E84-4E4B-A2E0-08A7FA31B966}" type="datetime1">
              <a:rPr kumimoji="1" lang="ja-JP" altLang="en-US" smtClean="0"/>
              <a:t>2023/8/30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8290044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F241FA9-A1D6-438B-8095-39CDB1A6D6C6}" type="datetime1">
              <a:rPr kumimoji="1" lang="ja-JP" altLang="en-US" smtClean="0"/>
              <a:t>2023/8/30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3003044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619A86C-92DD-4E9F-BE8F-EB12148C693F}" type="datetime1">
              <a:rPr kumimoji="1" lang="ja-JP" altLang="en-US" smtClean="0"/>
              <a:t>2023/8/30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1514019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491735F-83A2-4B10-975B-E3F00FF4F737}" type="datetime1">
              <a:rPr kumimoji="1" lang="ja-JP" altLang="en-US" smtClean="0"/>
              <a:t>2023/8/30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4012905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90772B0-0A28-47A7-929F-234CDF0665BC}" type="datetime1">
              <a:rPr kumimoji="1" lang="ja-JP" altLang="en-US" smtClean="0"/>
              <a:t>2023/8/30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26793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D4C85AE-B429-4EA8-9D93-07924D0FFA0F}" type="datetime1">
              <a:rPr kumimoji="1" lang="ja-JP" altLang="en-US" smtClean="0"/>
              <a:t>2023/8/30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1838399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BFE36B0-C1A0-4A42-8384-5D300AEB91AF}" type="datetime1">
              <a:rPr kumimoji="1" lang="ja-JP" altLang="en-US" smtClean="0"/>
              <a:t>2023/8/30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353563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7307B-DA39-420D-99C7-6B95E6D6C930}" type="datetime1">
              <a:rPr kumimoji="1" lang="ja-JP" altLang="en-US" smtClean="0"/>
              <a:t>2023/8/30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1492429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ADBC1C0-C11B-4167-8895-CEC83A034010}" type="datetime1">
              <a:rPr kumimoji="1" lang="ja-JP" altLang="en-US" smtClean="0"/>
              <a:t>2023/8/30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514092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C87D6F-1C53-4A0F-AE48-D18BA87F1CD4}" type="datetime1">
              <a:rPr kumimoji="1" lang="ja-JP" altLang="en-US" smtClean="0"/>
              <a:t>2023/8/30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2369272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C2F91BF6-1877-4A05-A056-3FC89F5CB015}" type="datetime1">
              <a:rPr kumimoji="1" lang="ja-JP" altLang="en-US" smtClean="0"/>
              <a:t>2023/8/30</a:t>
            </a:fld>
            <a:endParaRPr kumimoji="1" lang="ja-JP" altLang="en-US"/>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kumimoji="1" lang="ja-JP" alt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8EC17F41-5280-4BDA-B55F-BD6476BC07B3}" type="slidenum">
              <a:rPr kumimoji="1" lang="ja-JP" altLang="en-US" smtClean="0"/>
              <a:t>‹#›</a:t>
            </a:fld>
            <a:endParaRPr kumimoji="1" lang="ja-JP" altLang="en-US"/>
          </a:p>
        </p:txBody>
      </p:sp>
    </p:spTree>
    <p:extLst>
      <p:ext uri="{BB962C8B-B14F-4D97-AF65-F5344CB8AC3E}">
        <p14:creationId xmlns:p14="http://schemas.microsoft.com/office/powerpoint/2010/main" val="2136164255"/>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hf hdr="0" ftr="0" dt="0"/>
  <p:txStyles>
    <p:titleStyle>
      <a:lvl1pPr algn="ctr" defTabSz="457200" rtl="0" eaLnBrk="1" latinLnBrk="0" hangingPunct="1">
        <a:spcBef>
          <a:spcPct val="0"/>
        </a:spcBef>
        <a:buNone/>
        <a:defRPr kumimoji="1"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kumimoji="1"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kumimoji="1"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kumimoji="1"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kumimoji="1"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kumimoji="1"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kumimoji="1"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kumimoji="1"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kumimoji="1"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kumimoji="1"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8A380E-BE1B-8155-6007-AB41387DFA72}"/>
              </a:ext>
            </a:extLst>
          </p:cNvPr>
          <p:cNvSpPr>
            <a:spLocks noGrp="1"/>
          </p:cNvSpPr>
          <p:nvPr>
            <p:ph type="ctrTitle"/>
          </p:nvPr>
        </p:nvSpPr>
        <p:spPr>
          <a:xfrm>
            <a:off x="1370693" y="367748"/>
            <a:ext cx="9440034" cy="3230594"/>
          </a:xfrm>
        </p:spPr>
        <p:txBody>
          <a:bodyPr>
            <a:normAutofit/>
          </a:bodyPr>
          <a:lstStyle/>
          <a:p>
            <a:r>
              <a:rPr kumimoji="1" lang="ja-JP" altLang="en-US" sz="3200" dirty="0"/>
              <a:t>障害学会第</a:t>
            </a:r>
            <a:r>
              <a:rPr kumimoji="1" lang="en-US" altLang="ja-JP" sz="3200" dirty="0"/>
              <a:t>20</a:t>
            </a:r>
            <a:r>
              <a:rPr kumimoji="1" lang="ja-JP" altLang="en-US" sz="3200" dirty="0"/>
              <a:t>回大会</a:t>
            </a:r>
            <a:br>
              <a:rPr kumimoji="1" lang="ja-JP" altLang="en-US" sz="3200" dirty="0"/>
            </a:br>
            <a:r>
              <a:rPr kumimoji="1" lang="ja-JP" altLang="en-US" sz="3200" dirty="0"/>
              <a:t>障害学の回顧と展望：社会モデルの現在</a:t>
            </a:r>
            <a:br>
              <a:rPr kumimoji="1" lang="en-US" altLang="ja-JP" sz="3600" b="1" dirty="0"/>
            </a:br>
            <a:br>
              <a:rPr kumimoji="1" lang="en-US" altLang="ja-JP" sz="3600" b="1" dirty="0"/>
            </a:br>
            <a:r>
              <a:rPr kumimoji="1" lang="ja-JP" altLang="en-US" b="1" dirty="0"/>
              <a:t>批判的障害学と「社会モデル」</a:t>
            </a:r>
          </a:p>
        </p:txBody>
      </p:sp>
      <p:sp>
        <p:nvSpPr>
          <p:cNvPr id="3" name="字幕 2">
            <a:extLst>
              <a:ext uri="{FF2B5EF4-FFF2-40B4-BE49-F238E27FC236}">
                <a16:creationId xmlns:a16="http://schemas.microsoft.com/office/drawing/2014/main" id="{282136F5-8FD2-0D55-24A9-63CDDC04488B}"/>
              </a:ext>
            </a:extLst>
          </p:cNvPr>
          <p:cNvSpPr>
            <a:spLocks noGrp="1"/>
          </p:cNvSpPr>
          <p:nvPr>
            <p:ph type="subTitle" idx="1"/>
          </p:nvPr>
        </p:nvSpPr>
        <p:spPr/>
        <p:txBody>
          <a:bodyPr>
            <a:normAutofit fontScale="25000" lnSpcReduction="20000"/>
          </a:bodyPr>
          <a:lstStyle/>
          <a:p>
            <a:endParaRPr kumimoji="1" lang="en-US" altLang="ja-JP" sz="3600" dirty="0"/>
          </a:p>
          <a:p>
            <a:endParaRPr kumimoji="1" lang="en-US" altLang="ja-JP" sz="14400" dirty="0"/>
          </a:p>
          <a:p>
            <a:r>
              <a:rPr kumimoji="1" lang="en-US" altLang="ja-JP" sz="14400" dirty="0"/>
              <a:t>2023</a:t>
            </a:r>
            <a:r>
              <a:rPr kumimoji="1" lang="ja-JP" altLang="en-US" sz="14400" dirty="0"/>
              <a:t>年</a:t>
            </a:r>
            <a:r>
              <a:rPr kumimoji="1" lang="en-US" altLang="ja-JP" sz="14400" dirty="0"/>
              <a:t>9</a:t>
            </a:r>
            <a:r>
              <a:rPr kumimoji="1" lang="ja-JP" altLang="en-US" sz="14400" dirty="0"/>
              <a:t>月</a:t>
            </a:r>
            <a:r>
              <a:rPr kumimoji="1" lang="en-US" altLang="ja-JP" sz="14400" dirty="0"/>
              <a:t>17</a:t>
            </a:r>
            <a:r>
              <a:rPr kumimoji="1" lang="ja-JP" altLang="en-US" sz="14400" dirty="0"/>
              <a:t>日（日）</a:t>
            </a:r>
            <a:r>
              <a:rPr kumimoji="1" lang="en-US" altLang="ja-JP" sz="14400" dirty="0"/>
              <a:t>14:15-17:15</a:t>
            </a:r>
          </a:p>
          <a:p>
            <a:r>
              <a:rPr kumimoji="1" lang="ja-JP" altLang="en-US" sz="14400" dirty="0"/>
              <a:t>辰己　一輝 （大阪大学）</a:t>
            </a:r>
          </a:p>
        </p:txBody>
      </p:sp>
      <p:sp>
        <p:nvSpPr>
          <p:cNvPr id="4" name="スライド番号プレースホルダー 3">
            <a:extLst>
              <a:ext uri="{FF2B5EF4-FFF2-40B4-BE49-F238E27FC236}">
                <a16:creationId xmlns:a16="http://schemas.microsoft.com/office/drawing/2014/main" id="{E7271752-D4C8-15D7-3A80-1C835C6B1702}"/>
              </a:ext>
            </a:extLst>
          </p:cNvPr>
          <p:cNvSpPr>
            <a:spLocks noGrp="1"/>
          </p:cNvSpPr>
          <p:nvPr>
            <p:ph type="sldNum" sz="quarter" idx="12"/>
          </p:nvPr>
        </p:nvSpPr>
        <p:spPr/>
        <p:txBody>
          <a:bodyPr/>
          <a:lstStyle/>
          <a:p>
            <a:fld id="{8EC17F41-5280-4BDA-B55F-BD6476BC07B3}" type="slidenum">
              <a:rPr kumimoji="1" lang="ja-JP" altLang="en-US" smtClean="0"/>
              <a:t>1</a:t>
            </a:fld>
            <a:endParaRPr kumimoji="1" lang="ja-JP" altLang="en-US"/>
          </a:p>
        </p:txBody>
      </p:sp>
    </p:spTree>
    <p:extLst>
      <p:ext uri="{BB962C8B-B14F-4D97-AF65-F5344CB8AC3E}">
        <p14:creationId xmlns:p14="http://schemas.microsoft.com/office/powerpoint/2010/main" val="3819672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F05C9A-5DB6-5F96-FC55-2719CF450957}"/>
              </a:ext>
            </a:extLst>
          </p:cNvPr>
          <p:cNvSpPr>
            <a:spLocks noGrp="1"/>
          </p:cNvSpPr>
          <p:nvPr>
            <p:ph type="title"/>
          </p:nvPr>
        </p:nvSpPr>
        <p:spPr/>
        <p:txBody>
          <a:bodyPr>
            <a:normAutofit fontScale="90000"/>
          </a:bodyPr>
          <a:lstStyle/>
          <a:p>
            <a:r>
              <a:rPr kumimoji="1" lang="ja-JP" altLang="en-US" b="1" dirty="0"/>
              <a:t>社会モデルの射程から排除されてきた社会的要因に焦点を当てること</a:t>
            </a:r>
          </a:p>
        </p:txBody>
      </p:sp>
      <p:sp>
        <p:nvSpPr>
          <p:cNvPr id="3" name="コンテンツ プレースホルダー 2">
            <a:extLst>
              <a:ext uri="{FF2B5EF4-FFF2-40B4-BE49-F238E27FC236}">
                <a16:creationId xmlns:a16="http://schemas.microsoft.com/office/drawing/2014/main" id="{F2F1AD11-6DA6-AC3F-6BBB-97CB1BC33235}"/>
              </a:ext>
            </a:extLst>
          </p:cNvPr>
          <p:cNvSpPr>
            <a:spLocks noGrp="1"/>
          </p:cNvSpPr>
          <p:nvPr>
            <p:ph idx="1"/>
          </p:nvPr>
        </p:nvSpPr>
        <p:spPr/>
        <p:txBody>
          <a:bodyPr>
            <a:normAutofit/>
          </a:bodyPr>
          <a:lstStyle/>
          <a:p>
            <a:r>
              <a:rPr kumimoji="1" lang="ja-JP" altLang="en-US" sz="2800" dirty="0"/>
              <a:t>批判的障害学は、これまでの障害学が保持してきた様々な前提を可視化し、それらの前提において排除されてきた「社会的」諸問題に焦点を当てるという「批判的」態度を通じて、その理論の拡張を試みてきた。</a:t>
            </a:r>
            <a:endParaRPr kumimoji="1" lang="en-US" altLang="ja-JP" sz="2800" dirty="0"/>
          </a:p>
          <a:p>
            <a:r>
              <a:rPr kumimoji="1" lang="ja-JP" altLang="en-US" sz="2800" dirty="0"/>
              <a:t>「社会」と関わる様々な論争的領域</a:t>
            </a:r>
            <a:r>
              <a:rPr lang="ja-JP" altLang="en-US" sz="2800" dirty="0">
                <a:sym typeface="Wingdings" panose="05000000000000000000" pitchFamily="2" charset="2"/>
              </a:rPr>
              <a:t>：資本主義経済の動向やグローバリゼーションといったマクロな問題圏から、（公共空間だけでなく）私的空間におけるミクロな差別の経験に至るまで、研究対象は幅広く様々。</a:t>
            </a:r>
            <a:endParaRPr kumimoji="1" lang="ja-JP" altLang="en-US" sz="2800" dirty="0"/>
          </a:p>
        </p:txBody>
      </p:sp>
      <p:sp>
        <p:nvSpPr>
          <p:cNvPr id="4" name="スライド番号プレースホルダー 3">
            <a:extLst>
              <a:ext uri="{FF2B5EF4-FFF2-40B4-BE49-F238E27FC236}">
                <a16:creationId xmlns:a16="http://schemas.microsoft.com/office/drawing/2014/main" id="{3D1A73FA-7E5E-3135-2DE6-6BBB61456EFF}"/>
              </a:ext>
            </a:extLst>
          </p:cNvPr>
          <p:cNvSpPr>
            <a:spLocks noGrp="1"/>
          </p:cNvSpPr>
          <p:nvPr>
            <p:ph type="sldNum" sz="quarter" idx="12"/>
          </p:nvPr>
        </p:nvSpPr>
        <p:spPr/>
        <p:txBody>
          <a:bodyPr/>
          <a:lstStyle/>
          <a:p>
            <a:fld id="{8EC17F41-5280-4BDA-B55F-BD6476BC07B3}" type="slidenum">
              <a:rPr kumimoji="1" lang="ja-JP" altLang="en-US" smtClean="0"/>
              <a:t>10</a:t>
            </a:fld>
            <a:endParaRPr kumimoji="1" lang="ja-JP" altLang="en-US"/>
          </a:p>
        </p:txBody>
      </p:sp>
    </p:spTree>
    <p:extLst>
      <p:ext uri="{BB962C8B-B14F-4D97-AF65-F5344CB8AC3E}">
        <p14:creationId xmlns:p14="http://schemas.microsoft.com/office/powerpoint/2010/main" val="2612878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685B4E-5DC3-18DC-C91E-44032DDFB599}"/>
              </a:ext>
            </a:extLst>
          </p:cNvPr>
          <p:cNvSpPr>
            <a:spLocks noGrp="1"/>
          </p:cNvSpPr>
          <p:nvPr>
            <p:ph type="title"/>
          </p:nvPr>
        </p:nvSpPr>
        <p:spPr/>
        <p:txBody>
          <a:bodyPr/>
          <a:lstStyle/>
          <a:p>
            <a:r>
              <a:rPr kumimoji="1" lang="ja-JP" altLang="en-US" b="1" dirty="0"/>
              <a:t>理論からの</a:t>
            </a:r>
            <a:r>
              <a:rPr lang="ja-JP" altLang="en-US" b="1" dirty="0"/>
              <a:t>インペアメントの</a:t>
            </a:r>
            <a:r>
              <a:rPr kumimoji="1" lang="ja-JP" altLang="en-US" b="1" dirty="0"/>
              <a:t>排除</a:t>
            </a:r>
          </a:p>
        </p:txBody>
      </p:sp>
      <p:sp>
        <p:nvSpPr>
          <p:cNvPr id="3" name="コンテンツ プレースホルダー 2">
            <a:extLst>
              <a:ext uri="{FF2B5EF4-FFF2-40B4-BE49-F238E27FC236}">
                <a16:creationId xmlns:a16="http://schemas.microsoft.com/office/drawing/2014/main" id="{1E88C9B0-9978-7430-97AD-CF17CB282F7E}"/>
              </a:ext>
            </a:extLst>
          </p:cNvPr>
          <p:cNvSpPr>
            <a:spLocks noGrp="1"/>
          </p:cNvSpPr>
          <p:nvPr>
            <p:ph idx="1"/>
          </p:nvPr>
        </p:nvSpPr>
        <p:spPr/>
        <p:txBody>
          <a:bodyPr>
            <a:noAutofit/>
          </a:bodyPr>
          <a:lstStyle/>
          <a:p>
            <a:r>
              <a:rPr kumimoji="1" lang="ja-JP" altLang="en-US" sz="2800" dirty="0"/>
              <a:t>同様に「誰が障害者</a:t>
            </a:r>
            <a:r>
              <a:rPr lang="ja-JP" altLang="en-US" sz="2800" dirty="0"/>
              <a:t>に含まれるのか</a:t>
            </a:r>
            <a:r>
              <a:rPr kumimoji="1" lang="ja-JP" altLang="en-US" sz="2800" dirty="0"/>
              <a:t>」という判断も価値中立的・不変的なものではなく、常に恣意性・文脈依存性を帯びている。</a:t>
            </a:r>
            <a:endParaRPr kumimoji="1" lang="en-US" altLang="ja-JP" sz="2800" dirty="0"/>
          </a:p>
          <a:p>
            <a:r>
              <a:rPr kumimoji="1" lang="ja-JP" altLang="en-US" sz="2800" dirty="0"/>
              <a:t>社会モデルは、障害者が直面する問題の原因を求める視点をインペアメントからディスアビリティへと転換したが、その使用者の前提には、このモデルが適用されるべき「障害者」の範囲が想定されているはずであり、その範囲は、しばしばその使用者がイメージするインペアメントの範囲に依存している。</a:t>
            </a:r>
            <a:endParaRPr kumimoji="1" lang="en-US" altLang="ja-JP" sz="2800" dirty="0"/>
          </a:p>
          <a:p>
            <a:r>
              <a:rPr kumimoji="1" lang="ja-JP" altLang="en-US" sz="2800" dirty="0"/>
              <a:t>こうしたインペアメントに関する直観的前提が理論的に問われないままの状況に対して批判的障害学は介入する。</a:t>
            </a:r>
          </a:p>
        </p:txBody>
      </p:sp>
      <p:sp>
        <p:nvSpPr>
          <p:cNvPr id="4" name="スライド番号プレースホルダー 3">
            <a:extLst>
              <a:ext uri="{FF2B5EF4-FFF2-40B4-BE49-F238E27FC236}">
                <a16:creationId xmlns:a16="http://schemas.microsoft.com/office/drawing/2014/main" id="{8692510A-478D-68A4-C5A2-3DC2524C03C7}"/>
              </a:ext>
            </a:extLst>
          </p:cNvPr>
          <p:cNvSpPr>
            <a:spLocks noGrp="1"/>
          </p:cNvSpPr>
          <p:nvPr>
            <p:ph type="sldNum" sz="quarter" idx="12"/>
          </p:nvPr>
        </p:nvSpPr>
        <p:spPr/>
        <p:txBody>
          <a:bodyPr/>
          <a:lstStyle/>
          <a:p>
            <a:fld id="{8EC17F41-5280-4BDA-B55F-BD6476BC07B3}" type="slidenum">
              <a:rPr kumimoji="1" lang="ja-JP" altLang="en-US" smtClean="0"/>
              <a:t>11</a:t>
            </a:fld>
            <a:endParaRPr kumimoji="1" lang="ja-JP" altLang="en-US"/>
          </a:p>
        </p:txBody>
      </p:sp>
    </p:spTree>
    <p:extLst>
      <p:ext uri="{BB962C8B-B14F-4D97-AF65-F5344CB8AC3E}">
        <p14:creationId xmlns:p14="http://schemas.microsoft.com/office/powerpoint/2010/main" val="2447672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442836-7C6E-00FB-E4D9-C599550E7D97}"/>
              </a:ext>
            </a:extLst>
          </p:cNvPr>
          <p:cNvSpPr>
            <a:spLocks noGrp="1"/>
          </p:cNvSpPr>
          <p:nvPr>
            <p:ph type="title"/>
          </p:nvPr>
        </p:nvSpPr>
        <p:spPr/>
        <p:txBody>
          <a:bodyPr>
            <a:normAutofit fontScale="90000"/>
          </a:bodyPr>
          <a:lstStyle/>
          <a:p>
            <a:r>
              <a:rPr kumimoji="1" lang="ja-JP" altLang="en-US" b="1" dirty="0"/>
              <a:t>理論からのインペアメントの排除にともなう、</a:t>
            </a:r>
            <a:br>
              <a:rPr kumimoji="1" lang="en-US" altLang="ja-JP" b="1" dirty="0"/>
            </a:br>
            <a:r>
              <a:rPr kumimoji="1" lang="ja-JP" altLang="en-US" b="1" dirty="0"/>
              <a:t>多様な経験の</a:t>
            </a:r>
            <a:r>
              <a:rPr lang="en-US" altLang="ja-JP" b="1" dirty="0"/>
              <a:t>&lt;</a:t>
            </a:r>
            <a:r>
              <a:rPr lang="ja-JP" altLang="en-US" b="1" dirty="0"/>
              <a:t>抹消</a:t>
            </a:r>
            <a:r>
              <a:rPr lang="en-US" altLang="ja-JP" b="1" dirty="0"/>
              <a:t>&gt;</a:t>
            </a:r>
            <a:endParaRPr kumimoji="1" lang="ja-JP" altLang="en-US" b="1" dirty="0"/>
          </a:p>
        </p:txBody>
      </p:sp>
      <p:sp>
        <p:nvSpPr>
          <p:cNvPr id="3" name="コンテンツ プレースホルダー 2">
            <a:extLst>
              <a:ext uri="{FF2B5EF4-FFF2-40B4-BE49-F238E27FC236}">
                <a16:creationId xmlns:a16="http://schemas.microsoft.com/office/drawing/2014/main" id="{C1A1A1A2-0081-E1C9-81D7-003089485D3A}"/>
              </a:ext>
            </a:extLst>
          </p:cNvPr>
          <p:cNvSpPr>
            <a:spLocks noGrp="1"/>
          </p:cNvSpPr>
          <p:nvPr>
            <p:ph idx="1"/>
          </p:nvPr>
        </p:nvSpPr>
        <p:spPr/>
        <p:txBody>
          <a:bodyPr>
            <a:noAutofit/>
          </a:bodyPr>
          <a:lstStyle/>
          <a:p>
            <a:r>
              <a:rPr kumimoji="1" lang="ja-JP" altLang="en-US" sz="2800" dirty="0"/>
              <a:t>これまでの「社会モデル」に基づいた研究では、比較的インペアメントが特定可能なケースが中心を占めてきたため、インペアメントそれ自体の多様性が論じられることが少なかった。</a:t>
            </a:r>
            <a:endParaRPr kumimoji="1" lang="en-US" altLang="ja-JP" sz="2800" dirty="0"/>
          </a:p>
          <a:p>
            <a:r>
              <a:rPr kumimoji="1" lang="ja-JP" altLang="en-US" sz="2800" dirty="0"/>
              <a:t>当事者研究からの問題提起：障害者運動の中では、</a:t>
            </a:r>
            <a:r>
              <a:rPr lang="ja-JP" altLang="en-US" sz="2800" dirty="0"/>
              <a:t>自分のインペアメントの内実や、自身が求めるべきニーズが必ずしも明確でない「見えにくい障害」を抱える人たちが置き去りにされる可能性がある</a:t>
            </a:r>
            <a:r>
              <a:rPr kumimoji="1" lang="ja-JP" altLang="en-US" sz="2800" dirty="0"/>
              <a:t>（熊谷</a:t>
            </a:r>
            <a:r>
              <a:rPr kumimoji="1" lang="en-US" altLang="ja-JP" sz="2800" dirty="0"/>
              <a:t>2018: 20</a:t>
            </a:r>
            <a:r>
              <a:rPr kumimoji="1" lang="ja-JP" altLang="en-US" sz="2800" dirty="0"/>
              <a:t>）。</a:t>
            </a:r>
            <a:endParaRPr kumimoji="1" lang="en-US" altLang="ja-JP" sz="2800" dirty="0"/>
          </a:p>
          <a:p>
            <a:r>
              <a:rPr kumimoji="1" lang="ja-JP" altLang="en-US" sz="2800" dirty="0"/>
              <a:t>これまで「障害者」とみなされてこなかった人々も障害研究において取り上げていく試み（榊原 </a:t>
            </a:r>
            <a:r>
              <a:rPr kumimoji="1" lang="en-US" altLang="ja-JP" sz="2800" dirty="0"/>
              <a:t>2019</a:t>
            </a:r>
            <a:r>
              <a:rPr kumimoji="1" lang="ja-JP" altLang="en-US" sz="2800" dirty="0"/>
              <a:t>）や、当事者の「生きられた経験」に焦点を当てる試み（稲原 </a:t>
            </a:r>
            <a:r>
              <a:rPr kumimoji="1" lang="en-US" altLang="ja-JP" sz="2800" dirty="0"/>
              <a:t>2020</a:t>
            </a:r>
            <a:r>
              <a:rPr kumimoji="1" lang="ja-JP" altLang="en-US" sz="2800" dirty="0"/>
              <a:t>）。</a:t>
            </a:r>
          </a:p>
        </p:txBody>
      </p:sp>
      <p:sp>
        <p:nvSpPr>
          <p:cNvPr id="4" name="スライド番号プレースホルダー 3">
            <a:extLst>
              <a:ext uri="{FF2B5EF4-FFF2-40B4-BE49-F238E27FC236}">
                <a16:creationId xmlns:a16="http://schemas.microsoft.com/office/drawing/2014/main" id="{AF433B68-934C-588C-535F-31361F8D6CF5}"/>
              </a:ext>
            </a:extLst>
          </p:cNvPr>
          <p:cNvSpPr>
            <a:spLocks noGrp="1"/>
          </p:cNvSpPr>
          <p:nvPr>
            <p:ph type="sldNum" sz="quarter" idx="12"/>
          </p:nvPr>
        </p:nvSpPr>
        <p:spPr/>
        <p:txBody>
          <a:bodyPr/>
          <a:lstStyle/>
          <a:p>
            <a:fld id="{8EC17F41-5280-4BDA-B55F-BD6476BC07B3}" type="slidenum">
              <a:rPr kumimoji="1" lang="ja-JP" altLang="en-US" smtClean="0"/>
              <a:t>12</a:t>
            </a:fld>
            <a:endParaRPr kumimoji="1" lang="ja-JP" altLang="en-US"/>
          </a:p>
        </p:txBody>
      </p:sp>
    </p:spTree>
    <p:extLst>
      <p:ext uri="{BB962C8B-B14F-4D97-AF65-F5344CB8AC3E}">
        <p14:creationId xmlns:p14="http://schemas.microsoft.com/office/powerpoint/2010/main" val="731797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9C2241-5233-CFBD-39E6-EE25E205B249}"/>
              </a:ext>
            </a:extLst>
          </p:cNvPr>
          <p:cNvSpPr>
            <a:spLocks noGrp="1"/>
          </p:cNvSpPr>
          <p:nvPr>
            <p:ph type="title"/>
          </p:nvPr>
        </p:nvSpPr>
        <p:spPr/>
        <p:txBody>
          <a:bodyPr>
            <a:normAutofit fontScale="90000"/>
          </a:bodyPr>
          <a:lstStyle/>
          <a:p>
            <a:r>
              <a:rPr kumimoji="1" lang="ja-JP" altLang="en-US" b="1" dirty="0"/>
              <a:t>インペアメント／ディスアビリティという二元論的前提に対する批判</a:t>
            </a:r>
          </a:p>
        </p:txBody>
      </p:sp>
      <p:sp>
        <p:nvSpPr>
          <p:cNvPr id="3" name="コンテンツ プレースホルダー 2">
            <a:extLst>
              <a:ext uri="{FF2B5EF4-FFF2-40B4-BE49-F238E27FC236}">
                <a16:creationId xmlns:a16="http://schemas.microsoft.com/office/drawing/2014/main" id="{F42F78C0-2328-BB8E-963E-79817A05C06A}"/>
              </a:ext>
            </a:extLst>
          </p:cNvPr>
          <p:cNvSpPr>
            <a:spLocks noGrp="1"/>
          </p:cNvSpPr>
          <p:nvPr>
            <p:ph idx="1"/>
          </p:nvPr>
        </p:nvSpPr>
        <p:spPr/>
        <p:txBody>
          <a:bodyPr>
            <a:noAutofit/>
          </a:bodyPr>
          <a:lstStyle/>
          <a:p>
            <a:r>
              <a:rPr lang="ja-JP" altLang="en-US" sz="2800" dirty="0"/>
              <a:t>ディスアビリティ＝社会的・政治的文脈の内にある、論争的、変更・解消可能、公共的</a:t>
            </a:r>
            <a:endParaRPr lang="en-US" altLang="ja-JP" sz="2800" dirty="0"/>
          </a:p>
          <a:p>
            <a:r>
              <a:rPr kumimoji="1" lang="ja-JP" altLang="en-US" sz="2800" dirty="0"/>
              <a:t>インペアメント＝社会的・政治的文脈から独立している、非論争的、変更・解消不可能、私的（個人的）</a:t>
            </a:r>
            <a:endParaRPr kumimoji="1" lang="en-US" altLang="ja-JP" sz="2800" dirty="0"/>
          </a:p>
          <a:p>
            <a:pPr marL="0" indent="0">
              <a:buNone/>
            </a:pPr>
            <a:r>
              <a:rPr kumimoji="1" lang="ja-JP" altLang="en-US" sz="2800" dirty="0"/>
              <a:t>→こうした強固な二項対立に疑問を向け、インペアメントもまた社会的・政治的文脈</a:t>
            </a:r>
            <a:r>
              <a:rPr lang="ja-JP" altLang="en-US" sz="2800" dirty="0"/>
              <a:t>に置き直して分析する必要がある。</a:t>
            </a:r>
            <a:endParaRPr kumimoji="1" lang="en-US" altLang="ja-JP" sz="2800" dirty="0"/>
          </a:p>
          <a:p>
            <a:pPr marL="0" indent="0">
              <a:buNone/>
            </a:pPr>
            <a:r>
              <a:rPr lang="ja-JP" altLang="en-US" sz="2800" dirty="0"/>
              <a:t>→そもそも当事者の経験は、現実にはこうした二元論のどちらかにのみ還元できるものではなく、両者の「あいだ」で複雑に揺れ動いている。</a:t>
            </a:r>
            <a:endParaRPr kumimoji="1" lang="ja-JP" altLang="en-US" sz="2800" dirty="0"/>
          </a:p>
        </p:txBody>
      </p:sp>
      <p:sp>
        <p:nvSpPr>
          <p:cNvPr id="4" name="スライド番号プレースホルダー 3">
            <a:extLst>
              <a:ext uri="{FF2B5EF4-FFF2-40B4-BE49-F238E27FC236}">
                <a16:creationId xmlns:a16="http://schemas.microsoft.com/office/drawing/2014/main" id="{82768F23-75DF-C1B9-101A-28FBF54F987C}"/>
              </a:ext>
            </a:extLst>
          </p:cNvPr>
          <p:cNvSpPr>
            <a:spLocks noGrp="1"/>
          </p:cNvSpPr>
          <p:nvPr>
            <p:ph type="sldNum" sz="quarter" idx="12"/>
          </p:nvPr>
        </p:nvSpPr>
        <p:spPr/>
        <p:txBody>
          <a:bodyPr/>
          <a:lstStyle/>
          <a:p>
            <a:fld id="{8EC17F41-5280-4BDA-B55F-BD6476BC07B3}" type="slidenum">
              <a:rPr kumimoji="1" lang="ja-JP" altLang="en-US" smtClean="0"/>
              <a:t>13</a:t>
            </a:fld>
            <a:endParaRPr kumimoji="1" lang="ja-JP" altLang="en-US"/>
          </a:p>
        </p:txBody>
      </p:sp>
    </p:spTree>
    <p:extLst>
      <p:ext uri="{BB962C8B-B14F-4D97-AF65-F5344CB8AC3E}">
        <p14:creationId xmlns:p14="http://schemas.microsoft.com/office/powerpoint/2010/main" val="2271791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867849-4B73-B5BF-AD7D-A7D4BEE36B2B}"/>
              </a:ext>
            </a:extLst>
          </p:cNvPr>
          <p:cNvSpPr>
            <a:spLocks noGrp="1"/>
          </p:cNvSpPr>
          <p:nvPr>
            <p:ph type="title"/>
          </p:nvPr>
        </p:nvSpPr>
        <p:spPr/>
        <p:txBody>
          <a:bodyPr>
            <a:normAutofit fontScale="90000"/>
          </a:bodyPr>
          <a:lstStyle/>
          <a:p>
            <a:r>
              <a:rPr kumimoji="1" lang="ja-JP" altLang="en-US" b="1" dirty="0"/>
              <a:t>「社会構築主義」という発想をインペアメントへと</a:t>
            </a:r>
            <a:br>
              <a:rPr kumimoji="1" lang="en-US" altLang="ja-JP" b="1" dirty="0"/>
            </a:br>
            <a:r>
              <a:rPr kumimoji="1" lang="ja-JP" altLang="en-US" b="1" dirty="0"/>
              <a:t>適用する</a:t>
            </a:r>
          </a:p>
        </p:txBody>
      </p:sp>
      <p:sp>
        <p:nvSpPr>
          <p:cNvPr id="3" name="コンテンツ プレースホルダー 2">
            <a:extLst>
              <a:ext uri="{FF2B5EF4-FFF2-40B4-BE49-F238E27FC236}">
                <a16:creationId xmlns:a16="http://schemas.microsoft.com/office/drawing/2014/main" id="{153A2CC4-B089-0959-B723-5F9554B53785}"/>
              </a:ext>
            </a:extLst>
          </p:cNvPr>
          <p:cNvSpPr>
            <a:spLocks noGrp="1"/>
          </p:cNvSpPr>
          <p:nvPr>
            <p:ph idx="1"/>
          </p:nvPr>
        </p:nvSpPr>
        <p:spPr/>
        <p:txBody>
          <a:bodyPr>
            <a:noAutofit/>
          </a:bodyPr>
          <a:lstStyle/>
          <a:p>
            <a:r>
              <a:rPr kumimoji="1" lang="ja-JP" altLang="en-US" sz="2800" dirty="0"/>
              <a:t>社会構築主義</a:t>
            </a:r>
            <a:r>
              <a:rPr kumimoji="1" lang="en-US" altLang="ja-JP" sz="2800" dirty="0"/>
              <a:t>social constructionism</a:t>
            </a:r>
            <a:r>
              <a:rPr kumimoji="1" lang="ja-JP" altLang="en-US" sz="2800" dirty="0"/>
              <a:t>：私たちの日常的感覚では、社会的文脈から独立に存在すると思われているものが、実は社会における無数の相互作用の過程で構築されたものにすぎないと考える立場。</a:t>
            </a:r>
            <a:endParaRPr kumimoji="1" lang="en-US" altLang="ja-JP" sz="2800" dirty="0"/>
          </a:p>
          <a:p>
            <a:r>
              <a:rPr lang="ja-JP" altLang="en-US" sz="2800" dirty="0"/>
              <a:t>構築されたものは「自然化</a:t>
            </a:r>
            <a:r>
              <a:rPr lang="en-US" altLang="ja-JP" sz="2800" dirty="0"/>
              <a:t>naturalization</a:t>
            </a:r>
            <a:r>
              <a:rPr lang="ja-JP" altLang="en-US" sz="2800" dirty="0"/>
              <a:t>」される＝あたかも最初から「自然」にそうであったかのように偽装される傾向にあり、その構築性や構築過程が見落とされがち。</a:t>
            </a:r>
            <a:endParaRPr lang="en-US" altLang="ja-JP" sz="2800" dirty="0"/>
          </a:p>
          <a:p>
            <a:r>
              <a:rPr kumimoji="1" lang="ja-JP" altLang="en-US" sz="2800" dirty="0"/>
              <a:t>自然化ゆえに「社会的なもの」として意識されず、従来の研究では「社会モデル」の射程から脱落しがちであった様々な要因に焦点を当てるうえで有用な立場。</a:t>
            </a:r>
          </a:p>
        </p:txBody>
      </p:sp>
      <p:sp>
        <p:nvSpPr>
          <p:cNvPr id="4" name="スライド番号プレースホルダー 3">
            <a:extLst>
              <a:ext uri="{FF2B5EF4-FFF2-40B4-BE49-F238E27FC236}">
                <a16:creationId xmlns:a16="http://schemas.microsoft.com/office/drawing/2014/main" id="{2BE381A6-460E-9961-D5F4-6D75DD5B1425}"/>
              </a:ext>
            </a:extLst>
          </p:cNvPr>
          <p:cNvSpPr>
            <a:spLocks noGrp="1"/>
          </p:cNvSpPr>
          <p:nvPr>
            <p:ph type="sldNum" sz="quarter" idx="12"/>
          </p:nvPr>
        </p:nvSpPr>
        <p:spPr/>
        <p:txBody>
          <a:bodyPr/>
          <a:lstStyle/>
          <a:p>
            <a:fld id="{8EC17F41-5280-4BDA-B55F-BD6476BC07B3}" type="slidenum">
              <a:rPr kumimoji="1" lang="ja-JP" altLang="en-US" smtClean="0"/>
              <a:t>14</a:t>
            </a:fld>
            <a:endParaRPr kumimoji="1" lang="ja-JP" altLang="en-US"/>
          </a:p>
        </p:txBody>
      </p:sp>
    </p:spTree>
    <p:extLst>
      <p:ext uri="{BB962C8B-B14F-4D97-AF65-F5344CB8AC3E}">
        <p14:creationId xmlns:p14="http://schemas.microsoft.com/office/powerpoint/2010/main" val="2176037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E82748-EA57-EDFC-C86B-170682E26277}"/>
              </a:ext>
            </a:extLst>
          </p:cNvPr>
          <p:cNvSpPr>
            <a:spLocks noGrp="1"/>
          </p:cNvSpPr>
          <p:nvPr>
            <p:ph type="title"/>
          </p:nvPr>
        </p:nvSpPr>
        <p:spPr/>
        <p:txBody>
          <a:bodyPr/>
          <a:lstStyle/>
          <a:p>
            <a:r>
              <a:rPr lang="ja-JP" altLang="en-US" b="1" dirty="0"/>
              <a:t>科学的言説の構築性を問題化する</a:t>
            </a:r>
            <a:endParaRPr kumimoji="1" lang="ja-JP" altLang="en-US" b="1" dirty="0"/>
          </a:p>
        </p:txBody>
      </p:sp>
      <p:sp>
        <p:nvSpPr>
          <p:cNvPr id="3" name="コンテンツ プレースホルダー 2">
            <a:extLst>
              <a:ext uri="{FF2B5EF4-FFF2-40B4-BE49-F238E27FC236}">
                <a16:creationId xmlns:a16="http://schemas.microsoft.com/office/drawing/2014/main" id="{15F03B21-7E9D-6A3D-250B-BC2CC5DA0624}"/>
              </a:ext>
            </a:extLst>
          </p:cNvPr>
          <p:cNvSpPr>
            <a:spLocks noGrp="1"/>
          </p:cNvSpPr>
          <p:nvPr>
            <p:ph idx="1"/>
          </p:nvPr>
        </p:nvSpPr>
        <p:spPr/>
        <p:txBody>
          <a:bodyPr>
            <a:normAutofit lnSpcReduction="10000"/>
          </a:bodyPr>
          <a:lstStyle/>
          <a:p>
            <a:r>
              <a:rPr kumimoji="1" lang="ja-JP" altLang="en-US" sz="2800" dirty="0"/>
              <a:t>インペアメントの「自然化」を担保している科学的言説：「インペアメントは医学によって厳密に定義された対象として客観的に存在しているのでは？」</a:t>
            </a:r>
            <a:endParaRPr kumimoji="1" lang="en-US" altLang="ja-JP" sz="2800" dirty="0"/>
          </a:p>
          <a:p>
            <a:pPr marL="0" indent="0">
              <a:buNone/>
            </a:pPr>
            <a:r>
              <a:rPr lang="ja-JP" altLang="en-US" sz="2800" dirty="0"/>
              <a:t>→医学的言説による「障害」概念の社会的・歴史的な構築過程を追跡する研究の登場</a:t>
            </a:r>
            <a:r>
              <a:rPr lang="en-US" altLang="ja-JP" sz="2800" dirty="0"/>
              <a:t>(</a:t>
            </a:r>
            <a:r>
              <a:rPr lang="en-US" altLang="ja-JP" sz="2800" dirty="0" err="1"/>
              <a:t>Tremain</a:t>
            </a:r>
            <a:r>
              <a:rPr lang="en-US" altLang="ja-JP" sz="2800" dirty="0"/>
              <a:t> 2005)</a:t>
            </a:r>
            <a:r>
              <a:rPr lang="ja-JP" altLang="en-US" sz="2800" dirty="0"/>
              <a:t>。</a:t>
            </a:r>
            <a:endParaRPr lang="en-US" altLang="ja-JP" sz="2800" dirty="0"/>
          </a:p>
          <a:p>
            <a:r>
              <a:rPr lang="ja-JP" altLang="en-US" sz="2800" dirty="0"/>
              <a:t>ある身体的・精神的特徴を「障害（インペアメント）」として医学的に分類することは決して客観的・価値中立的な行為ではありえず、その背景には、後述する「エイブリズム」のような社会の都合に偏った価値観が潜んでいる。</a:t>
            </a:r>
            <a:endParaRPr kumimoji="1" lang="en-US" altLang="ja-JP" sz="2800"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049B271B-BE6C-9600-9543-329A1F862EAF}"/>
              </a:ext>
            </a:extLst>
          </p:cNvPr>
          <p:cNvSpPr>
            <a:spLocks noGrp="1"/>
          </p:cNvSpPr>
          <p:nvPr>
            <p:ph type="sldNum" sz="quarter" idx="12"/>
          </p:nvPr>
        </p:nvSpPr>
        <p:spPr/>
        <p:txBody>
          <a:bodyPr/>
          <a:lstStyle/>
          <a:p>
            <a:fld id="{8EC17F41-5280-4BDA-B55F-BD6476BC07B3}" type="slidenum">
              <a:rPr kumimoji="1" lang="ja-JP" altLang="en-US" smtClean="0"/>
              <a:t>15</a:t>
            </a:fld>
            <a:endParaRPr kumimoji="1" lang="ja-JP" altLang="en-US"/>
          </a:p>
        </p:txBody>
      </p:sp>
    </p:spTree>
    <p:extLst>
      <p:ext uri="{BB962C8B-B14F-4D97-AF65-F5344CB8AC3E}">
        <p14:creationId xmlns:p14="http://schemas.microsoft.com/office/powerpoint/2010/main" val="4129509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CC5054-6FAF-3180-80DD-4B2556862D41}"/>
              </a:ext>
            </a:extLst>
          </p:cNvPr>
          <p:cNvSpPr>
            <a:spLocks noGrp="1"/>
          </p:cNvSpPr>
          <p:nvPr>
            <p:ph type="title"/>
          </p:nvPr>
        </p:nvSpPr>
        <p:spPr/>
        <p:txBody>
          <a:bodyPr/>
          <a:lstStyle/>
          <a:p>
            <a:r>
              <a:rPr lang="ja-JP" altLang="en-US" b="1" dirty="0"/>
              <a:t>「歴史性」や「プロセス」への注目</a:t>
            </a:r>
            <a:endParaRPr kumimoji="1" lang="ja-JP" altLang="en-US" b="1" dirty="0"/>
          </a:p>
        </p:txBody>
      </p:sp>
      <p:sp>
        <p:nvSpPr>
          <p:cNvPr id="3" name="コンテンツ プレースホルダー 2">
            <a:extLst>
              <a:ext uri="{FF2B5EF4-FFF2-40B4-BE49-F238E27FC236}">
                <a16:creationId xmlns:a16="http://schemas.microsoft.com/office/drawing/2014/main" id="{08D47AA0-6161-6DBF-46EA-9364EB2A374F}"/>
              </a:ext>
            </a:extLst>
          </p:cNvPr>
          <p:cNvSpPr>
            <a:spLocks noGrp="1"/>
          </p:cNvSpPr>
          <p:nvPr>
            <p:ph idx="1"/>
          </p:nvPr>
        </p:nvSpPr>
        <p:spPr/>
        <p:txBody>
          <a:bodyPr>
            <a:normAutofit fontScale="92500" lnSpcReduction="20000"/>
          </a:bodyPr>
          <a:lstStyle/>
          <a:p>
            <a:r>
              <a:rPr kumimoji="1" lang="ja-JP" altLang="en-US" sz="3000" dirty="0"/>
              <a:t>社会的構築に注目するということは、構築されるものの「歴史性」を考慮することにつながる。</a:t>
            </a:r>
            <a:endParaRPr kumimoji="1" lang="en-US" altLang="ja-JP" sz="3000" dirty="0"/>
          </a:p>
          <a:p>
            <a:pPr marL="0" indent="0">
              <a:buNone/>
            </a:pPr>
            <a:r>
              <a:rPr lang="ja-JP" altLang="en-US" sz="3000" dirty="0"/>
              <a:t>→運動史や制度史だけでなく、科学史・文化史・思想史など、幅広い歴史研究への参照が求められる。</a:t>
            </a:r>
            <a:endParaRPr lang="en-US" altLang="ja-JP" sz="3000" dirty="0"/>
          </a:p>
          <a:p>
            <a:r>
              <a:rPr lang="ja-JP" altLang="en-US" sz="3000" dirty="0"/>
              <a:t>社会的構築は、様々な人間同士のミクロな相互行為や諸関係の集積・反復の過程において成立し、維持されている：構築されたものにはそこに至るまでの時間的「プロセス」がある。</a:t>
            </a:r>
            <a:endParaRPr lang="en-US" altLang="ja-JP" sz="3000" dirty="0"/>
          </a:p>
          <a:p>
            <a:pPr marL="0" indent="0">
              <a:buNone/>
            </a:pPr>
            <a:r>
              <a:rPr lang="ja-JP" altLang="en-US" sz="3000" dirty="0"/>
              <a:t>→生活史や質的研究、フィールドワークなど、通時的な相互行為を記述する方法論への注目（加藤</a:t>
            </a:r>
            <a:r>
              <a:rPr lang="en-US" altLang="ja-JP" sz="3000" dirty="0"/>
              <a:t>2023;</a:t>
            </a:r>
            <a:r>
              <a:rPr lang="ja-JP" altLang="en-US" sz="3000" dirty="0"/>
              <a:t> 佐藤・栗田</a:t>
            </a:r>
            <a:r>
              <a:rPr lang="en-US" altLang="ja-JP" sz="3000" dirty="0"/>
              <a:t>2023</a:t>
            </a:r>
            <a:r>
              <a:rPr lang="ja-JP" altLang="en-US" sz="3000" dirty="0"/>
              <a:t>）。</a:t>
            </a:r>
            <a:endParaRPr lang="en-US" altLang="ja-JP" sz="3000" dirty="0"/>
          </a:p>
          <a:p>
            <a:endParaRPr kumimoji="1" lang="ja-JP" altLang="en-US" dirty="0"/>
          </a:p>
        </p:txBody>
      </p:sp>
      <p:sp>
        <p:nvSpPr>
          <p:cNvPr id="4" name="スライド番号プレースホルダー 3">
            <a:extLst>
              <a:ext uri="{FF2B5EF4-FFF2-40B4-BE49-F238E27FC236}">
                <a16:creationId xmlns:a16="http://schemas.microsoft.com/office/drawing/2014/main" id="{F6E5C516-AA0D-8E38-5CD2-A8EDA8BE75B5}"/>
              </a:ext>
            </a:extLst>
          </p:cNvPr>
          <p:cNvSpPr>
            <a:spLocks noGrp="1"/>
          </p:cNvSpPr>
          <p:nvPr>
            <p:ph type="sldNum" sz="quarter" idx="12"/>
          </p:nvPr>
        </p:nvSpPr>
        <p:spPr/>
        <p:txBody>
          <a:bodyPr/>
          <a:lstStyle/>
          <a:p>
            <a:fld id="{8EC17F41-5280-4BDA-B55F-BD6476BC07B3}" type="slidenum">
              <a:rPr kumimoji="1" lang="ja-JP" altLang="en-US" smtClean="0"/>
              <a:t>16</a:t>
            </a:fld>
            <a:endParaRPr kumimoji="1" lang="ja-JP" altLang="en-US"/>
          </a:p>
        </p:txBody>
      </p:sp>
    </p:spTree>
    <p:extLst>
      <p:ext uri="{BB962C8B-B14F-4D97-AF65-F5344CB8AC3E}">
        <p14:creationId xmlns:p14="http://schemas.microsoft.com/office/powerpoint/2010/main" val="3909634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4D0F0D-50E0-2BD4-1103-E167F499C46E}"/>
              </a:ext>
            </a:extLst>
          </p:cNvPr>
          <p:cNvSpPr>
            <a:spLocks noGrp="1"/>
          </p:cNvSpPr>
          <p:nvPr>
            <p:ph type="title"/>
          </p:nvPr>
        </p:nvSpPr>
        <p:spPr/>
        <p:txBody>
          <a:bodyPr/>
          <a:lstStyle/>
          <a:p>
            <a:r>
              <a:rPr kumimoji="1" lang="ja-JP" altLang="en-US" b="1" dirty="0"/>
              <a:t>現代社会に特有の時代状況への理論的</a:t>
            </a:r>
            <a:r>
              <a:rPr lang="ja-JP" altLang="en-US" b="1" dirty="0"/>
              <a:t>応答</a:t>
            </a:r>
            <a:endParaRPr kumimoji="1" lang="ja-JP" altLang="en-US" b="1" dirty="0"/>
          </a:p>
        </p:txBody>
      </p:sp>
      <p:sp>
        <p:nvSpPr>
          <p:cNvPr id="3" name="コンテンツ プレースホルダー 2">
            <a:extLst>
              <a:ext uri="{FF2B5EF4-FFF2-40B4-BE49-F238E27FC236}">
                <a16:creationId xmlns:a16="http://schemas.microsoft.com/office/drawing/2014/main" id="{B97EE621-36E1-2C05-5804-BA83CE20B003}"/>
              </a:ext>
            </a:extLst>
          </p:cNvPr>
          <p:cNvSpPr>
            <a:spLocks noGrp="1"/>
          </p:cNvSpPr>
          <p:nvPr>
            <p:ph idx="1"/>
          </p:nvPr>
        </p:nvSpPr>
        <p:spPr/>
        <p:txBody>
          <a:bodyPr>
            <a:normAutofit/>
          </a:bodyPr>
          <a:lstStyle/>
          <a:p>
            <a:r>
              <a:rPr kumimoji="1" lang="ja-JP" altLang="en-US" sz="2800" dirty="0"/>
              <a:t>テクノロジーの急速な発展</a:t>
            </a:r>
            <a:r>
              <a:rPr lang="ja-JP" altLang="en-US" sz="2800" dirty="0"/>
              <a:t>：障害者</a:t>
            </a:r>
            <a:r>
              <a:rPr kumimoji="1" lang="ja-JP" altLang="en-US" sz="2800" dirty="0"/>
              <a:t>と科学（技術）の関係を「治療」に限定されない仕方で捉え直す</a:t>
            </a:r>
            <a:r>
              <a:rPr kumimoji="1" lang="en-US" altLang="ja-JP" sz="2800" dirty="0"/>
              <a:t>(Goodley, </a:t>
            </a:r>
            <a:r>
              <a:rPr kumimoji="1" lang="en-US" altLang="ja-JP" sz="2800" dirty="0" err="1"/>
              <a:t>Lawthom</a:t>
            </a:r>
            <a:r>
              <a:rPr lang="en-US" altLang="ja-JP" sz="2800" dirty="0"/>
              <a:t> &amp;</a:t>
            </a:r>
            <a:r>
              <a:rPr kumimoji="1" lang="en-US" altLang="ja-JP" sz="2800" dirty="0"/>
              <a:t> </a:t>
            </a:r>
            <a:r>
              <a:rPr kumimoji="1" lang="en-US" altLang="ja-JP" sz="2800" dirty="0" err="1"/>
              <a:t>Runswick</a:t>
            </a:r>
            <a:r>
              <a:rPr kumimoji="1" lang="en-US" altLang="ja-JP" sz="2800" dirty="0"/>
              <a:t>-Cole 2014)</a:t>
            </a:r>
            <a:r>
              <a:rPr kumimoji="1" lang="ja-JP" altLang="en-US" sz="2800" dirty="0"/>
              <a:t>。</a:t>
            </a:r>
            <a:endParaRPr kumimoji="1" lang="en-US" altLang="ja-JP" sz="2800" dirty="0"/>
          </a:p>
          <a:p>
            <a:r>
              <a:rPr kumimoji="1" lang="ja-JP" altLang="en-US" sz="2800" dirty="0"/>
              <a:t>新自由主義的な体制や価値観が障害者を取り巻く権力構造に与える影響の考察</a:t>
            </a:r>
            <a:r>
              <a:rPr kumimoji="1" lang="en-US" altLang="ja-JP" sz="2800" dirty="0"/>
              <a:t>(Mitchell </a:t>
            </a:r>
            <a:r>
              <a:rPr lang="en-US" altLang="ja-JP" sz="2800" dirty="0"/>
              <a:t>&amp;</a:t>
            </a:r>
            <a:r>
              <a:rPr kumimoji="1" lang="en-US" altLang="ja-JP" sz="2800" dirty="0"/>
              <a:t> Snyder 2015)</a:t>
            </a:r>
            <a:r>
              <a:rPr kumimoji="1" lang="ja-JP" altLang="en-US" sz="2800" dirty="0"/>
              <a:t>。</a:t>
            </a:r>
            <a:endParaRPr kumimoji="1" lang="en-US" altLang="ja-JP" sz="2800" dirty="0"/>
          </a:p>
          <a:p>
            <a:r>
              <a:rPr lang="ja-JP" altLang="en-US" sz="2800" dirty="0"/>
              <a:t>環境問題の前景化：</a:t>
            </a:r>
            <a:r>
              <a:rPr kumimoji="1" lang="ja-JP" altLang="en-US" sz="2800" dirty="0"/>
              <a:t>障害学と「環境人文学」の協同</a:t>
            </a:r>
            <a:r>
              <a:rPr kumimoji="1" lang="en-US" altLang="ja-JP" sz="2800" dirty="0"/>
              <a:t>( Ray </a:t>
            </a:r>
            <a:r>
              <a:rPr lang="en-US" altLang="ja-JP" sz="2800" dirty="0"/>
              <a:t>&amp;</a:t>
            </a:r>
            <a:r>
              <a:rPr kumimoji="1" lang="en-US" altLang="ja-JP" sz="2800" dirty="0"/>
              <a:t> Jay 2017)</a:t>
            </a:r>
            <a:r>
              <a:rPr kumimoji="1" lang="ja-JP" altLang="en-US" sz="2800" dirty="0"/>
              <a:t>。</a:t>
            </a:r>
          </a:p>
        </p:txBody>
      </p:sp>
      <p:sp>
        <p:nvSpPr>
          <p:cNvPr id="4" name="スライド番号プレースホルダー 3">
            <a:extLst>
              <a:ext uri="{FF2B5EF4-FFF2-40B4-BE49-F238E27FC236}">
                <a16:creationId xmlns:a16="http://schemas.microsoft.com/office/drawing/2014/main" id="{B6E92603-1625-1F88-9F11-95FA3EA45100}"/>
              </a:ext>
            </a:extLst>
          </p:cNvPr>
          <p:cNvSpPr>
            <a:spLocks noGrp="1"/>
          </p:cNvSpPr>
          <p:nvPr>
            <p:ph type="sldNum" sz="quarter" idx="12"/>
          </p:nvPr>
        </p:nvSpPr>
        <p:spPr/>
        <p:txBody>
          <a:bodyPr/>
          <a:lstStyle/>
          <a:p>
            <a:fld id="{8EC17F41-5280-4BDA-B55F-BD6476BC07B3}" type="slidenum">
              <a:rPr kumimoji="1" lang="ja-JP" altLang="en-US" smtClean="0"/>
              <a:t>17</a:t>
            </a:fld>
            <a:endParaRPr kumimoji="1" lang="ja-JP" altLang="en-US"/>
          </a:p>
        </p:txBody>
      </p:sp>
    </p:spTree>
    <p:extLst>
      <p:ext uri="{BB962C8B-B14F-4D97-AF65-F5344CB8AC3E}">
        <p14:creationId xmlns:p14="http://schemas.microsoft.com/office/powerpoint/2010/main" val="807421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41C8AC-672E-F9EC-D2D2-2DF758DEED26}"/>
              </a:ext>
            </a:extLst>
          </p:cNvPr>
          <p:cNvSpPr>
            <a:spLocks noGrp="1"/>
          </p:cNvSpPr>
          <p:nvPr>
            <p:ph type="title"/>
          </p:nvPr>
        </p:nvSpPr>
        <p:spPr/>
        <p:txBody>
          <a:bodyPr/>
          <a:lstStyle/>
          <a:p>
            <a:r>
              <a:rPr kumimoji="1" lang="ja-JP" altLang="en-US" b="1" dirty="0"/>
              <a:t>「エイブリズム」という規範</a:t>
            </a:r>
          </a:p>
        </p:txBody>
      </p:sp>
      <p:sp>
        <p:nvSpPr>
          <p:cNvPr id="3" name="コンテンツ プレースホルダー 2">
            <a:extLst>
              <a:ext uri="{FF2B5EF4-FFF2-40B4-BE49-F238E27FC236}">
                <a16:creationId xmlns:a16="http://schemas.microsoft.com/office/drawing/2014/main" id="{6A3C6DEC-8CDB-A31D-6877-5173502C92D3}"/>
              </a:ext>
            </a:extLst>
          </p:cNvPr>
          <p:cNvSpPr>
            <a:spLocks noGrp="1"/>
          </p:cNvSpPr>
          <p:nvPr>
            <p:ph idx="1"/>
          </p:nvPr>
        </p:nvSpPr>
        <p:spPr/>
        <p:txBody>
          <a:bodyPr>
            <a:noAutofit/>
          </a:bodyPr>
          <a:lstStyle/>
          <a:p>
            <a:r>
              <a:rPr kumimoji="1" lang="ja-JP" altLang="en-US" sz="2800" dirty="0"/>
              <a:t>「エイブリズム</a:t>
            </a:r>
            <a:r>
              <a:rPr kumimoji="1" lang="en-US" altLang="ja-JP" sz="2800" dirty="0"/>
              <a:t>ableism</a:t>
            </a:r>
            <a:r>
              <a:rPr kumimoji="1" lang="ja-JP" altLang="en-US" sz="2800" dirty="0"/>
              <a:t>」とは：社会が期待する様々な能力に関して、人々にそれらを「できる</a:t>
            </a:r>
            <a:r>
              <a:rPr kumimoji="1" lang="en-US" altLang="ja-JP" sz="2800" dirty="0"/>
              <a:t>able</a:t>
            </a:r>
            <a:r>
              <a:rPr kumimoji="1" lang="ja-JP" altLang="en-US" sz="2800" dirty="0"/>
              <a:t>」よう強いる規範。</a:t>
            </a:r>
            <a:endParaRPr kumimoji="1" lang="en-US" altLang="ja-JP" sz="2800" dirty="0"/>
          </a:p>
          <a:p>
            <a:r>
              <a:rPr lang="ja-JP" altLang="en-US" sz="2800" dirty="0"/>
              <a:t>社会が「できる」よう強制すること：社会的「自律</a:t>
            </a:r>
            <a:r>
              <a:rPr lang="en-US" altLang="ja-JP" sz="2800" dirty="0"/>
              <a:t>autonomy</a:t>
            </a:r>
            <a:r>
              <a:rPr lang="ja-JP" altLang="en-US" sz="2800" dirty="0"/>
              <a:t>」、労働、円滑なコミュニケーションなど。</a:t>
            </a:r>
            <a:endParaRPr lang="en-US" altLang="ja-JP" sz="2800" dirty="0"/>
          </a:p>
          <a:p>
            <a:r>
              <a:rPr kumimoji="1" lang="ja-JP" altLang="en-US" sz="2800" dirty="0"/>
              <a:t>エイブリズムは、できる人＝健常者／できない人＝障害者という二分法を設定し、両者の間に価値のヒエラルキーを設定することで、障害者に対する差別や抑圧を生み出す。</a:t>
            </a:r>
            <a:endParaRPr kumimoji="1" lang="en-US" altLang="ja-JP" sz="2800" dirty="0"/>
          </a:p>
          <a:p>
            <a:r>
              <a:rPr lang="ja-JP" altLang="en-US" sz="2800" dirty="0"/>
              <a:t>エイブリズムに基づいた健常者／障害者という区別そのものに抵抗するという政治戦略の可能性（後藤 </a:t>
            </a:r>
            <a:r>
              <a:rPr lang="en-US" altLang="ja-JP" sz="2800" dirty="0"/>
              <a:t>2005</a:t>
            </a:r>
            <a:r>
              <a:rPr lang="ja-JP" altLang="en-US" sz="2800" dirty="0"/>
              <a:t>）。</a:t>
            </a:r>
            <a:endParaRPr kumimoji="1" lang="en-US" altLang="ja-JP" sz="2800" dirty="0"/>
          </a:p>
        </p:txBody>
      </p:sp>
      <p:sp>
        <p:nvSpPr>
          <p:cNvPr id="4" name="スライド番号プレースホルダー 3">
            <a:extLst>
              <a:ext uri="{FF2B5EF4-FFF2-40B4-BE49-F238E27FC236}">
                <a16:creationId xmlns:a16="http://schemas.microsoft.com/office/drawing/2014/main" id="{B323197C-F75A-F708-AC1B-9634EFDE46D0}"/>
              </a:ext>
            </a:extLst>
          </p:cNvPr>
          <p:cNvSpPr>
            <a:spLocks noGrp="1"/>
          </p:cNvSpPr>
          <p:nvPr>
            <p:ph type="sldNum" sz="quarter" idx="12"/>
          </p:nvPr>
        </p:nvSpPr>
        <p:spPr/>
        <p:txBody>
          <a:bodyPr/>
          <a:lstStyle/>
          <a:p>
            <a:fld id="{8EC17F41-5280-4BDA-B55F-BD6476BC07B3}" type="slidenum">
              <a:rPr kumimoji="1" lang="ja-JP" altLang="en-US" smtClean="0"/>
              <a:t>18</a:t>
            </a:fld>
            <a:endParaRPr kumimoji="1" lang="ja-JP" altLang="en-US"/>
          </a:p>
        </p:txBody>
      </p:sp>
    </p:spTree>
    <p:extLst>
      <p:ext uri="{BB962C8B-B14F-4D97-AF65-F5344CB8AC3E}">
        <p14:creationId xmlns:p14="http://schemas.microsoft.com/office/powerpoint/2010/main" val="4227846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929E54-12A8-0E18-A0D0-029B3E633291}"/>
              </a:ext>
            </a:extLst>
          </p:cNvPr>
          <p:cNvSpPr>
            <a:spLocks noGrp="1"/>
          </p:cNvSpPr>
          <p:nvPr>
            <p:ph type="title"/>
          </p:nvPr>
        </p:nvSpPr>
        <p:spPr/>
        <p:txBody>
          <a:bodyPr>
            <a:normAutofit fontScale="90000"/>
          </a:bodyPr>
          <a:lstStyle/>
          <a:p>
            <a:r>
              <a:rPr kumimoji="1" lang="ja-JP" altLang="en-US" b="1" dirty="0"/>
              <a:t>規範はいたるところで作動している：自然化と</a:t>
            </a:r>
            <a:br>
              <a:rPr kumimoji="1" lang="en-US" altLang="ja-JP" b="1" dirty="0"/>
            </a:br>
            <a:r>
              <a:rPr kumimoji="1" lang="ja-JP" altLang="en-US" b="1" dirty="0"/>
              <a:t>「内面化」の問題</a:t>
            </a:r>
          </a:p>
        </p:txBody>
      </p:sp>
      <p:sp>
        <p:nvSpPr>
          <p:cNvPr id="3" name="コンテンツ プレースホルダー 2">
            <a:extLst>
              <a:ext uri="{FF2B5EF4-FFF2-40B4-BE49-F238E27FC236}">
                <a16:creationId xmlns:a16="http://schemas.microsoft.com/office/drawing/2014/main" id="{E125D354-FD2B-37D6-0575-128F2EF5DE86}"/>
              </a:ext>
            </a:extLst>
          </p:cNvPr>
          <p:cNvSpPr>
            <a:spLocks noGrp="1"/>
          </p:cNvSpPr>
          <p:nvPr>
            <p:ph idx="1"/>
          </p:nvPr>
        </p:nvSpPr>
        <p:spPr/>
        <p:txBody>
          <a:bodyPr/>
          <a:lstStyle/>
          <a:p>
            <a:r>
              <a:rPr kumimoji="1" lang="ja-JP" altLang="en-US" sz="2800" dirty="0"/>
              <a:t>エイブリズムもまた「自然化」されているがゆえにその構築性に気づかれにくく、しばしば健常者だけでなく障害者の内面にも深く刻み込まれている：規範の「内面化」という問題。</a:t>
            </a:r>
            <a:endParaRPr kumimoji="1" lang="en-US" altLang="ja-JP" sz="2800" dirty="0"/>
          </a:p>
          <a:p>
            <a:r>
              <a:rPr lang="ja-JP" altLang="en-US" sz="2800" dirty="0"/>
              <a:t>健常者や社会＝「誤った」認識で差別や抑圧を再生産している／障害者＝「正しい」自己認識を持っているという表面的な二元論で捉えてしまうと、後者に内在している規範（の再生産）の問題が見過ごされてしまう。</a:t>
            </a:r>
            <a:endParaRPr kumimoji="1" lang="en-US" altLang="ja-JP" sz="2800" dirty="0"/>
          </a:p>
          <a:p>
            <a:endParaRPr kumimoji="1" lang="ja-JP" altLang="en-US" dirty="0"/>
          </a:p>
        </p:txBody>
      </p:sp>
      <p:sp>
        <p:nvSpPr>
          <p:cNvPr id="4" name="スライド番号プレースホルダー 3">
            <a:extLst>
              <a:ext uri="{FF2B5EF4-FFF2-40B4-BE49-F238E27FC236}">
                <a16:creationId xmlns:a16="http://schemas.microsoft.com/office/drawing/2014/main" id="{5EB7E12A-FE8E-A177-2724-725B7C60FDD6}"/>
              </a:ext>
            </a:extLst>
          </p:cNvPr>
          <p:cNvSpPr>
            <a:spLocks noGrp="1"/>
          </p:cNvSpPr>
          <p:nvPr>
            <p:ph type="sldNum" sz="quarter" idx="12"/>
          </p:nvPr>
        </p:nvSpPr>
        <p:spPr/>
        <p:txBody>
          <a:bodyPr/>
          <a:lstStyle/>
          <a:p>
            <a:fld id="{8EC17F41-5280-4BDA-B55F-BD6476BC07B3}" type="slidenum">
              <a:rPr kumimoji="1" lang="ja-JP" altLang="en-US" smtClean="0"/>
              <a:t>19</a:t>
            </a:fld>
            <a:endParaRPr kumimoji="1" lang="ja-JP" altLang="en-US"/>
          </a:p>
        </p:txBody>
      </p:sp>
    </p:spTree>
    <p:extLst>
      <p:ext uri="{BB962C8B-B14F-4D97-AF65-F5344CB8AC3E}">
        <p14:creationId xmlns:p14="http://schemas.microsoft.com/office/powerpoint/2010/main" val="5322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D2067C-3AF5-12A2-97BB-3F6A837C10F3}"/>
              </a:ext>
            </a:extLst>
          </p:cNvPr>
          <p:cNvSpPr>
            <a:spLocks noGrp="1"/>
          </p:cNvSpPr>
          <p:nvPr>
            <p:ph type="title"/>
          </p:nvPr>
        </p:nvSpPr>
        <p:spPr/>
        <p:txBody>
          <a:bodyPr/>
          <a:lstStyle/>
          <a:p>
            <a:r>
              <a:rPr kumimoji="1" lang="ja-JP" altLang="en-US" b="1" dirty="0">
                <a:latin typeface="+mj-ea"/>
              </a:rPr>
              <a:t>自己紹介</a:t>
            </a:r>
          </a:p>
        </p:txBody>
      </p:sp>
      <p:sp>
        <p:nvSpPr>
          <p:cNvPr id="3" name="コンテンツ プレースホルダー 2">
            <a:extLst>
              <a:ext uri="{FF2B5EF4-FFF2-40B4-BE49-F238E27FC236}">
                <a16:creationId xmlns:a16="http://schemas.microsoft.com/office/drawing/2014/main" id="{39633D70-C95A-504F-B295-BC2596C40859}"/>
              </a:ext>
            </a:extLst>
          </p:cNvPr>
          <p:cNvSpPr>
            <a:spLocks noGrp="1"/>
          </p:cNvSpPr>
          <p:nvPr>
            <p:ph idx="1"/>
          </p:nvPr>
        </p:nvSpPr>
        <p:spPr/>
        <p:txBody>
          <a:bodyPr>
            <a:normAutofit/>
          </a:bodyPr>
          <a:lstStyle/>
          <a:p>
            <a:r>
              <a:rPr kumimoji="1" lang="ja-JP" altLang="en-US" sz="2800" dirty="0"/>
              <a:t>辰己一輝（たつみ・いっき）：大阪大学大学院人間科学研究科博士後期課程所属。</a:t>
            </a:r>
            <a:endParaRPr kumimoji="1" lang="en-US" altLang="ja-JP" sz="2800" dirty="0"/>
          </a:p>
          <a:p>
            <a:r>
              <a:rPr lang="ja-JP" altLang="en-US" sz="2800" dirty="0"/>
              <a:t>専門は現代フランス哲学（ジル・ドゥルーズ、身体障害）と、海外の障害学の理論的・思想的動向に関する研究。</a:t>
            </a:r>
            <a:endParaRPr kumimoji="1" lang="ja-JP" altLang="en-US" sz="2800" dirty="0"/>
          </a:p>
        </p:txBody>
      </p:sp>
      <p:sp>
        <p:nvSpPr>
          <p:cNvPr id="4" name="スライド番号プレースホルダー 3">
            <a:extLst>
              <a:ext uri="{FF2B5EF4-FFF2-40B4-BE49-F238E27FC236}">
                <a16:creationId xmlns:a16="http://schemas.microsoft.com/office/drawing/2014/main" id="{05ED865B-46E3-746C-B30F-E0246C181E29}"/>
              </a:ext>
            </a:extLst>
          </p:cNvPr>
          <p:cNvSpPr>
            <a:spLocks noGrp="1"/>
          </p:cNvSpPr>
          <p:nvPr>
            <p:ph type="sldNum" sz="quarter" idx="12"/>
          </p:nvPr>
        </p:nvSpPr>
        <p:spPr/>
        <p:txBody>
          <a:bodyPr/>
          <a:lstStyle/>
          <a:p>
            <a:fld id="{8EC17F41-5280-4BDA-B55F-BD6476BC07B3}" type="slidenum">
              <a:rPr kumimoji="1" lang="ja-JP" altLang="en-US" smtClean="0"/>
              <a:t>2</a:t>
            </a:fld>
            <a:endParaRPr kumimoji="1" lang="ja-JP" altLang="en-US"/>
          </a:p>
        </p:txBody>
      </p:sp>
    </p:spTree>
    <p:extLst>
      <p:ext uri="{BB962C8B-B14F-4D97-AF65-F5344CB8AC3E}">
        <p14:creationId xmlns:p14="http://schemas.microsoft.com/office/powerpoint/2010/main" val="314931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92356B-35E0-F5B5-AE6D-02292389CEA3}"/>
              </a:ext>
            </a:extLst>
          </p:cNvPr>
          <p:cNvSpPr>
            <a:spLocks noGrp="1"/>
          </p:cNvSpPr>
          <p:nvPr>
            <p:ph type="title"/>
          </p:nvPr>
        </p:nvSpPr>
        <p:spPr/>
        <p:txBody>
          <a:bodyPr/>
          <a:lstStyle/>
          <a:p>
            <a:r>
              <a:rPr lang="ja-JP" altLang="en-US" b="1" dirty="0"/>
              <a:t>フィクションに潜むエイブリズム</a:t>
            </a:r>
            <a:endParaRPr kumimoji="1" lang="ja-JP" altLang="en-US" b="1" dirty="0"/>
          </a:p>
        </p:txBody>
      </p:sp>
      <p:sp>
        <p:nvSpPr>
          <p:cNvPr id="3" name="コンテンツ プレースホルダー 2">
            <a:extLst>
              <a:ext uri="{FF2B5EF4-FFF2-40B4-BE49-F238E27FC236}">
                <a16:creationId xmlns:a16="http://schemas.microsoft.com/office/drawing/2014/main" id="{05ED5235-084B-EE54-105D-CE05FDB524F0}"/>
              </a:ext>
            </a:extLst>
          </p:cNvPr>
          <p:cNvSpPr>
            <a:spLocks noGrp="1"/>
          </p:cNvSpPr>
          <p:nvPr>
            <p:ph idx="1"/>
          </p:nvPr>
        </p:nvSpPr>
        <p:spPr/>
        <p:txBody>
          <a:bodyPr>
            <a:noAutofit/>
          </a:bodyPr>
          <a:lstStyle/>
          <a:p>
            <a:r>
              <a:rPr kumimoji="1" lang="en-US" altLang="ja-JP" sz="2800" dirty="0"/>
              <a:t>TV</a:t>
            </a:r>
            <a:r>
              <a:rPr kumimoji="1" lang="ja-JP" altLang="en-US" sz="2800" dirty="0"/>
              <a:t>ドラマ、映画、漫画、小説、アニメなど、様々な作品が、エイブリズム的な価値観を広めたり、再生産したりする媒体となりうる：障害学におけるフィクションへの注目の高まり</a:t>
            </a:r>
            <a:r>
              <a:rPr kumimoji="1" lang="en-US" altLang="ja-JP" sz="2800" dirty="0"/>
              <a:t>(Garland-Thomson 1997; Mitchell </a:t>
            </a:r>
            <a:r>
              <a:rPr lang="en-US" altLang="ja-JP" sz="2800" dirty="0"/>
              <a:t>&amp;</a:t>
            </a:r>
            <a:r>
              <a:rPr kumimoji="1" lang="en-US" altLang="ja-JP" sz="2800" dirty="0"/>
              <a:t> Snyder 2000)</a:t>
            </a:r>
            <a:r>
              <a:rPr kumimoji="1" lang="ja-JP" altLang="en-US" sz="2800" dirty="0"/>
              <a:t>。</a:t>
            </a:r>
            <a:endParaRPr kumimoji="1" lang="en-US" altLang="ja-JP" sz="2800" dirty="0"/>
          </a:p>
          <a:p>
            <a:r>
              <a:rPr lang="ja-JP" altLang="en-US" sz="2800" dirty="0"/>
              <a:t>広い意味での文化研究（カルチュラル・スタディーズ）や作品批評と障害学との連携（河野 </a:t>
            </a:r>
            <a:r>
              <a:rPr lang="en-US" altLang="ja-JP" sz="2800" dirty="0"/>
              <a:t>2022</a:t>
            </a:r>
            <a:r>
              <a:rPr lang="ja-JP" altLang="en-US" sz="2800" dirty="0"/>
              <a:t>）。</a:t>
            </a:r>
            <a:endParaRPr kumimoji="1" lang="en-US" altLang="ja-JP" sz="2800" dirty="0"/>
          </a:p>
          <a:p>
            <a:r>
              <a:rPr kumimoji="1" lang="ja-JP" altLang="en-US" sz="2800" dirty="0"/>
              <a:t>特定の作品の障害者像や物語が、当事者の</a:t>
            </a:r>
            <a:r>
              <a:rPr kumimoji="1" lang="en-US" altLang="ja-JP" sz="2800" dirty="0"/>
              <a:t>&lt;</a:t>
            </a:r>
            <a:r>
              <a:rPr kumimoji="1" lang="ja-JP" altLang="en-US" sz="2800" dirty="0"/>
              <a:t>抹消</a:t>
            </a:r>
            <a:r>
              <a:rPr kumimoji="1" lang="en-US" altLang="ja-JP" sz="2800" dirty="0"/>
              <a:t>&gt;</a:t>
            </a:r>
            <a:r>
              <a:rPr kumimoji="1" lang="ja-JP" altLang="en-US" sz="2800" dirty="0"/>
              <a:t>に関わることもあれば、当事者にポジティブな価値を与え、自己を肯定する想像力を与えてくれることもある。</a:t>
            </a:r>
          </a:p>
        </p:txBody>
      </p:sp>
      <p:sp>
        <p:nvSpPr>
          <p:cNvPr id="4" name="スライド番号プレースホルダー 3">
            <a:extLst>
              <a:ext uri="{FF2B5EF4-FFF2-40B4-BE49-F238E27FC236}">
                <a16:creationId xmlns:a16="http://schemas.microsoft.com/office/drawing/2014/main" id="{6CE0BAA0-3019-9982-67BB-1850B30BF5D1}"/>
              </a:ext>
            </a:extLst>
          </p:cNvPr>
          <p:cNvSpPr>
            <a:spLocks noGrp="1"/>
          </p:cNvSpPr>
          <p:nvPr>
            <p:ph type="sldNum" sz="quarter" idx="12"/>
          </p:nvPr>
        </p:nvSpPr>
        <p:spPr/>
        <p:txBody>
          <a:bodyPr/>
          <a:lstStyle/>
          <a:p>
            <a:fld id="{8EC17F41-5280-4BDA-B55F-BD6476BC07B3}" type="slidenum">
              <a:rPr kumimoji="1" lang="ja-JP" altLang="en-US" smtClean="0"/>
              <a:t>20</a:t>
            </a:fld>
            <a:endParaRPr kumimoji="1" lang="ja-JP" altLang="en-US"/>
          </a:p>
        </p:txBody>
      </p:sp>
    </p:spTree>
    <p:extLst>
      <p:ext uri="{BB962C8B-B14F-4D97-AF65-F5344CB8AC3E}">
        <p14:creationId xmlns:p14="http://schemas.microsoft.com/office/powerpoint/2010/main" val="2649458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04F0A6-F498-2A9A-2001-D7B728F625CD}"/>
              </a:ext>
            </a:extLst>
          </p:cNvPr>
          <p:cNvSpPr>
            <a:spLocks noGrp="1"/>
          </p:cNvSpPr>
          <p:nvPr>
            <p:ph type="title"/>
          </p:nvPr>
        </p:nvSpPr>
        <p:spPr/>
        <p:txBody>
          <a:bodyPr/>
          <a:lstStyle/>
          <a:p>
            <a:r>
              <a:rPr kumimoji="1" lang="ja-JP" altLang="en-US" b="1" dirty="0"/>
              <a:t>「インターセクショナリティ」という概念の重要性</a:t>
            </a:r>
          </a:p>
        </p:txBody>
      </p:sp>
      <p:sp>
        <p:nvSpPr>
          <p:cNvPr id="3" name="コンテンツ プレースホルダー 2">
            <a:extLst>
              <a:ext uri="{FF2B5EF4-FFF2-40B4-BE49-F238E27FC236}">
                <a16:creationId xmlns:a16="http://schemas.microsoft.com/office/drawing/2014/main" id="{7D110E8F-7DF8-8E4D-D5B5-2217EBE4FBE3}"/>
              </a:ext>
            </a:extLst>
          </p:cNvPr>
          <p:cNvSpPr>
            <a:spLocks noGrp="1"/>
          </p:cNvSpPr>
          <p:nvPr>
            <p:ph idx="1"/>
          </p:nvPr>
        </p:nvSpPr>
        <p:spPr/>
        <p:txBody>
          <a:bodyPr>
            <a:normAutofit/>
          </a:bodyPr>
          <a:lstStyle/>
          <a:p>
            <a:r>
              <a:rPr kumimoji="1" lang="ja-JP" altLang="en-US" sz="2800" dirty="0"/>
              <a:t>インターセクショナリティ</a:t>
            </a:r>
            <a:r>
              <a:rPr kumimoji="1" lang="en-US" altLang="ja-JP" sz="2800" dirty="0"/>
              <a:t>intersectionality</a:t>
            </a:r>
            <a:r>
              <a:rPr kumimoji="1" lang="ja-JP" altLang="en-US" sz="2800" dirty="0"/>
              <a:t>（交差性）とは：「交差する権力関係が、様々な社会にまたがる社会的関係や個人の日常的経験にどのように影響を及ぼすのかについて検討する概念である」（</a:t>
            </a:r>
            <a:r>
              <a:rPr kumimoji="1" lang="en-US" altLang="ja-JP" sz="2800" dirty="0"/>
              <a:t>Collins </a:t>
            </a:r>
            <a:r>
              <a:rPr lang="en-US" altLang="ja-JP" sz="2800" dirty="0"/>
              <a:t>&amp;</a:t>
            </a:r>
            <a:r>
              <a:rPr kumimoji="1" lang="en-US" altLang="ja-JP" sz="2800" dirty="0"/>
              <a:t> Bilge 2020; 1-2/</a:t>
            </a:r>
            <a:r>
              <a:rPr kumimoji="1" lang="ja-JP" altLang="en-US" sz="2800" dirty="0"/>
              <a:t>コリンズ・ビルゲ </a:t>
            </a:r>
            <a:r>
              <a:rPr kumimoji="1" lang="en-US" altLang="ja-JP" sz="2800" dirty="0"/>
              <a:t>2022; 16</a:t>
            </a:r>
            <a:r>
              <a:rPr kumimoji="1" lang="ja-JP" altLang="en-US" sz="2800" dirty="0"/>
              <a:t>）</a:t>
            </a:r>
          </a:p>
          <a:p>
            <a:r>
              <a:rPr kumimoji="1" lang="ja-JP" altLang="en-US" sz="2800" dirty="0"/>
              <a:t>その人ごとに生きられている多様な日常経験を</a:t>
            </a:r>
            <a:r>
              <a:rPr kumimoji="1" lang="en-US" altLang="ja-JP" sz="2800" dirty="0"/>
              <a:t>&lt;</a:t>
            </a:r>
            <a:r>
              <a:rPr kumimoji="1" lang="ja-JP" altLang="en-US" sz="2800" dirty="0"/>
              <a:t>抹消</a:t>
            </a:r>
            <a:r>
              <a:rPr kumimoji="1" lang="en-US" altLang="ja-JP" sz="2800" dirty="0"/>
              <a:t>&gt;</a:t>
            </a:r>
            <a:r>
              <a:rPr kumimoji="1" lang="ja-JP" altLang="en-US" sz="2800" dirty="0"/>
              <a:t>することなく記述するためにも、極めて重要な概念。</a:t>
            </a:r>
          </a:p>
          <a:p>
            <a:endParaRPr kumimoji="1" lang="ja-JP" altLang="en-US" dirty="0"/>
          </a:p>
        </p:txBody>
      </p:sp>
      <p:sp>
        <p:nvSpPr>
          <p:cNvPr id="4" name="スライド番号プレースホルダー 3">
            <a:extLst>
              <a:ext uri="{FF2B5EF4-FFF2-40B4-BE49-F238E27FC236}">
                <a16:creationId xmlns:a16="http://schemas.microsoft.com/office/drawing/2014/main" id="{25DEFCD0-B7C4-568C-6BE1-552E780E71E9}"/>
              </a:ext>
            </a:extLst>
          </p:cNvPr>
          <p:cNvSpPr>
            <a:spLocks noGrp="1"/>
          </p:cNvSpPr>
          <p:nvPr>
            <p:ph type="sldNum" sz="quarter" idx="12"/>
          </p:nvPr>
        </p:nvSpPr>
        <p:spPr/>
        <p:txBody>
          <a:bodyPr/>
          <a:lstStyle/>
          <a:p>
            <a:fld id="{8EC17F41-5280-4BDA-B55F-BD6476BC07B3}" type="slidenum">
              <a:rPr kumimoji="1" lang="ja-JP" altLang="en-US" smtClean="0"/>
              <a:t>21</a:t>
            </a:fld>
            <a:endParaRPr kumimoji="1" lang="ja-JP" altLang="en-US"/>
          </a:p>
        </p:txBody>
      </p:sp>
    </p:spTree>
    <p:extLst>
      <p:ext uri="{BB962C8B-B14F-4D97-AF65-F5344CB8AC3E}">
        <p14:creationId xmlns:p14="http://schemas.microsoft.com/office/powerpoint/2010/main" val="20082437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C1C48C-B100-3EF4-D07E-91C06C56C3A9}"/>
              </a:ext>
            </a:extLst>
          </p:cNvPr>
          <p:cNvSpPr>
            <a:spLocks noGrp="1"/>
          </p:cNvSpPr>
          <p:nvPr>
            <p:ph type="title"/>
          </p:nvPr>
        </p:nvSpPr>
        <p:spPr/>
        <p:txBody>
          <a:bodyPr>
            <a:normAutofit fontScale="90000"/>
          </a:bodyPr>
          <a:lstStyle/>
          <a:p>
            <a:r>
              <a:rPr kumimoji="1" lang="ja-JP" altLang="en-US" b="1" dirty="0"/>
              <a:t>インターセクショナリティの視点を取り入れた</a:t>
            </a:r>
            <a:br>
              <a:rPr kumimoji="1" lang="en-US" altLang="ja-JP" b="1" dirty="0"/>
            </a:br>
            <a:r>
              <a:rPr kumimoji="1" lang="ja-JP" altLang="en-US" b="1" dirty="0"/>
              <a:t>批判的障害学の例</a:t>
            </a:r>
          </a:p>
        </p:txBody>
      </p:sp>
      <p:sp>
        <p:nvSpPr>
          <p:cNvPr id="3" name="コンテンツ プレースホルダー 2">
            <a:extLst>
              <a:ext uri="{FF2B5EF4-FFF2-40B4-BE49-F238E27FC236}">
                <a16:creationId xmlns:a16="http://schemas.microsoft.com/office/drawing/2014/main" id="{5853098D-F65A-0F94-F2A4-33BBF4F1A0ED}"/>
              </a:ext>
            </a:extLst>
          </p:cNvPr>
          <p:cNvSpPr>
            <a:spLocks noGrp="1"/>
          </p:cNvSpPr>
          <p:nvPr>
            <p:ph idx="1"/>
          </p:nvPr>
        </p:nvSpPr>
        <p:spPr/>
        <p:txBody>
          <a:bodyPr>
            <a:normAutofit lnSpcReduction="10000"/>
          </a:bodyPr>
          <a:lstStyle/>
          <a:p>
            <a:r>
              <a:rPr kumimoji="1" lang="ja-JP" altLang="en-US" sz="2800" dirty="0"/>
              <a:t>クリップ・セオリー：障害学とクィア理論の交差</a:t>
            </a:r>
            <a:r>
              <a:rPr kumimoji="1" lang="en-US" altLang="ja-JP" sz="2800" dirty="0"/>
              <a:t>(</a:t>
            </a:r>
            <a:r>
              <a:rPr kumimoji="1" lang="en-US" altLang="ja-JP" sz="2800" dirty="0" err="1"/>
              <a:t>McRuer</a:t>
            </a:r>
            <a:r>
              <a:rPr kumimoji="1" lang="en-US" altLang="ja-JP" sz="2800" dirty="0"/>
              <a:t> 2006 ; </a:t>
            </a:r>
            <a:r>
              <a:rPr kumimoji="1" lang="en-US" altLang="ja-JP" sz="2800" dirty="0" err="1"/>
              <a:t>Kafer</a:t>
            </a:r>
            <a:r>
              <a:rPr kumimoji="1" lang="en-US" altLang="ja-JP" sz="2800" dirty="0"/>
              <a:t> 2013)</a:t>
            </a:r>
          </a:p>
          <a:p>
            <a:r>
              <a:rPr kumimoji="1" lang="en-US" altLang="ja-JP" sz="2800" dirty="0" err="1"/>
              <a:t>DisCrit</a:t>
            </a:r>
            <a:r>
              <a:rPr kumimoji="1" lang="ja-JP" altLang="en-US" sz="2800" dirty="0"/>
              <a:t>：障害学と批判的人種理論の交差</a:t>
            </a:r>
            <a:r>
              <a:rPr kumimoji="1" lang="en-US" altLang="ja-JP" sz="2800" dirty="0"/>
              <a:t>(Connor, </a:t>
            </a:r>
            <a:r>
              <a:rPr kumimoji="1" lang="en-US" altLang="ja-JP" sz="2800" dirty="0" err="1"/>
              <a:t>Ferri</a:t>
            </a:r>
            <a:r>
              <a:rPr kumimoji="1" lang="en-US" altLang="ja-JP" sz="2800" dirty="0"/>
              <a:t> </a:t>
            </a:r>
            <a:r>
              <a:rPr lang="en-US" altLang="ja-JP" sz="2800" dirty="0"/>
              <a:t>&amp; Annamma </a:t>
            </a:r>
            <a:r>
              <a:rPr kumimoji="1" lang="en-US" altLang="ja-JP" sz="2800" dirty="0"/>
              <a:t>2016)</a:t>
            </a:r>
          </a:p>
          <a:p>
            <a:r>
              <a:rPr kumimoji="1" lang="ja-JP" altLang="en-US" sz="2800" dirty="0"/>
              <a:t>障害学とポストコロニアル理論の交差</a:t>
            </a:r>
            <a:r>
              <a:rPr kumimoji="1" lang="en-US" altLang="ja-JP" sz="2800" dirty="0"/>
              <a:t>(</a:t>
            </a:r>
            <a:r>
              <a:rPr kumimoji="1" lang="en-US" altLang="ja-JP" sz="2800" dirty="0" err="1"/>
              <a:t>Meekosha</a:t>
            </a:r>
            <a:r>
              <a:rPr kumimoji="1" lang="en-US" altLang="ja-JP" sz="2800" dirty="0"/>
              <a:t> 2011; </a:t>
            </a:r>
            <a:r>
              <a:rPr kumimoji="1" lang="en-US" altLang="ja-JP" sz="2800" dirty="0" err="1"/>
              <a:t>Grech</a:t>
            </a:r>
            <a:r>
              <a:rPr kumimoji="1" lang="en-US" altLang="ja-JP" sz="2800" dirty="0"/>
              <a:t> 2011)</a:t>
            </a:r>
          </a:p>
          <a:p>
            <a:r>
              <a:rPr kumimoji="1" lang="ja-JP" altLang="en-US" sz="2800" dirty="0"/>
              <a:t>障害学とアニマル・スタディーズの交差</a:t>
            </a:r>
            <a:r>
              <a:rPr kumimoji="1" lang="en-US" altLang="ja-JP" sz="2800" dirty="0"/>
              <a:t>(Taylor 2017/</a:t>
            </a:r>
            <a:r>
              <a:rPr kumimoji="1" lang="ja-JP" altLang="en-US" sz="2800" dirty="0"/>
              <a:t>テイラー </a:t>
            </a:r>
            <a:r>
              <a:rPr kumimoji="1" lang="en-US" altLang="ja-JP" sz="2800" dirty="0"/>
              <a:t>2020)</a:t>
            </a:r>
          </a:p>
          <a:p>
            <a:endParaRPr kumimoji="1" lang="en-US" altLang="ja-JP" dirty="0"/>
          </a:p>
        </p:txBody>
      </p:sp>
      <p:sp>
        <p:nvSpPr>
          <p:cNvPr id="4" name="スライド番号プレースホルダー 3">
            <a:extLst>
              <a:ext uri="{FF2B5EF4-FFF2-40B4-BE49-F238E27FC236}">
                <a16:creationId xmlns:a16="http://schemas.microsoft.com/office/drawing/2014/main" id="{35386092-7F43-B5FC-9F0B-0120171E15D0}"/>
              </a:ext>
            </a:extLst>
          </p:cNvPr>
          <p:cNvSpPr>
            <a:spLocks noGrp="1"/>
          </p:cNvSpPr>
          <p:nvPr>
            <p:ph type="sldNum" sz="quarter" idx="12"/>
          </p:nvPr>
        </p:nvSpPr>
        <p:spPr/>
        <p:txBody>
          <a:bodyPr/>
          <a:lstStyle/>
          <a:p>
            <a:fld id="{8EC17F41-5280-4BDA-B55F-BD6476BC07B3}" type="slidenum">
              <a:rPr kumimoji="1" lang="ja-JP" altLang="en-US" smtClean="0"/>
              <a:t>22</a:t>
            </a:fld>
            <a:endParaRPr kumimoji="1" lang="ja-JP" altLang="en-US"/>
          </a:p>
        </p:txBody>
      </p:sp>
    </p:spTree>
    <p:extLst>
      <p:ext uri="{BB962C8B-B14F-4D97-AF65-F5344CB8AC3E}">
        <p14:creationId xmlns:p14="http://schemas.microsoft.com/office/powerpoint/2010/main" val="9195955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303E9D-1FCF-78D7-627C-FB0BB3CEFD06}"/>
              </a:ext>
            </a:extLst>
          </p:cNvPr>
          <p:cNvSpPr>
            <a:spLocks noGrp="1"/>
          </p:cNvSpPr>
          <p:nvPr>
            <p:ph type="title"/>
          </p:nvPr>
        </p:nvSpPr>
        <p:spPr/>
        <p:txBody>
          <a:bodyPr>
            <a:normAutofit/>
          </a:bodyPr>
          <a:lstStyle/>
          <a:p>
            <a:r>
              <a:rPr kumimoji="1" lang="ja-JP" altLang="en-US" b="1" dirty="0"/>
              <a:t>終わりに：問題提起</a:t>
            </a:r>
          </a:p>
        </p:txBody>
      </p:sp>
      <p:sp>
        <p:nvSpPr>
          <p:cNvPr id="3" name="コンテンツ プレースホルダー 2">
            <a:extLst>
              <a:ext uri="{FF2B5EF4-FFF2-40B4-BE49-F238E27FC236}">
                <a16:creationId xmlns:a16="http://schemas.microsoft.com/office/drawing/2014/main" id="{CD2A60FF-9454-6DEA-EBCB-7C3C4C07F405}"/>
              </a:ext>
            </a:extLst>
          </p:cNvPr>
          <p:cNvSpPr>
            <a:spLocks noGrp="1"/>
          </p:cNvSpPr>
          <p:nvPr>
            <p:ph idx="1"/>
          </p:nvPr>
        </p:nvSpPr>
        <p:spPr/>
        <p:txBody>
          <a:bodyPr>
            <a:normAutofit/>
          </a:bodyPr>
          <a:lstStyle/>
          <a:p>
            <a:r>
              <a:rPr lang="ja-JP" altLang="en-US" sz="2800" dirty="0"/>
              <a:t>日本の障害学（障害学会）は「社会モデル」という枠組みも含め、自らの理論的・直観的前提に対して批判的であり続けようと努めてきたか？</a:t>
            </a:r>
            <a:endParaRPr lang="en-US" altLang="ja-JP" sz="2800" dirty="0"/>
          </a:p>
          <a:p>
            <a:r>
              <a:rPr lang="ja-JP" altLang="en-US" sz="2800" dirty="0"/>
              <a:t>自らの理論的・直観的前提が常に特定のマイノリティを排除しうることに注意を払ってきたか？</a:t>
            </a:r>
            <a:endParaRPr lang="en-US" altLang="ja-JP" sz="2800" dirty="0"/>
          </a:p>
          <a:p>
            <a:r>
              <a:rPr kumimoji="1" lang="ja-JP" altLang="en-US" sz="2800" dirty="0"/>
              <a:t>障害学ができる限り開かれた学問となるために、他の専門分野の知識を積極的に取り入れたり、外部の研究コミュニティとの対話の場を作っていくことに努めてきたか？</a:t>
            </a:r>
          </a:p>
        </p:txBody>
      </p:sp>
      <p:sp>
        <p:nvSpPr>
          <p:cNvPr id="4" name="スライド番号プレースホルダー 3">
            <a:extLst>
              <a:ext uri="{FF2B5EF4-FFF2-40B4-BE49-F238E27FC236}">
                <a16:creationId xmlns:a16="http://schemas.microsoft.com/office/drawing/2014/main" id="{69D4A66A-4F0F-DEFD-1001-E8129DF732F6}"/>
              </a:ext>
            </a:extLst>
          </p:cNvPr>
          <p:cNvSpPr>
            <a:spLocks noGrp="1"/>
          </p:cNvSpPr>
          <p:nvPr>
            <p:ph type="sldNum" sz="quarter" idx="12"/>
          </p:nvPr>
        </p:nvSpPr>
        <p:spPr/>
        <p:txBody>
          <a:bodyPr/>
          <a:lstStyle/>
          <a:p>
            <a:fld id="{8EC17F41-5280-4BDA-B55F-BD6476BC07B3}" type="slidenum">
              <a:rPr kumimoji="1" lang="ja-JP" altLang="en-US" smtClean="0"/>
              <a:t>23</a:t>
            </a:fld>
            <a:endParaRPr kumimoji="1" lang="ja-JP" altLang="en-US"/>
          </a:p>
        </p:txBody>
      </p:sp>
    </p:spTree>
    <p:extLst>
      <p:ext uri="{BB962C8B-B14F-4D97-AF65-F5344CB8AC3E}">
        <p14:creationId xmlns:p14="http://schemas.microsoft.com/office/powerpoint/2010/main" val="39755441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203C98-2A6C-A886-EDD7-05644F9DA3F9}"/>
              </a:ext>
            </a:extLst>
          </p:cNvPr>
          <p:cNvSpPr>
            <a:spLocks noGrp="1"/>
          </p:cNvSpPr>
          <p:nvPr>
            <p:ph type="title"/>
          </p:nvPr>
        </p:nvSpPr>
        <p:spPr/>
        <p:txBody>
          <a:bodyPr/>
          <a:lstStyle/>
          <a:p>
            <a:r>
              <a:rPr kumimoji="1" lang="ja-JP" altLang="en-US" b="1" dirty="0"/>
              <a:t>参考文献</a:t>
            </a:r>
          </a:p>
        </p:txBody>
      </p:sp>
      <p:sp>
        <p:nvSpPr>
          <p:cNvPr id="3" name="コンテンツ プレースホルダー 2">
            <a:extLst>
              <a:ext uri="{FF2B5EF4-FFF2-40B4-BE49-F238E27FC236}">
                <a16:creationId xmlns:a16="http://schemas.microsoft.com/office/drawing/2014/main" id="{F760FF01-534F-C680-5372-5B45D2359417}"/>
              </a:ext>
            </a:extLst>
          </p:cNvPr>
          <p:cNvSpPr>
            <a:spLocks noGrp="1"/>
          </p:cNvSpPr>
          <p:nvPr>
            <p:ph idx="1"/>
          </p:nvPr>
        </p:nvSpPr>
        <p:spPr/>
        <p:txBody>
          <a:bodyPr/>
          <a:lstStyle/>
          <a:p>
            <a:r>
              <a:rPr kumimoji="1" lang="ja-JP" altLang="en-US" sz="2800" dirty="0"/>
              <a:t>飯野由里子・星加良司・西倉実季 </a:t>
            </a:r>
            <a:r>
              <a:rPr kumimoji="1" lang="en-US" altLang="ja-JP" sz="2800" dirty="0"/>
              <a:t>2022『</a:t>
            </a:r>
            <a:r>
              <a:rPr kumimoji="1" lang="ja-JP" altLang="en-US" sz="2800" dirty="0"/>
              <a:t>「社会」を扱う新たなモード──「障害の社会モデル」の使い方</a:t>
            </a:r>
            <a:r>
              <a:rPr kumimoji="1" lang="en-US" altLang="ja-JP" sz="2800" dirty="0"/>
              <a:t>』</a:t>
            </a:r>
            <a:r>
              <a:rPr kumimoji="1" lang="ja-JP" altLang="en-US" sz="2800" dirty="0"/>
              <a:t>生活書院。</a:t>
            </a:r>
            <a:endParaRPr kumimoji="1" lang="en-US" altLang="ja-JP" sz="2800" dirty="0"/>
          </a:p>
          <a:p>
            <a:r>
              <a:rPr kumimoji="1" lang="ja-JP" altLang="en-US" sz="2800" dirty="0"/>
              <a:t>稲原美苗 </a:t>
            </a:r>
            <a:r>
              <a:rPr kumimoji="1" lang="en-US" altLang="ja-JP" sz="2800" dirty="0"/>
              <a:t>2020</a:t>
            </a:r>
            <a:r>
              <a:rPr kumimoji="1" lang="ja-JP" altLang="en-US" sz="2800" dirty="0"/>
              <a:t>「障害はどのような経験なのか？ 生きづらさのフェミニスト現象学」稲原美苗・川崎唯史・中澤瞳・宮原優（共編） </a:t>
            </a:r>
            <a:r>
              <a:rPr kumimoji="1" lang="en-US" altLang="ja-JP" sz="2800" dirty="0"/>
              <a:t>『</a:t>
            </a:r>
            <a:r>
              <a:rPr kumimoji="1" lang="ja-JP" altLang="en-US" sz="2800" dirty="0"/>
              <a:t>フェミニスト現象学入門 経験から「普通」を問い直す</a:t>
            </a:r>
            <a:r>
              <a:rPr kumimoji="1" lang="en-US" altLang="ja-JP" sz="2800" dirty="0"/>
              <a:t>』</a:t>
            </a:r>
            <a:r>
              <a:rPr kumimoji="1" lang="ja-JP" altLang="en-US" sz="2800" dirty="0"/>
              <a:t>ナカニシヤ出版、</a:t>
            </a:r>
            <a:r>
              <a:rPr kumimoji="1" lang="en-US" altLang="ja-JP" sz="2800" dirty="0"/>
              <a:t>pp.155-166</a:t>
            </a:r>
            <a:r>
              <a:rPr kumimoji="1" lang="ja-JP" altLang="en-US" sz="2800" dirty="0"/>
              <a:t>。</a:t>
            </a:r>
            <a:endParaRPr kumimoji="1" lang="en-US" altLang="ja-JP" sz="2800" dirty="0"/>
          </a:p>
          <a:p>
            <a:r>
              <a:rPr kumimoji="1" lang="ja-JP" altLang="en-US" sz="2800" dirty="0"/>
              <a:t>加藤旭人 </a:t>
            </a:r>
            <a:r>
              <a:rPr kumimoji="1" lang="en-US" altLang="ja-JP" sz="2800" dirty="0"/>
              <a:t>2023『</a:t>
            </a:r>
            <a:r>
              <a:rPr kumimoji="1" lang="ja-JP" altLang="en-US" sz="2800" dirty="0"/>
              <a:t>障害者と健常者の関係形成の社会学：障害をめぐる教育、福祉、地域社会の再編成と障害のポリティクス</a:t>
            </a:r>
            <a:r>
              <a:rPr kumimoji="1" lang="en-US" altLang="ja-JP" sz="2800" dirty="0"/>
              <a:t>』</a:t>
            </a:r>
            <a:r>
              <a:rPr kumimoji="1" lang="ja-JP" altLang="en-US" sz="2800" dirty="0"/>
              <a:t>花伝社。</a:t>
            </a:r>
            <a:endParaRPr kumimoji="1" lang="en-US" altLang="ja-JP" sz="2800" dirty="0"/>
          </a:p>
          <a:p>
            <a:endParaRPr kumimoji="1" lang="ja-JP" altLang="en-US" dirty="0"/>
          </a:p>
        </p:txBody>
      </p:sp>
      <p:sp>
        <p:nvSpPr>
          <p:cNvPr id="4" name="スライド番号プレースホルダー 3">
            <a:extLst>
              <a:ext uri="{FF2B5EF4-FFF2-40B4-BE49-F238E27FC236}">
                <a16:creationId xmlns:a16="http://schemas.microsoft.com/office/drawing/2014/main" id="{2882C3D0-8669-D6B1-A164-1B5E5BF44462}"/>
              </a:ext>
            </a:extLst>
          </p:cNvPr>
          <p:cNvSpPr>
            <a:spLocks noGrp="1"/>
          </p:cNvSpPr>
          <p:nvPr>
            <p:ph type="sldNum" sz="quarter" idx="12"/>
          </p:nvPr>
        </p:nvSpPr>
        <p:spPr/>
        <p:txBody>
          <a:bodyPr/>
          <a:lstStyle/>
          <a:p>
            <a:fld id="{8EC17F41-5280-4BDA-B55F-BD6476BC07B3}" type="slidenum">
              <a:rPr kumimoji="1" lang="ja-JP" altLang="en-US" smtClean="0"/>
              <a:t>24</a:t>
            </a:fld>
            <a:endParaRPr kumimoji="1" lang="ja-JP" altLang="en-US"/>
          </a:p>
        </p:txBody>
      </p:sp>
    </p:spTree>
    <p:extLst>
      <p:ext uri="{BB962C8B-B14F-4D97-AF65-F5344CB8AC3E}">
        <p14:creationId xmlns:p14="http://schemas.microsoft.com/office/powerpoint/2010/main" val="24606162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17ADF0-03FB-28F9-17D9-101A1F3000B4}"/>
              </a:ext>
            </a:extLst>
          </p:cNvPr>
          <p:cNvSpPr>
            <a:spLocks noGrp="1"/>
          </p:cNvSpPr>
          <p:nvPr>
            <p:ph type="title"/>
          </p:nvPr>
        </p:nvSpPr>
        <p:spPr/>
        <p:txBody>
          <a:bodyPr/>
          <a:lstStyle/>
          <a:p>
            <a:r>
              <a:rPr kumimoji="1" lang="ja-JP" altLang="en-US" b="1" dirty="0"/>
              <a:t>参考文献</a:t>
            </a:r>
          </a:p>
        </p:txBody>
      </p:sp>
      <p:sp>
        <p:nvSpPr>
          <p:cNvPr id="3" name="コンテンツ プレースホルダー 2">
            <a:extLst>
              <a:ext uri="{FF2B5EF4-FFF2-40B4-BE49-F238E27FC236}">
                <a16:creationId xmlns:a16="http://schemas.microsoft.com/office/drawing/2014/main" id="{BEB2C01C-51DD-EAE2-D980-AE0DF6C7CA2D}"/>
              </a:ext>
            </a:extLst>
          </p:cNvPr>
          <p:cNvSpPr>
            <a:spLocks noGrp="1"/>
          </p:cNvSpPr>
          <p:nvPr>
            <p:ph idx="1"/>
          </p:nvPr>
        </p:nvSpPr>
        <p:spPr/>
        <p:txBody>
          <a:bodyPr>
            <a:normAutofit fontScale="92500" lnSpcReduction="10000"/>
          </a:bodyPr>
          <a:lstStyle/>
          <a:p>
            <a:r>
              <a:rPr kumimoji="1" lang="ja-JP" altLang="en-US" sz="2800" dirty="0"/>
              <a:t>川越敏司・星加良司・川島聡（共編） </a:t>
            </a:r>
            <a:r>
              <a:rPr kumimoji="1" lang="en-US" altLang="ja-JP" sz="2800" dirty="0"/>
              <a:t>2013『</a:t>
            </a:r>
            <a:r>
              <a:rPr kumimoji="1" lang="ja-JP" altLang="en-US" sz="2800" dirty="0"/>
              <a:t>障害学のリハビリテーション 障害の社会モデルその射程と限界</a:t>
            </a:r>
            <a:r>
              <a:rPr kumimoji="1" lang="en-US" altLang="ja-JP" sz="2800" dirty="0"/>
              <a:t>』</a:t>
            </a:r>
            <a:r>
              <a:rPr kumimoji="1" lang="ja-JP" altLang="en-US" sz="2800" dirty="0"/>
              <a:t>生活書院。</a:t>
            </a:r>
            <a:endParaRPr kumimoji="1" lang="en-US" altLang="ja-JP" sz="2800" dirty="0"/>
          </a:p>
          <a:p>
            <a:r>
              <a:rPr kumimoji="1" lang="ja-JP" altLang="en-US" sz="2800" dirty="0"/>
              <a:t>熊谷晋一郎 </a:t>
            </a:r>
            <a:r>
              <a:rPr kumimoji="1" lang="en-US" altLang="ja-JP" sz="2800" dirty="0"/>
              <a:t>2020『</a:t>
            </a:r>
            <a:r>
              <a:rPr kumimoji="1" lang="ja-JP" altLang="en-US" sz="2800" dirty="0"/>
              <a:t>当事者研究──等身大の</a:t>
            </a:r>
            <a:r>
              <a:rPr kumimoji="1" lang="en-US" altLang="ja-JP" sz="2800" dirty="0"/>
              <a:t>&lt;</a:t>
            </a:r>
            <a:r>
              <a:rPr kumimoji="1" lang="ja-JP" altLang="en-US" sz="2800" dirty="0"/>
              <a:t>わたし</a:t>
            </a:r>
            <a:r>
              <a:rPr kumimoji="1" lang="en-US" altLang="ja-JP" sz="2800" dirty="0"/>
              <a:t>&gt;</a:t>
            </a:r>
            <a:r>
              <a:rPr kumimoji="1" lang="ja-JP" altLang="en-US" sz="2800" dirty="0"/>
              <a:t>の発見と回復</a:t>
            </a:r>
            <a:r>
              <a:rPr kumimoji="1" lang="en-US" altLang="ja-JP" sz="2800" dirty="0"/>
              <a:t>』</a:t>
            </a:r>
            <a:r>
              <a:rPr kumimoji="1" lang="ja-JP" altLang="en-US" sz="2800" dirty="0"/>
              <a:t>岩波書店。</a:t>
            </a:r>
            <a:endParaRPr kumimoji="1" lang="en-US" altLang="ja-JP" sz="2800" dirty="0"/>
          </a:p>
          <a:p>
            <a:r>
              <a:rPr lang="ja-JP" altLang="en-US" sz="2800" dirty="0"/>
              <a:t>後藤吉彦 </a:t>
            </a:r>
            <a:r>
              <a:rPr lang="en-US" altLang="ja-JP" sz="2800" dirty="0"/>
              <a:t>2005</a:t>
            </a:r>
            <a:r>
              <a:rPr lang="ja-JP" altLang="en-US" sz="2800" dirty="0"/>
              <a:t>「障害者</a:t>
            </a:r>
            <a:r>
              <a:rPr lang="en-US" altLang="ja-JP" sz="2800" dirty="0"/>
              <a:t>/</a:t>
            </a:r>
            <a:r>
              <a:rPr lang="ja-JP" altLang="en-US" sz="2800" dirty="0"/>
              <a:t>健常者カテゴリーの不安定化にむけて」</a:t>
            </a:r>
            <a:r>
              <a:rPr lang="en-US" altLang="ja-JP" sz="2800" dirty="0"/>
              <a:t>『</a:t>
            </a:r>
            <a:r>
              <a:rPr lang="ja-JP" altLang="en-US" sz="2800" dirty="0"/>
              <a:t>社会学評論</a:t>
            </a:r>
            <a:r>
              <a:rPr lang="en-US" altLang="ja-JP" sz="2800" dirty="0"/>
              <a:t>』55(4): 400-417</a:t>
            </a:r>
            <a:r>
              <a:rPr lang="ja-JP" altLang="en-US" sz="2800" dirty="0"/>
              <a:t>。</a:t>
            </a:r>
            <a:endParaRPr lang="en-US" altLang="ja-JP" sz="2800" dirty="0"/>
          </a:p>
          <a:p>
            <a:r>
              <a:rPr kumimoji="1" lang="ja-JP" altLang="en-US" sz="2800" dirty="0"/>
              <a:t>河野真太郎 </a:t>
            </a:r>
            <a:r>
              <a:rPr kumimoji="1" lang="en-US" altLang="ja-JP" sz="2800" dirty="0"/>
              <a:t>2022『</a:t>
            </a:r>
            <a:r>
              <a:rPr kumimoji="1" lang="ja-JP" altLang="en-US" sz="2800" dirty="0"/>
              <a:t>新しい声を聞くぼくたち</a:t>
            </a:r>
            <a:r>
              <a:rPr kumimoji="1" lang="en-US" altLang="ja-JP" sz="2800" dirty="0"/>
              <a:t>』</a:t>
            </a:r>
            <a:r>
              <a:rPr kumimoji="1" lang="ja-JP" altLang="en-US" sz="2800" dirty="0"/>
              <a:t>講談社。</a:t>
            </a:r>
            <a:endParaRPr kumimoji="1" lang="en-US" altLang="ja-JP" sz="2800" dirty="0"/>
          </a:p>
          <a:p>
            <a:r>
              <a:rPr kumimoji="1" lang="ja-JP" altLang="en-US" sz="2800" dirty="0"/>
              <a:t>榊原賢二郎（編集） </a:t>
            </a:r>
            <a:r>
              <a:rPr kumimoji="1" lang="en-US" altLang="ja-JP" sz="2800" dirty="0"/>
              <a:t>2019『</a:t>
            </a:r>
            <a:r>
              <a:rPr kumimoji="1" lang="ja-JP" altLang="en-US" sz="2800" dirty="0"/>
              <a:t>障害社会学という視座</a:t>
            </a:r>
            <a:r>
              <a:rPr kumimoji="1" lang="en-US" altLang="ja-JP" sz="2800" dirty="0"/>
              <a:t>―</a:t>
            </a:r>
            <a:r>
              <a:rPr kumimoji="1" lang="ja-JP" altLang="en-US" sz="2800" dirty="0"/>
              <a:t>社会モデルから社会学的反省へ</a:t>
            </a:r>
            <a:r>
              <a:rPr kumimoji="1" lang="en-US" altLang="ja-JP" sz="2800" dirty="0"/>
              <a:t>』</a:t>
            </a:r>
            <a:r>
              <a:rPr kumimoji="1" lang="ja-JP" altLang="en-US" sz="2800" dirty="0"/>
              <a:t>新曜社。</a:t>
            </a:r>
            <a:endParaRPr kumimoji="1" lang="en-US" altLang="ja-JP" sz="2800" dirty="0"/>
          </a:p>
          <a:p>
            <a:endParaRPr kumimoji="1" lang="en-US" altLang="ja-JP" dirty="0"/>
          </a:p>
        </p:txBody>
      </p:sp>
      <p:sp>
        <p:nvSpPr>
          <p:cNvPr id="4" name="スライド番号プレースホルダー 3">
            <a:extLst>
              <a:ext uri="{FF2B5EF4-FFF2-40B4-BE49-F238E27FC236}">
                <a16:creationId xmlns:a16="http://schemas.microsoft.com/office/drawing/2014/main" id="{4D712BA8-066F-1BCC-C1F4-0D79DF48D16A}"/>
              </a:ext>
            </a:extLst>
          </p:cNvPr>
          <p:cNvSpPr>
            <a:spLocks noGrp="1"/>
          </p:cNvSpPr>
          <p:nvPr>
            <p:ph type="sldNum" sz="quarter" idx="12"/>
          </p:nvPr>
        </p:nvSpPr>
        <p:spPr/>
        <p:txBody>
          <a:bodyPr/>
          <a:lstStyle/>
          <a:p>
            <a:fld id="{8EC17F41-5280-4BDA-B55F-BD6476BC07B3}" type="slidenum">
              <a:rPr kumimoji="1" lang="ja-JP" altLang="en-US" smtClean="0"/>
              <a:t>25</a:t>
            </a:fld>
            <a:endParaRPr kumimoji="1" lang="ja-JP" altLang="en-US"/>
          </a:p>
        </p:txBody>
      </p:sp>
    </p:spTree>
    <p:extLst>
      <p:ext uri="{BB962C8B-B14F-4D97-AF65-F5344CB8AC3E}">
        <p14:creationId xmlns:p14="http://schemas.microsoft.com/office/powerpoint/2010/main" val="3377056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A74F82-7BA7-2C00-12EA-B5AD2F710128}"/>
              </a:ext>
            </a:extLst>
          </p:cNvPr>
          <p:cNvSpPr>
            <a:spLocks noGrp="1"/>
          </p:cNvSpPr>
          <p:nvPr>
            <p:ph type="title"/>
          </p:nvPr>
        </p:nvSpPr>
        <p:spPr/>
        <p:txBody>
          <a:bodyPr/>
          <a:lstStyle/>
          <a:p>
            <a:r>
              <a:rPr kumimoji="1" lang="ja-JP" altLang="en-US" b="1" dirty="0"/>
              <a:t>参考文献</a:t>
            </a:r>
          </a:p>
        </p:txBody>
      </p:sp>
      <p:sp>
        <p:nvSpPr>
          <p:cNvPr id="3" name="コンテンツ プレースホルダー 2">
            <a:extLst>
              <a:ext uri="{FF2B5EF4-FFF2-40B4-BE49-F238E27FC236}">
                <a16:creationId xmlns:a16="http://schemas.microsoft.com/office/drawing/2014/main" id="{824768A5-3988-0336-9BEF-8CD875B5E41B}"/>
              </a:ext>
            </a:extLst>
          </p:cNvPr>
          <p:cNvSpPr>
            <a:spLocks noGrp="1"/>
          </p:cNvSpPr>
          <p:nvPr>
            <p:ph idx="1"/>
          </p:nvPr>
        </p:nvSpPr>
        <p:spPr/>
        <p:txBody>
          <a:bodyPr>
            <a:normAutofit/>
          </a:bodyPr>
          <a:lstStyle/>
          <a:p>
            <a:r>
              <a:rPr kumimoji="1" lang="ja-JP" altLang="en-US" sz="2800" dirty="0"/>
              <a:t>佐藤貴宣・栗田季佳（共編） </a:t>
            </a:r>
            <a:r>
              <a:rPr kumimoji="1" lang="en-US" altLang="ja-JP" sz="2800" dirty="0"/>
              <a:t>2023『</a:t>
            </a:r>
            <a:r>
              <a:rPr kumimoji="1" lang="ja-JP" altLang="en-US" sz="2800" dirty="0"/>
              <a:t>障害理解のリフレクション</a:t>
            </a:r>
            <a:r>
              <a:rPr kumimoji="1" lang="en-US" altLang="ja-JP" sz="2800" dirty="0"/>
              <a:t>: </a:t>
            </a:r>
            <a:r>
              <a:rPr kumimoji="1" lang="ja-JP" altLang="en-US" sz="2800" dirty="0"/>
              <a:t>行為と言葉が描く</a:t>
            </a:r>
            <a:r>
              <a:rPr kumimoji="1" lang="en-US" altLang="ja-JP" sz="2800" dirty="0"/>
              <a:t>〈</a:t>
            </a:r>
            <a:r>
              <a:rPr kumimoji="1" lang="ja-JP" altLang="en-US" sz="2800" dirty="0"/>
              <a:t>他者</a:t>
            </a:r>
            <a:r>
              <a:rPr kumimoji="1" lang="en-US" altLang="ja-JP" sz="2800" dirty="0"/>
              <a:t>〉</a:t>
            </a:r>
            <a:r>
              <a:rPr kumimoji="1" lang="ja-JP" altLang="en-US" sz="2800" dirty="0"/>
              <a:t>と共にある世界</a:t>
            </a:r>
            <a:r>
              <a:rPr kumimoji="1" lang="en-US" altLang="ja-JP" sz="2800" dirty="0"/>
              <a:t>』</a:t>
            </a:r>
            <a:r>
              <a:rPr kumimoji="1" lang="ja-JP" altLang="en-US" sz="2800" dirty="0"/>
              <a:t>ちとせプレス。</a:t>
            </a:r>
            <a:endParaRPr kumimoji="1" lang="en-US" altLang="ja-JP" sz="2800" dirty="0"/>
          </a:p>
          <a:p>
            <a:r>
              <a:rPr kumimoji="1" lang="ja-JP" altLang="en-US" sz="2800" dirty="0"/>
              <a:t>辰己一輝 </a:t>
            </a:r>
            <a:r>
              <a:rPr kumimoji="1" lang="en-US" altLang="ja-JP" sz="2800" dirty="0"/>
              <a:t>2020</a:t>
            </a:r>
            <a:r>
              <a:rPr kumimoji="1" lang="ja-JP" altLang="en-US" sz="2800" dirty="0"/>
              <a:t>「</a:t>
            </a:r>
            <a:r>
              <a:rPr kumimoji="1" lang="en-US" altLang="ja-JP" sz="2800" dirty="0"/>
              <a:t>2000</a:t>
            </a:r>
            <a:r>
              <a:rPr kumimoji="1" lang="ja-JP" altLang="en-US" sz="2800" dirty="0"/>
              <a:t>年代以後の障害学における理論的展開／転回 ──「言葉」と「物」、あるいは「理論」と「実践」との狭間で」</a:t>
            </a:r>
            <a:r>
              <a:rPr kumimoji="1" lang="en-US" altLang="ja-JP" sz="2800" dirty="0"/>
              <a:t>『</a:t>
            </a:r>
            <a:r>
              <a:rPr kumimoji="1" lang="ja-JP" altLang="en-US" sz="2800" dirty="0"/>
              <a:t>共生学ジャーナル</a:t>
            </a:r>
            <a:r>
              <a:rPr kumimoji="1" lang="en-US" altLang="ja-JP" sz="2800" dirty="0"/>
              <a:t>』5: 22-48</a:t>
            </a:r>
            <a:r>
              <a:rPr kumimoji="1" lang="ja-JP" altLang="en-US" sz="2800" dirty="0"/>
              <a:t>。</a:t>
            </a:r>
          </a:p>
          <a:p>
            <a:r>
              <a:rPr kumimoji="1" lang="ja-JP" altLang="en-US" sz="2800" dirty="0"/>
              <a:t>────</a:t>
            </a:r>
            <a:r>
              <a:rPr kumimoji="1" lang="en-US" altLang="ja-JP" sz="2800" dirty="0"/>
              <a:t>2022</a:t>
            </a:r>
            <a:r>
              <a:rPr kumimoji="1" lang="ja-JP" altLang="en-US" sz="2800" dirty="0"/>
              <a:t>「「社会モデル」以後の現代障害学における「新たな関係の理論」の探究」</a:t>
            </a:r>
            <a:r>
              <a:rPr kumimoji="1" lang="en-US" altLang="ja-JP" sz="2800" dirty="0"/>
              <a:t>『</a:t>
            </a:r>
            <a:r>
              <a:rPr kumimoji="1" lang="ja-JP" altLang="en-US" sz="2800" dirty="0"/>
              <a:t>思想</a:t>
            </a:r>
            <a:r>
              <a:rPr kumimoji="1" lang="en-US" altLang="ja-JP" sz="2800" dirty="0"/>
              <a:t>』1176: 46-54</a:t>
            </a:r>
            <a:r>
              <a:rPr kumimoji="1" lang="ja-JP" altLang="en-US" sz="2800" dirty="0"/>
              <a:t>。</a:t>
            </a:r>
            <a:endParaRPr kumimoji="1" lang="en-US" altLang="ja-JP" sz="2800" dirty="0"/>
          </a:p>
        </p:txBody>
      </p:sp>
      <p:sp>
        <p:nvSpPr>
          <p:cNvPr id="4" name="スライド番号プレースホルダー 3">
            <a:extLst>
              <a:ext uri="{FF2B5EF4-FFF2-40B4-BE49-F238E27FC236}">
                <a16:creationId xmlns:a16="http://schemas.microsoft.com/office/drawing/2014/main" id="{D47D34E8-3A8E-3CE6-A660-1B06910E563B}"/>
              </a:ext>
            </a:extLst>
          </p:cNvPr>
          <p:cNvSpPr>
            <a:spLocks noGrp="1"/>
          </p:cNvSpPr>
          <p:nvPr>
            <p:ph type="sldNum" sz="quarter" idx="12"/>
          </p:nvPr>
        </p:nvSpPr>
        <p:spPr/>
        <p:txBody>
          <a:bodyPr/>
          <a:lstStyle/>
          <a:p>
            <a:fld id="{8EC17F41-5280-4BDA-B55F-BD6476BC07B3}" type="slidenum">
              <a:rPr kumimoji="1" lang="ja-JP" altLang="en-US" smtClean="0"/>
              <a:t>26</a:t>
            </a:fld>
            <a:endParaRPr kumimoji="1" lang="ja-JP" altLang="en-US"/>
          </a:p>
        </p:txBody>
      </p:sp>
    </p:spTree>
    <p:extLst>
      <p:ext uri="{BB962C8B-B14F-4D97-AF65-F5344CB8AC3E}">
        <p14:creationId xmlns:p14="http://schemas.microsoft.com/office/powerpoint/2010/main" val="3876070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6B3EC8-9A50-9C7A-C096-37B8D66052EF}"/>
              </a:ext>
            </a:extLst>
          </p:cNvPr>
          <p:cNvSpPr>
            <a:spLocks noGrp="1"/>
          </p:cNvSpPr>
          <p:nvPr>
            <p:ph type="title"/>
          </p:nvPr>
        </p:nvSpPr>
        <p:spPr/>
        <p:txBody>
          <a:bodyPr/>
          <a:lstStyle/>
          <a:p>
            <a:r>
              <a:rPr kumimoji="1" lang="ja-JP" altLang="en-US" b="1" dirty="0"/>
              <a:t>参考文献</a:t>
            </a:r>
          </a:p>
        </p:txBody>
      </p:sp>
      <p:sp>
        <p:nvSpPr>
          <p:cNvPr id="3" name="コンテンツ プレースホルダー 2">
            <a:extLst>
              <a:ext uri="{FF2B5EF4-FFF2-40B4-BE49-F238E27FC236}">
                <a16:creationId xmlns:a16="http://schemas.microsoft.com/office/drawing/2014/main" id="{F9C4AE05-A076-DCEF-2D07-C2146C82D70F}"/>
              </a:ext>
            </a:extLst>
          </p:cNvPr>
          <p:cNvSpPr>
            <a:spLocks noGrp="1"/>
          </p:cNvSpPr>
          <p:nvPr>
            <p:ph idx="1"/>
          </p:nvPr>
        </p:nvSpPr>
        <p:spPr/>
        <p:txBody>
          <a:bodyPr>
            <a:normAutofit fontScale="92500"/>
          </a:bodyPr>
          <a:lstStyle/>
          <a:p>
            <a:r>
              <a:rPr kumimoji="1" lang="en-US" altLang="ja-JP" sz="2800" dirty="0"/>
              <a:t>Collins, Patricia Hill and Sirma Bilge. 2020. </a:t>
            </a:r>
            <a:r>
              <a:rPr kumimoji="1" lang="en-US" altLang="ja-JP" sz="2800" i="1" dirty="0"/>
              <a:t>Intersectionality</a:t>
            </a:r>
            <a:r>
              <a:rPr kumimoji="1" lang="en-US" altLang="ja-JP" sz="2800" dirty="0"/>
              <a:t> (2nd). Polity. </a:t>
            </a:r>
            <a:r>
              <a:rPr kumimoji="1" lang="ja-JP" altLang="en-US" sz="2800" dirty="0"/>
              <a:t>（パトリシア・ヒル・コリンズ、スルマ・ビルゲ </a:t>
            </a:r>
            <a:r>
              <a:rPr kumimoji="1" lang="en-US" altLang="ja-JP" sz="2800" dirty="0"/>
              <a:t>2021『</a:t>
            </a:r>
            <a:r>
              <a:rPr kumimoji="1" lang="ja-JP" altLang="en-US" sz="2800" dirty="0"/>
              <a:t>インターセクショナリティ</a:t>
            </a:r>
            <a:r>
              <a:rPr kumimoji="1" lang="en-US" altLang="ja-JP" sz="2800" dirty="0"/>
              <a:t>』</a:t>
            </a:r>
            <a:r>
              <a:rPr kumimoji="1" lang="ja-JP" altLang="en-US" sz="2800" dirty="0"/>
              <a:t>小原理乃訳・下地ローレンス吉孝監訳、人文書院。）</a:t>
            </a:r>
            <a:endParaRPr kumimoji="1" lang="en-US" altLang="ja-JP" sz="2800" dirty="0"/>
          </a:p>
          <a:p>
            <a:r>
              <a:rPr lang="en-US" altLang="ja-JP" sz="2800" dirty="0"/>
              <a:t>Corner, David J. , Beth A. </a:t>
            </a:r>
            <a:r>
              <a:rPr lang="en-US" altLang="ja-JP" sz="2800" dirty="0" err="1"/>
              <a:t>Ferri</a:t>
            </a:r>
            <a:r>
              <a:rPr lang="en-US" altLang="ja-JP" sz="2800" dirty="0"/>
              <a:t> and </a:t>
            </a:r>
            <a:r>
              <a:rPr lang="en-US" altLang="ja-JP" sz="2800" dirty="0" err="1"/>
              <a:t>Subini</a:t>
            </a:r>
            <a:r>
              <a:rPr lang="en-US" altLang="ja-JP" sz="2800" dirty="0"/>
              <a:t> A. Annamma(eds.). </a:t>
            </a:r>
            <a:r>
              <a:rPr lang="en-US" altLang="ja-JP" sz="2800" i="1" dirty="0" err="1"/>
              <a:t>DisCrit</a:t>
            </a:r>
            <a:r>
              <a:rPr lang="en-US" altLang="ja-JP" sz="2800" i="1" dirty="0"/>
              <a:t>—Disability Studies and Critical Race Theory in Education</a:t>
            </a:r>
            <a:r>
              <a:rPr lang="en-US" altLang="ja-JP" sz="2800" dirty="0"/>
              <a:t>. Teachers </a:t>
            </a:r>
            <a:r>
              <a:rPr lang="en-US" altLang="ja-JP" sz="2800" dirty="0" err="1"/>
              <a:t>Colledge</a:t>
            </a:r>
            <a:r>
              <a:rPr lang="en-US" altLang="ja-JP" sz="2800" dirty="0"/>
              <a:t> Press.</a:t>
            </a:r>
          </a:p>
          <a:p>
            <a:r>
              <a:rPr kumimoji="1" lang="en-US" altLang="ja-JP" sz="2800" dirty="0"/>
              <a:t>Garland Thomson, Rosemarie. 1997. </a:t>
            </a:r>
            <a:r>
              <a:rPr kumimoji="1" lang="en-US" altLang="ja-JP" sz="2800" i="1" dirty="0"/>
              <a:t>Extraordinary Bodies: Figuring Physical Disability in American Culture and Literature</a:t>
            </a:r>
            <a:r>
              <a:rPr kumimoji="1" lang="en-US" altLang="ja-JP" sz="2800" dirty="0"/>
              <a:t>. Columbia University Press.</a:t>
            </a:r>
          </a:p>
          <a:p>
            <a:endParaRPr kumimoji="1" lang="en-US" altLang="ja-JP" dirty="0"/>
          </a:p>
        </p:txBody>
      </p:sp>
      <p:sp>
        <p:nvSpPr>
          <p:cNvPr id="4" name="スライド番号プレースホルダー 3">
            <a:extLst>
              <a:ext uri="{FF2B5EF4-FFF2-40B4-BE49-F238E27FC236}">
                <a16:creationId xmlns:a16="http://schemas.microsoft.com/office/drawing/2014/main" id="{D1C44C9A-07AA-1C44-5DD6-692FF16AE09B}"/>
              </a:ext>
            </a:extLst>
          </p:cNvPr>
          <p:cNvSpPr>
            <a:spLocks noGrp="1"/>
          </p:cNvSpPr>
          <p:nvPr>
            <p:ph type="sldNum" sz="quarter" idx="12"/>
          </p:nvPr>
        </p:nvSpPr>
        <p:spPr/>
        <p:txBody>
          <a:bodyPr/>
          <a:lstStyle/>
          <a:p>
            <a:fld id="{8EC17F41-5280-4BDA-B55F-BD6476BC07B3}" type="slidenum">
              <a:rPr kumimoji="1" lang="ja-JP" altLang="en-US" smtClean="0"/>
              <a:t>27</a:t>
            </a:fld>
            <a:endParaRPr kumimoji="1" lang="ja-JP" altLang="en-US"/>
          </a:p>
        </p:txBody>
      </p:sp>
    </p:spTree>
    <p:extLst>
      <p:ext uri="{BB962C8B-B14F-4D97-AF65-F5344CB8AC3E}">
        <p14:creationId xmlns:p14="http://schemas.microsoft.com/office/powerpoint/2010/main" val="22255157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5014D1-391F-2A5F-07D3-7CA83B694677}"/>
              </a:ext>
            </a:extLst>
          </p:cNvPr>
          <p:cNvSpPr>
            <a:spLocks noGrp="1"/>
          </p:cNvSpPr>
          <p:nvPr>
            <p:ph type="title"/>
          </p:nvPr>
        </p:nvSpPr>
        <p:spPr/>
        <p:txBody>
          <a:bodyPr/>
          <a:lstStyle/>
          <a:p>
            <a:r>
              <a:rPr kumimoji="1" lang="ja-JP" altLang="en-US" b="1" dirty="0"/>
              <a:t>参考文献</a:t>
            </a:r>
          </a:p>
        </p:txBody>
      </p:sp>
      <p:sp>
        <p:nvSpPr>
          <p:cNvPr id="3" name="コンテンツ プレースホルダー 2">
            <a:extLst>
              <a:ext uri="{FF2B5EF4-FFF2-40B4-BE49-F238E27FC236}">
                <a16:creationId xmlns:a16="http://schemas.microsoft.com/office/drawing/2014/main" id="{CDDB3253-EE8C-CD29-971C-170A16C9426F}"/>
              </a:ext>
            </a:extLst>
          </p:cNvPr>
          <p:cNvSpPr>
            <a:spLocks noGrp="1"/>
          </p:cNvSpPr>
          <p:nvPr>
            <p:ph idx="1"/>
          </p:nvPr>
        </p:nvSpPr>
        <p:spPr/>
        <p:txBody>
          <a:bodyPr>
            <a:noAutofit/>
          </a:bodyPr>
          <a:lstStyle/>
          <a:p>
            <a:r>
              <a:rPr kumimoji="1" lang="en-US" altLang="ja-JP" sz="2800" dirty="0"/>
              <a:t>Goodley, Dan, Rebecca</a:t>
            </a:r>
            <a:r>
              <a:rPr lang="ja-JP" altLang="en-US" sz="2800" dirty="0"/>
              <a:t> </a:t>
            </a:r>
            <a:r>
              <a:rPr kumimoji="1" lang="en-US" altLang="ja-JP" sz="2800" dirty="0" err="1"/>
              <a:t>Lawthom</a:t>
            </a:r>
            <a:r>
              <a:rPr kumimoji="1" lang="en-US" altLang="ja-JP" sz="2800" dirty="0"/>
              <a:t>, Katherine </a:t>
            </a:r>
            <a:r>
              <a:rPr kumimoji="1" lang="en-US" altLang="ja-JP" sz="2800" dirty="0" err="1"/>
              <a:t>Runswick</a:t>
            </a:r>
            <a:r>
              <a:rPr kumimoji="1" lang="en-US" altLang="ja-JP" sz="2800" dirty="0"/>
              <a:t>-Cole. 2014. </a:t>
            </a:r>
            <a:r>
              <a:rPr kumimoji="1" lang="en-US" altLang="ja-JP" sz="2800" i="1" dirty="0"/>
              <a:t>Posthuman disability studies</a:t>
            </a:r>
            <a:r>
              <a:rPr kumimoji="1" lang="en-US" altLang="ja-JP" sz="2800" dirty="0"/>
              <a:t>. </a:t>
            </a:r>
            <a:r>
              <a:rPr kumimoji="1" lang="en-US" altLang="ja-JP" sz="2800" i="1" dirty="0"/>
              <a:t>Subjectivity</a:t>
            </a:r>
            <a:r>
              <a:rPr kumimoji="1" lang="en-US" altLang="ja-JP" sz="2800" dirty="0"/>
              <a:t> 7(4):342-361.</a:t>
            </a:r>
          </a:p>
          <a:p>
            <a:r>
              <a:rPr kumimoji="1" lang="en-US" altLang="ja-JP" sz="2800" dirty="0"/>
              <a:t>Goodley, Dan, Rebecca </a:t>
            </a:r>
            <a:r>
              <a:rPr kumimoji="1" lang="en-US" altLang="ja-JP" sz="2800" dirty="0" err="1"/>
              <a:t>Lawthom</a:t>
            </a:r>
            <a:r>
              <a:rPr lang="en-US" altLang="ja-JP" sz="2800" dirty="0"/>
              <a:t>, </a:t>
            </a:r>
            <a:r>
              <a:rPr kumimoji="1" lang="en-US" altLang="ja-JP" sz="2800" dirty="0"/>
              <a:t>Kirsty </a:t>
            </a:r>
            <a:r>
              <a:rPr kumimoji="1" lang="en-US" altLang="ja-JP" sz="2800" dirty="0" err="1"/>
              <a:t>Liddiard</a:t>
            </a:r>
            <a:r>
              <a:rPr kumimoji="1" lang="en-US" altLang="ja-JP" sz="2800" dirty="0"/>
              <a:t> and Katherine </a:t>
            </a:r>
            <a:r>
              <a:rPr kumimoji="1" lang="en-US" altLang="ja-JP" sz="2800" dirty="0" err="1"/>
              <a:t>Runswick</a:t>
            </a:r>
            <a:r>
              <a:rPr kumimoji="1" lang="en-US" altLang="ja-JP" sz="2800" dirty="0"/>
              <a:t>-Cole. 2019. </a:t>
            </a:r>
            <a:r>
              <a:rPr kumimoji="1" lang="en-US" altLang="ja-JP" sz="2800" i="1" dirty="0"/>
              <a:t>Provocations for Critical Disability Studies.</a:t>
            </a:r>
            <a:r>
              <a:rPr kumimoji="1" lang="en-US" altLang="ja-JP" sz="2800" dirty="0"/>
              <a:t> </a:t>
            </a:r>
            <a:r>
              <a:rPr kumimoji="1" lang="en-US" altLang="ja-JP" sz="2800" i="1" dirty="0"/>
              <a:t>Disability &amp; Society</a:t>
            </a:r>
            <a:r>
              <a:rPr kumimoji="1" lang="en-US" altLang="ja-JP" sz="2800" dirty="0"/>
              <a:t> 34(6): 972-997.</a:t>
            </a:r>
          </a:p>
          <a:p>
            <a:r>
              <a:rPr kumimoji="1" lang="en-US" altLang="ja-JP" sz="2800" dirty="0" err="1"/>
              <a:t>Grech</a:t>
            </a:r>
            <a:r>
              <a:rPr kumimoji="1" lang="en-US" altLang="ja-JP" sz="2800" dirty="0"/>
              <a:t>, Shaun. 2011. </a:t>
            </a:r>
            <a:r>
              <a:rPr kumimoji="1" lang="en-US" altLang="ja-JP" sz="2800" i="1" dirty="0" err="1"/>
              <a:t>Recolonising</a:t>
            </a:r>
            <a:r>
              <a:rPr kumimoji="1" lang="en-US" altLang="ja-JP" sz="2800" i="1" dirty="0"/>
              <a:t> Debates or Perpetuated Coloniality? </a:t>
            </a:r>
            <a:r>
              <a:rPr kumimoji="1" lang="en-US" altLang="ja-JP" sz="2800" i="1" dirty="0" err="1"/>
              <a:t>Decentring</a:t>
            </a:r>
            <a:r>
              <a:rPr kumimoji="1" lang="en-US" altLang="ja-JP" sz="2800" i="1" dirty="0"/>
              <a:t> the Spaces of Disability, development and Community in the Global South</a:t>
            </a:r>
            <a:r>
              <a:rPr kumimoji="1" lang="en-US" altLang="ja-JP" sz="2800" dirty="0"/>
              <a:t>. </a:t>
            </a:r>
            <a:r>
              <a:rPr kumimoji="1" lang="en-US" altLang="ja-JP" sz="2800" i="1" dirty="0"/>
              <a:t>International Journal of Inclusive Education </a:t>
            </a:r>
            <a:r>
              <a:rPr kumimoji="1" lang="en-US" altLang="ja-JP" sz="2800" dirty="0"/>
              <a:t>15(1): 87–100.</a:t>
            </a:r>
            <a:endParaRPr kumimoji="1" lang="ja-JP" altLang="en-US" sz="2800" dirty="0"/>
          </a:p>
        </p:txBody>
      </p:sp>
      <p:sp>
        <p:nvSpPr>
          <p:cNvPr id="4" name="スライド番号プレースホルダー 3">
            <a:extLst>
              <a:ext uri="{FF2B5EF4-FFF2-40B4-BE49-F238E27FC236}">
                <a16:creationId xmlns:a16="http://schemas.microsoft.com/office/drawing/2014/main" id="{F57AEE62-AF09-8BD6-C0A5-2322E138BBBB}"/>
              </a:ext>
            </a:extLst>
          </p:cNvPr>
          <p:cNvSpPr>
            <a:spLocks noGrp="1"/>
          </p:cNvSpPr>
          <p:nvPr>
            <p:ph type="sldNum" sz="quarter" idx="12"/>
          </p:nvPr>
        </p:nvSpPr>
        <p:spPr/>
        <p:txBody>
          <a:bodyPr/>
          <a:lstStyle/>
          <a:p>
            <a:fld id="{8EC17F41-5280-4BDA-B55F-BD6476BC07B3}" type="slidenum">
              <a:rPr kumimoji="1" lang="ja-JP" altLang="en-US" smtClean="0"/>
              <a:t>28</a:t>
            </a:fld>
            <a:endParaRPr kumimoji="1" lang="ja-JP" altLang="en-US"/>
          </a:p>
        </p:txBody>
      </p:sp>
    </p:spTree>
    <p:extLst>
      <p:ext uri="{BB962C8B-B14F-4D97-AF65-F5344CB8AC3E}">
        <p14:creationId xmlns:p14="http://schemas.microsoft.com/office/powerpoint/2010/main" val="35060393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062209-B5F0-546B-D6ED-E2E55002C23F}"/>
              </a:ext>
            </a:extLst>
          </p:cNvPr>
          <p:cNvSpPr>
            <a:spLocks noGrp="1"/>
          </p:cNvSpPr>
          <p:nvPr>
            <p:ph type="title"/>
          </p:nvPr>
        </p:nvSpPr>
        <p:spPr/>
        <p:txBody>
          <a:bodyPr/>
          <a:lstStyle/>
          <a:p>
            <a:r>
              <a:rPr kumimoji="1" lang="ja-JP" altLang="en-US" b="1" dirty="0"/>
              <a:t>参考文献</a:t>
            </a:r>
          </a:p>
        </p:txBody>
      </p:sp>
      <p:sp>
        <p:nvSpPr>
          <p:cNvPr id="3" name="コンテンツ プレースホルダー 2">
            <a:extLst>
              <a:ext uri="{FF2B5EF4-FFF2-40B4-BE49-F238E27FC236}">
                <a16:creationId xmlns:a16="http://schemas.microsoft.com/office/drawing/2014/main" id="{A4A2B816-A61F-CC80-A345-83650B4A1162}"/>
              </a:ext>
            </a:extLst>
          </p:cNvPr>
          <p:cNvSpPr>
            <a:spLocks noGrp="1"/>
          </p:cNvSpPr>
          <p:nvPr>
            <p:ph idx="1"/>
          </p:nvPr>
        </p:nvSpPr>
        <p:spPr/>
        <p:txBody>
          <a:bodyPr>
            <a:normAutofit/>
          </a:bodyPr>
          <a:lstStyle/>
          <a:p>
            <a:r>
              <a:rPr kumimoji="1" lang="en-US" altLang="ja-JP" sz="2800" dirty="0" err="1"/>
              <a:t>Kafer</a:t>
            </a:r>
            <a:r>
              <a:rPr kumimoji="1" lang="en-US" altLang="ja-JP" sz="2800" dirty="0"/>
              <a:t>, Alison. 2013. </a:t>
            </a:r>
            <a:r>
              <a:rPr kumimoji="1" lang="en-US" altLang="ja-JP" sz="2800" i="1" dirty="0"/>
              <a:t>Feminist, Queer, Crip</a:t>
            </a:r>
            <a:r>
              <a:rPr kumimoji="1" lang="en-US" altLang="ja-JP" sz="2800" dirty="0"/>
              <a:t>. Indiana University Press.</a:t>
            </a:r>
          </a:p>
          <a:p>
            <a:r>
              <a:rPr kumimoji="1" lang="en-US" altLang="ja-JP" sz="2800" dirty="0" err="1"/>
              <a:t>McRuer</a:t>
            </a:r>
            <a:r>
              <a:rPr kumimoji="1" lang="en-US" altLang="ja-JP" sz="2800" dirty="0"/>
              <a:t>, Robert. 2006. </a:t>
            </a:r>
            <a:r>
              <a:rPr kumimoji="1" lang="en-US" altLang="ja-JP" sz="2800" i="1" dirty="0"/>
              <a:t>Crip Theory: Cultural Signs of Queerness and Disability</a:t>
            </a:r>
            <a:r>
              <a:rPr kumimoji="1" lang="en-US" altLang="ja-JP" sz="2800" dirty="0"/>
              <a:t>. NYU Press.</a:t>
            </a:r>
          </a:p>
          <a:p>
            <a:r>
              <a:rPr kumimoji="1" lang="en-US" altLang="ja-JP" sz="2800" dirty="0" err="1"/>
              <a:t>Meekosha</a:t>
            </a:r>
            <a:r>
              <a:rPr kumimoji="1" lang="en-US" altLang="ja-JP" sz="2800" dirty="0"/>
              <a:t>, Helen. 2011. </a:t>
            </a:r>
            <a:r>
              <a:rPr kumimoji="1" lang="en-US" altLang="ja-JP" sz="2800" i="1" dirty="0" err="1"/>
              <a:t>Decolonising</a:t>
            </a:r>
            <a:r>
              <a:rPr kumimoji="1" lang="en-US" altLang="ja-JP" sz="2800" i="1" dirty="0"/>
              <a:t> Disability: Thinking and Acting Globally</a:t>
            </a:r>
            <a:r>
              <a:rPr kumimoji="1" lang="en-US" altLang="ja-JP" sz="2800" dirty="0"/>
              <a:t>. </a:t>
            </a:r>
            <a:r>
              <a:rPr kumimoji="1" lang="en-US" altLang="ja-JP" sz="2800" i="1" dirty="0"/>
              <a:t>Disability &amp; Society</a:t>
            </a:r>
            <a:r>
              <a:rPr kumimoji="1" lang="en-US" altLang="ja-JP" sz="2800" dirty="0"/>
              <a:t> 26 (6): 667–682.</a:t>
            </a:r>
            <a:endParaRPr kumimoji="1" lang="ja-JP" altLang="en-US" sz="2800" dirty="0"/>
          </a:p>
        </p:txBody>
      </p:sp>
      <p:sp>
        <p:nvSpPr>
          <p:cNvPr id="4" name="スライド番号プレースホルダー 3">
            <a:extLst>
              <a:ext uri="{FF2B5EF4-FFF2-40B4-BE49-F238E27FC236}">
                <a16:creationId xmlns:a16="http://schemas.microsoft.com/office/drawing/2014/main" id="{9AB79FF2-102C-8DB1-9EE6-B574682CB8DC}"/>
              </a:ext>
            </a:extLst>
          </p:cNvPr>
          <p:cNvSpPr>
            <a:spLocks noGrp="1"/>
          </p:cNvSpPr>
          <p:nvPr>
            <p:ph type="sldNum" sz="quarter" idx="12"/>
          </p:nvPr>
        </p:nvSpPr>
        <p:spPr/>
        <p:txBody>
          <a:bodyPr/>
          <a:lstStyle/>
          <a:p>
            <a:fld id="{8EC17F41-5280-4BDA-B55F-BD6476BC07B3}" type="slidenum">
              <a:rPr kumimoji="1" lang="ja-JP" altLang="en-US" smtClean="0"/>
              <a:t>29</a:t>
            </a:fld>
            <a:endParaRPr kumimoji="1" lang="ja-JP" altLang="en-US"/>
          </a:p>
        </p:txBody>
      </p:sp>
    </p:spTree>
    <p:extLst>
      <p:ext uri="{BB962C8B-B14F-4D97-AF65-F5344CB8AC3E}">
        <p14:creationId xmlns:p14="http://schemas.microsoft.com/office/powerpoint/2010/main" val="3653815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E13A7D-A1A4-16BE-1875-5B49CA0953A3}"/>
              </a:ext>
            </a:extLst>
          </p:cNvPr>
          <p:cNvSpPr>
            <a:spLocks noGrp="1"/>
          </p:cNvSpPr>
          <p:nvPr>
            <p:ph type="title"/>
          </p:nvPr>
        </p:nvSpPr>
        <p:spPr>
          <a:xfrm>
            <a:off x="913795" y="599660"/>
            <a:ext cx="10353762" cy="970450"/>
          </a:xfrm>
        </p:spPr>
        <p:txBody>
          <a:bodyPr/>
          <a:lstStyle/>
          <a:p>
            <a:r>
              <a:rPr kumimoji="1" lang="ja-JP" altLang="en-US" b="1" dirty="0"/>
              <a:t>「批判的障害学」とは？</a:t>
            </a:r>
          </a:p>
        </p:txBody>
      </p:sp>
      <p:sp>
        <p:nvSpPr>
          <p:cNvPr id="3" name="コンテンツ プレースホルダー 2">
            <a:extLst>
              <a:ext uri="{FF2B5EF4-FFF2-40B4-BE49-F238E27FC236}">
                <a16:creationId xmlns:a16="http://schemas.microsoft.com/office/drawing/2014/main" id="{93151B5F-BEBD-8BE2-3862-FE379D0ED671}"/>
              </a:ext>
            </a:extLst>
          </p:cNvPr>
          <p:cNvSpPr>
            <a:spLocks noGrp="1"/>
          </p:cNvSpPr>
          <p:nvPr>
            <p:ph idx="1"/>
          </p:nvPr>
        </p:nvSpPr>
        <p:spPr/>
        <p:txBody>
          <a:bodyPr>
            <a:normAutofit/>
          </a:bodyPr>
          <a:lstStyle/>
          <a:p>
            <a:r>
              <a:rPr kumimoji="1" lang="ja-JP" altLang="en-US" sz="2800" dirty="0"/>
              <a:t>「批判的障害学</a:t>
            </a:r>
            <a:r>
              <a:rPr kumimoji="1" lang="en-US" altLang="ja-JP" sz="2800" dirty="0"/>
              <a:t>Critical Disabil</a:t>
            </a:r>
            <a:r>
              <a:rPr lang="en-US" altLang="ja-JP" sz="2800" dirty="0"/>
              <a:t>ity Studies</a:t>
            </a:r>
            <a:r>
              <a:rPr kumimoji="1" lang="ja-JP" altLang="en-US" sz="2800" dirty="0"/>
              <a:t>」：</a:t>
            </a:r>
            <a:r>
              <a:rPr kumimoji="1" lang="en-US" altLang="ja-JP" sz="2800" dirty="0"/>
              <a:t>2000</a:t>
            </a:r>
            <a:r>
              <a:rPr kumimoji="1" lang="ja-JP" altLang="en-US" sz="2800" dirty="0"/>
              <a:t>年代頃から英語圏を中心に展開されてきた、従来の障害学の知見を継承しつつも批判的に再検討・更新していこうとする新たな理論的潮流を広く指す言葉。</a:t>
            </a:r>
            <a:endParaRPr kumimoji="1" lang="en-US" altLang="ja-JP" sz="2800" dirty="0"/>
          </a:p>
          <a:p>
            <a:r>
              <a:rPr kumimoji="1" lang="ja-JP" altLang="en-US" sz="2800" dirty="0"/>
              <a:t>ここ</a:t>
            </a:r>
            <a:r>
              <a:rPr kumimoji="1" lang="en-US" altLang="ja-JP" sz="2800" dirty="0"/>
              <a:t>20</a:t>
            </a:r>
            <a:r>
              <a:rPr kumimoji="1" lang="ja-JP" altLang="en-US" sz="2800" dirty="0"/>
              <a:t>年ほどで多くの関連書籍・論文が出版されており、すでにその研究蓄積を総括・再検討するような論文も書かれ始めている（</a:t>
            </a:r>
            <a:r>
              <a:rPr kumimoji="1" lang="en-US" altLang="ja-JP" sz="2800" dirty="0"/>
              <a:t>Goodley, </a:t>
            </a:r>
            <a:r>
              <a:rPr kumimoji="1" lang="en-US" altLang="ja-JP" sz="2800" dirty="0" err="1"/>
              <a:t>Lawthom</a:t>
            </a:r>
            <a:r>
              <a:rPr kumimoji="1" lang="en-US" altLang="ja-JP" sz="2800" dirty="0"/>
              <a:t>, </a:t>
            </a:r>
            <a:r>
              <a:rPr kumimoji="1" lang="en-US" altLang="ja-JP" sz="2800" dirty="0" err="1"/>
              <a:t>Liddiard</a:t>
            </a:r>
            <a:r>
              <a:rPr kumimoji="1" lang="en-US" altLang="ja-JP" sz="2800" dirty="0"/>
              <a:t> </a:t>
            </a:r>
            <a:r>
              <a:rPr lang="en-US" altLang="ja-JP" sz="2800" dirty="0"/>
              <a:t>&amp;</a:t>
            </a:r>
            <a:r>
              <a:rPr kumimoji="1" lang="en-US" altLang="ja-JP" sz="2800" dirty="0"/>
              <a:t> </a:t>
            </a:r>
            <a:r>
              <a:rPr kumimoji="1" lang="en-US" altLang="ja-JP" sz="2800" dirty="0" err="1"/>
              <a:t>Runswick</a:t>
            </a:r>
            <a:r>
              <a:rPr kumimoji="1" lang="en-US" altLang="ja-JP" sz="2800" dirty="0"/>
              <a:t>-Cole 2019</a:t>
            </a:r>
            <a:r>
              <a:rPr lang="en-US" altLang="ja-JP" sz="2800" dirty="0"/>
              <a:t>)</a:t>
            </a:r>
            <a:r>
              <a:rPr kumimoji="1" lang="ja-JP" altLang="en-US" sz="2800" dirty="0"/>
              <a:t>。</a:t>
            </a:r>
          </a:p>
        </p:txBody>
      </p:sp>
      <p:sp>
        <p:nvSpPr>
          <p:cNvPr id="4" name="スライド番号プレースホルダー 3">
            <a:extLst>
              <a:ext uri="{FF2B5EF4-FFF2-40B4-BE49-F238E27FC236}">
                <a16:creationId xmlns:a16="http://schemas.microsoft.com/office/drawing/2014/main" id="{1087E0EF-9E75-79FB-F7A0-A82CAE276A2B}"/>
              </a:ext>
            </a:extLst>
          </p:cNvPr>
          <p:cNvSpPr>
            <a:spLocks noGrp="1"/>
          </p:cNvSpPr>
          <p:nvPr>
            <p:ph type="sldNum" sz="quarter" idx="12"/>
          </p:nvPr>
        </p:nvSpPr>
        <p:spPr/>
        <p:txBody>
          <a:bodyPr/>
          <a:lstStyle/>
          <a:p>
            <a:fld id="{8EC17F41-5280-4BDA-B55F-BD6476BC07B3}" type="slidenum">
              <a:rPr kumimoji="1" lang="ja-JP" altLang="en-US" smtClean="0"/>
              <a:t>3</a:t>
            </a:fld>
            <a:endParaRPr kumimoji="1" lang="ja-JP" altLang="en-US"/>
          </a:p>
        </p:txBody>
      </p:sp>
    </p:spTree>
    <p:extLst>
      <p:ext uri="{BB962C8B-B14F-4D97-AF65-F5344CB8AC3E}">
        <p14:creationId xmlns:p14="http://schemas.microsoft.com/office/powerpoint/2010/main" val="2534688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245BB3-4A9F-EA83-E8EE-42DA293A06E0}"/>
              </a:ext>
            </a:extLst>
          </p:cNvPr>
          <p:cNvSpPr>
            <a:spLocks noGrp="1"/>
          </p:cNvSpPr>
          <p:nvPr>
            <p:ph type="title"/>
          </p:nvPr>
        </p:nvSpPr>
        <p:spPr/>
        <p:txBody>
          <a:bodyPr/>
          <a:lstStyle/>
          <a:p>
            <a:r>
              <a:rPr kumimoji="1" lang="ja-JP" altLang="en-US" b="1" dirty="0"/>
              <a:t>参考</a:t>
            </a:r>
            <a:r>
              <a:rPr lang="ja-JP" altLang="en-US" b="1" dirty="0"/>
              <a:t>文献</a:t>
            </a:r>
            <a:endParaRPr kumimoji="1" lang="ja-JP" altLang="en-US" b="1" dirty="0"/>
          </a:p>
        </p:txBody>
      </p:sp>
      <p:sp>
        <p:nvSpPr>
          <p:cNvPr id="3" name="コンテンツ プレースホルダー 2">
            <a:extLst>
              <a:ext uri="{FF2B5EF4-FFF2-40B4-BE49-F238E27FC236}">
                <a16:creationId xmlns:a16="http://schemas.microsoft.com/office/drawing/2014/main" id="{E381B2AA-1F2D-EB81-7398-AFB26CED20A9}"/>
              </a:ext>
            </a:extLst>
          </p:cNvPr>
          <p:cNvSpPr>
            <a:spLocks noGrp="1"/>
          </p:cNvSpPr>
          <p:nvPr>
            <p:ph idx="1"/>
          </p:nvPr>
        </p:nvSpPr>
        <p:spPr/>
        <p:txBody>
          <a:bodyPr>
            <a:normAutofit lnSpcReduction="10000"/>
          </a:bodyPr>
          <a:lstStyle/>
          <a:p>
            <a:r>
              <a:rPr kumimoji="1" lang="en-US" altLang="ja-JP" sz="2800" dirty="0"/>
              <a:t>Mitchell, David T. and Sharon L. Snyder. 2000. </a:t>
            </a:r>
            <a:r>
              <a:rPr kumimoji="1" lang="en-US" altLang="ja-JP" sz="2800" i="1" dirty="0"/>
              <a:t>Narrative Prosthesis: Disability and the</a:t>
            </a:r>
            <a:r>
              <a:rPr lang="ja-JP" altLang="en-US" sz="2800" i="1" dirty="0"/>
              <a:t> </a:t>
            </a:r>
            <a:r>
              <a:rPr kumimoji="1" lang="en-US" altLang="ja-JP" sz="2800" i="1" dirty="0"/>
              <a:t>Dependencies of Discourse</a:t>
            </a:r>
            <a:r>
              <a:rPr kumimoji="1" lang="en-US" altLang="ja-JP" sz="2800" dirty="0"/>
              <a:t>. The University of Michigan Press.</a:t>
            </a:r>
          </a:p>
          <a:p>
            <a:r>
              <a:rPr kumimoji="1" lang="en-US" altLang="ja-JP" sz="2800" dirty="0"/>
              <a:t>────. 2015. </a:t>
            </a:r>
            <a:r>
              <a:rPr kumimoji="1" lang="en-US" altLang="ja-JP" sz="2800" i="1" dirty="0"/>
              <a:t>The Biopolitics of Disability: Neoliberalism, </a:t>
            </a:r>
            <a:r>
              <a:rPr kumimoji="1" lang="en-US" altLang="ja-JP" sz="2800" i="1" dirty="0" err="1"/>
              <a:t>Ablenationalism</a:t>
            </a:r>
            <a:r>
              <a:rPr kumimoji="1" lang="en-US" altLang="ja-JP" sz="2800" i="1" dirty="0"/>
              <a:t>, and Peripheral Embodiment</a:t>
            </a:r>
            <a:r>
              <a:rPr kumimoji="1" lang="en-US" altLang="ja-JP" sz="2800" dirty="0"/>
              <a:t>. The University of Michigan Press.</a:t>
            </a:r>
          </a:p>
          <a:p>
            <a:r>
              <a:rPr kumimoji="1" lang="en-US" altLang="ja-JP" sz="2800" dirty="0"/>
              <a:t>Ray, Sarah </a:t>
            </a:r>
            <a:r>
              <a:rPr kumimoji="1" lang="en-US" altLang="ja-JP" sz="2800" dirty="0" err="1"/>
              <a:t>Jaquette</a:t>
            </a:r>
            <a:r>
              <a:rPr kumimoji="1" lang="en-US" altLang="ja-JP" sz="2800" dirty="0"/>
              <a:t> and </a:t>
            </a:r>
            <a:r>
              <a:rPr kumimoji="1" lang="en-US" altLang="ja-JP" sz="2800" dirty="0" err="1"/>
              <a:t>Sibara</a:t>
            </a:r>
            <a:r>
              <a:rPr kumimoji="1" lang="en-US" altLang="ja-JP" sz="2800" dirty="0"/>
              <a:t>  Jay (eds.). 2017. </a:t>
            </a:r>
            <a:r>
              <a:rPr kumimoji="1" lang="en-US" altLang="ja-JP" sz="2800" i="1" dirty="0"/>
              <a:t>Disability Studies and the Environmental Humanities: Toward an Eco-Crip Theory</a:t>
            </a:r>
            <a:r>
              <a:rPr kumimoji="1" lang="en-US" altLang="ja-JP" sz="2800" dirty="0"/>
              <a:t>. University of Nebraska Press.</a:t>
            </a:r>
          </a:p>
          <a:p>
            <a:endParaRPr kumimoji="1" lang="en-US" altLang="ja-JP" sz="2800" dirty="0"/>
          </a:p>
          <a:p>
            <a:endParaRPr kumimoji="1" lang="ja-JP" altLang="en-US" dirty="0"/>
          </a:p>
        </p:txBody>
      </p:sp>
      <p:sp>
        <p:nvSpPr>
          <p:cNvPr id="4" name="スライド番号プレースホルダー 3">
            <a:extLst>
              <a:ext uri="{FF2B5EF4-FFF2-40B4-BE49-F238E27FC236}">
                <a16:creationId xmlns:a16="http://schemas.microsoft.com/office/drawing/2014/main" id="{DF6DCBE0-CB56-0F0E-6C18-09D52F0E89D1}"/>
              </a:ext>
            </a:extLst>
          </p:cNvPr>
          <p:cNvSpPr>
            <a:spLocks noGrp="1"/>
          </p:cNvSpPr>
          <p:nvPr>
            <p:ph type="sldNum" sz="quarter" idx="12"/>
          </p:nvPr>
        </p:nvSpPr>
        <p:spPr/>
        <p:txBody>
          <a:bodyPr/>
          <a:lstStyle/>
          <a:p>
            <a:fld id="{8EC17F41-5280-4BDA-B55F-BD6476BC07B3}" type="slidenum">
              <a:rPr kumimoji="1" lang="ja-JP" altLang="en-US" smtClean="0"/>
              <a:t>30</a:t>
            </a:fld>
            <a:endParaRPr kumimoji="1" lang="ja-JP" altLang="en-US"/>
          </a:p>
        </p:txBody>
      </p:sp>
    </p:spTree>
    <p:extLst>
      <p:ext uri="{BB962C8B-B14F-4D97-AF65-F5344CB8AC3E}">
        <p14:creationId xmlns:p14="http://schemas.microsoft.com/office/powerpoint/2010/main" val="13898399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95FEA3-822B-8C90-D923-0455CD9643D9}"/>
              </a:ext>
            </a:extLst>
          </p:cNvPr>
          <p:cNvSpPr>
            <a:spLocks noGrp="1"/>
          </p:cNvSpPr>
          <p:nvPr>
            <p:ph type="title"/>
          </p:nvPr>
        </p:nvSpPr>
        <p:spPr/>
        <p:txBody>
          <a:bodyPr/>
          <a:lstStyle/>
          <a:p>
            <a:r>
              <a:rPr kumimoji="1" lang="ja-JP" altLang="en-US" b="1" dirty="0"/>
              <a:t>参考文献</a:t>
            </a:r>
          </a:p>
        </p:txBody>
      </p:sp>
      <p:sp>
        <p:nvSpPr>
          <p:cNvPr id="3" name="コンテンツ プレースホルダー 2">
            <a:extLst>
              <a:ext uri="{FF2B5EF4-FFF2-40B4-BE49-F238E27FC236}">
                <a16:creationId xmlns:a16="http://schemas.microsoft.com/office/drawing/2014/main" id="{93883875-2C7D-32E7-6BAD-EE1CE5E94990}"/>
              </a:ext>
            </a:extLst>
          </p:cNvPr>
          <p:cNvSpPr>
            <a:spLocks noGrp="1"/>
          </p:cNvSpPr>
          <p:nvPr>
            <p:ph idx="1"/>
          </p:nvPr>
        </p:nvSpPr>
        <p:spPr/>
        <p:txBody>
          <a:bodyPr/>
          <a:lstStyle/>
          <a:p>
            <a:r>
              <a:rPr kumimoji="1" lang="en-US" altLang="ja-JP" sz="2800" dirty="0"/>
              <a:t>Taylor, </a:t>
            </a:r>
            <a:r>
              <a:rPr kumimoji="1" lang="en-US" altLang="ja-JP" sz="2800" dirty="0" err="1"/>
              <a:t>Sunaura</a:t>
            </a:r>
            <a:r>
              <a:rPr kumimoji="1" lang="en-US" altLang="ja-JP" sz="2800" dirty="0"/>
              <a:t>. 2017. </a:t>
            </a:r>
            <a:r>
              <a:rPr kumimoji="1" lang="en-US" altLang="ja-JP" sz="2800" i="1" dirty="0"/>
              <a:t>Beasts of Burden: Animal and Disability  Liberation</a:t>
            </a:r>
            <a:r>
              <a:rPr kumimoji="1" lang="en-US" altLang="ja-JP" sz="2800" dirty="0"/>
              <a:t>. The New Press. </a:t>
            </a:r>
            <a:r>
              <a:rPr kumimoji="1" lang="ja-JP" altLang="en-US" sz="2800" dirty="0"/>
              <a:t>（</a:t>
            </a:r>
            <a:r>
              <a:rPr kumimoji="1" lang="en-US" altLang="ja-JP" sz="2800" dirty="0"/>
              <a:t>2020 『</a:t>
            </a:r>
            <a:r>
              <a:rPr kumimoji="1" lang="ja-JP" altLang="en-US" sz="2800" dirty="0"/>
              <a:t>荷を引く獣たち──動物の解放と障害者の解放</a:t>
            </a:r>
            <a:r>
              <a:rPr kumimoji="1" lang="en-US" altLang="ja-JP" sz="2800" dirty="0"/>
              <a:t>』</a:t>
            </a:r>
            <a:r>
              <a:rPr kumimoji="1" lang="ja-JP" altLang="en-US" sz="2800" dirty="0"/>
              <a:t>今津有梨訳、洛北出版）</a:t>
            </a:r>
            <a:endParaRPr kumimoji="1" lang="en-US" altLang="ja-JP" sz="2800" dirty="0"/>
          </a:p>
          <a:p>
            <a:r>
              <a:rPr kumimoji="1" lang="en-US" altLang="ja-JP" sz="2800" dirty="0" err="1"/>
              <a:t>Tremain</a:t>
            </a:r>
            <a:r>
              <a:rPr kumimoji="1" lang="en-US" altLang="ja-JP" sz="2800" dirty="0"/>
              <a:t>, Shelley (ed.). 2005. </a:t>
            </a:r>
            <a:r>
              <a:rPr kumimoji="1" lang="en-US" altLang="ja-JP" sz="2800" i="1" dirty="0"/>
              <a:t>Foucault And the Government of Disability</a:t>
            </a:r>
            <a:r>
              <a:rPr kumimoji="1" lang="en-US" altLang="ja-JP" sz="2800" dirty="0"/>
              <a:t>. University of</a:t>
            </a:r>
            <a:r>
              <a:rPr lang="ja-JP" altLang="en-US" sz="2800" dirty="0"/>
              <a:t> </a:t>
            </a:r>
            <a:r>
              <a:rPr kumimoji="1" lang="en-US" altLang="ja-JP" sz="2800" dirty="0"/>
              <a:t>Michigan Press.</a:t>
            </a:r>
          </a:p>
          <a:p>
            <a:endParaRPr kumimoji="1" lang="ja-JP" altLang="en-US" dirty="0"/>
          </a:p>
        </p:txBody>
      </p:sp>
      <p:sp>
        <p:nvSpPr>
          <p:cNvPr id="4" name="スライド番号プレースホルダー 3">
            <a:extLst>
              <a:ext uri="{FF2B5EF4-FFF2-40B4-BE49-F238E27FC236}">
                <a16:creationId xmlns:a16="http://schemas.microsoft.com/office/drawing/2014/main" id="{0B70962D-78DF-C5B6-3FD1-AEA401548362}"/>
              </a:ext>
            </a:extLst>
          </p:cNvPr>
          <p:cNvSpPr>
            <a:spLocks noGrp="1"/>
          </p:cNvSpPr>
          <p:nvPr>
            <p:ph type="sldNum" sz="quarter" idx="12"/>
          </p:nvPr>
        </p:nvSpPr>
        <p:spPr/>
        <p:txBody>
          <a:bodyPr/>
          <a:lstStyle/>
          <a:p>
            <a:fld id="{8EC17F41-5280-4BDA-B55F-BD6476BC07B3}" type="slidenum">
              <a:rPr kumimoji="1" lang="ja-JP" altLang="en-US" smtClean="0"/>
              <a:t>31</a:t>
            </a:fld>
            <a:endParaRPr kumimoji="1" lang="ja-JP" altLang="en-US"/>
          </a:p>
        </p:txBody>
      </p:sp>
    </p:spTree>
    <p:extLst>
      <p:ext uri="{BB962C8B-B14F-4D97-AF65-F5344CB8AC3E}">
        <p14:creationId xmlns:p14="http://schemas.microsoft.com/office/powerpoint/2010/main" val="36632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345A08-5F58-BFC6-94D7-52F6AB596157}"/>
              </a:ext>
            </a:extLst>
          </p:cNvPr>
          <p:cNvSpPr>
            <a:spLocks noGrp="1"/>
          </p:cNvSpPr>
          <p:nvPr>
            <p:ph type="title"/>
          </p:nvPr>
        </p:nvSpPr>
        <p:spPr/>
        <p:txBody>
          <a:bodyPr>
            <a:normAutofit fontScale="90000"/>
          </a:bodyPr>
          <a:lstStyle/>
          <a:p>
            <a:r>
              <a:rPr kumimoji="1" lang="ja-JP" altLang="en-US" b="1" dirty="0"/>
              <a:t>「批判的」の意味①：障害学という営みそれ自体</a:t>
            </a:r>
            <a:br>
              <a:rPr kumimoji="1" lang="en-US" altLang="ja-JP" b="1" dirty="0"/>
            </a:br>
            <a:r>
              <a:rPr kumimoji="1" lang="ja-JP" altLang="en-US" b="1" dirty="0"/>
              <a:t>に対する反省的態度</a:t>
            </a:r>
          </a:p>
        </p:txBody>
      </p:sp>
      <p:sp>
        <p:nvSpPr>
          <p:cNvPr id="3" name="コンテンツ プレースホルダー 2">
            <a:extLst>
              <a:ext uri="{FF2B5EF4-FFF2-40B4-BE49-F238E27FC236}">
                <a16:creationId xmlns:a16="http://schemas.microsoft.com/office/drawing/2014/main" id="{F1EF33D0-4323-F0B0-4AA6-466F2F503928}"/>
              </a:ext>
            </a:extLst>
          </p:cNvPr>
          <p:cNvSpPr>
            <a:spLocks noGrp="1"/>
          </p:cNvSpPr>
          <p:nvPr>
            <p:ph idx="1"/>
          </p:nvPr>
        </p:nvSpPr>
        <p:spPr/>
        <p:txBody>
          <a:bodyPr>
            <a:normAutofit/>
          </a:bodyPr>
          <a:lstStyle/>
          <a:p>
            <a:r>
              <a:rPr kumimoji="1" lang="ja-JP" altLang="en-US" sz="2800" dirty="0"/>
              <a:t>「批判的</a:t>
            </a:r>
            <a:r>
              <a:rPr lang="en-US" altLang="ja-JP" sz="2800" dirty="0"/>
              <a:t>c</a:t>
            </a:r>
            <a:r>
              <a:rPr kumimoji="1" lang="en-US" altLang="ja-JP" sz="2800" dirty="0"/>
              <a:t>ritical</a:t>
            </a:r>
            <a:r>
              <a:rPr kumimoji="1" lang="ja-JP" altLang="en-US" sz="2800" dirty="0"/>
              <a:t>」＝障害学</a:t>
            </a:r>
            <a:r>
              <a:rPr lang="ja-JP" altLang="en-US" sz="2800" dirty="0"/>
              <a:t>に携わる各人が、常に自らの理論的・直観的前提に対して疑いを向け、それを積極的に更新していこうとする自己批判的・反省的な態度。</a:t>
            </a:r>
            <a:endParaRPr kumimoji="1" lang="en-US" altLang="ja-JP" sz="2800" dirty="0"/>
          </a:p>
          <a:p>
            <a:pPr marL="0" indent="0">
              <a:buNone/>
            </a:pPr>
            <a:r>
              <a:rPr lang="ja-JP" altLang="en-US" sz="2800" dirty="0"/>
              <a:t>→その達成のために、様々な学問領域の知識を能動的に取り入れていく「学際性」が特徴的。</a:t>
            </a:r>
            <a:endParaRPr lang="en-US" altLang="ja-JP" sz="2800" dirty="0"/>
          </a:p>
          <a:p>
            <a:pPr marL="0" indent="0">
              <a:buNone/>
            </a:pPr>
            <a:r>
              <a:rPr kumimoji="1" lang="ja-JP" altLang="en-US" sz="2800" dirty="0"/>
              <a:t>→扱うテーマが多岐にわたり、</a:t>
            </a:r>
            <a:r>
              <a:rPr lang="ja-JP" altLang="en-US" sz="2800" dirty="0"/>
              <a:t>採用される方法論や記述のスタイルも論者によって様々である。</a:t>
            </a:r>
            <a:endParaRPr kumimoji="1" lang="en-US" altLang="ja-JP" sz="2800" dirty="0"/>
          </a:p>
        </p:txBody>
      </p:sp>
      <p:sp>
        <p:nvSpPr>
          <p:cNvPr id="4" name="スライド番号プレースホルダー 3">
            <a:extLst>
              <a:ext uri="{FF2B5EF4-FFF2-40B4-BE49-F238E27FC236}">
                <a16:creationId xmlns:a16="http://schemas.microsoft.com/office/drawing/2014/main" id="{CE5E1220-09AE-20E3-C529-3F90C90F2924}"/>
              </a:ext>
            </a:extLst>
          </p:cNvPr>
          <p:cNvSpPr>
            <a:spLocks noGrp="1"/>
          </p:cNvSpPr>
          <p:nvPr>
            <p:ph type="sldNum" sz="quarter" idx="12"/>
          </p:nvPr>
        </p:nvSpPr>
        <p:spPr/>
        <p:txBody>
          <a:bodyPr/>
          <a:lstStyle/>
          <a:p>
            <a:fld id="{8EC17F41-5280-4BDA-B55F-BD6476BC07B3}" type="slidenum">
              <a:rPr kumimoji="1" lang="ja-JP" altLang="en-US" smtClean="0"/>
              <a:t>4</a:t>
            </a:fld>
            <a:endParaRPr kumimoji="1" lang="ja-JP" altLang="en-US"/>
          </a:p>
        </p:txBody>
      </p:sp>
    </p:spTree>
    <p:extLst>
      <p:ext uri="{BB962C8B-B14F-4D97-AF65-F5344CB8AC3E}">
        <p14:creationId xmlns:p14="http://schemas.microsoft.com/office/powerpoint/2010/main" val="198076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B2DF6C-B8B1-F700-79DA-2BFBE89F5BD5}"/>
              </a:ext>
            </a:extLst>
          </p:cNvPr>
          <p:cNvSpPr>
            <a:spLocks noGrp="1"/>
          </p:cNvSpPr>
          <p:nvPr>
            <p:ph type="title"/>
          </p:nvPr>
        </p:nvSpPr>
        <p:spPr/>
        <p:txBody>
          <a:bodyPr>
            <a:normAutofit fontScale="90000"/>
          </a:bodyPr>
          <a:lstStyle/>
          <a:p>
            <a:r>
              <a:rPr kumimoji="1" lang="ja-JP" altLang="en-US" b="1" dirty="0"/>
              <a:t>「批判的」の意味②：現実の複雑さを捉えるために</a:t>
            </a:r>
          </a:p>
        </p:txBody>
      </p:sp>
      <p:sp>
        <p:nvSpPr>
          <p:cNvPr id="3" name="コンテンツ プレースホルダー 2">
            <a:extLst>
              <a:ext uri="{FF2B5EF4-FFF2-40B4-BE49-F238E27FC236}">
                <a16:creationId xmlns:a16="http://schemas.microsoft.com/office/drawing/2014/main" id="{6126B81B-C739-E1BC-F9A7-81FCE94F024B}"/>
              </a:ext>
            </a:extLst>
          </p:cNvPr>
          <p:cNvSpPr>
            <a:spLocks noGrp="1"/>
          </p:cNvSpPr>
          <p:nvPr>
            <p:ph idx="1"/>
          </p:nvPr>
        </p:nvSpPr>
        <p:spPr/>
        <p:txBody>
          <a:bodyPr>
            <a:normAutofit/>
          </a:bodyPr>
          <a:lstStyle/>
          <a:p>
            <a:r>
              <a:rPr lang="ja-JP" altLang="en-US" sz="2800" dirty="0"/>
              <a:t>障害学が自己批判的</a:t>
            </a:r>
            <a:r>
              <a:rPr kumimoji="1" lang="ja-JP" altLang="en-US" sz="2800" dirty="0"/>
              <a:t>でなければならない理由：自らの理論的前提が問われないままだったり、理論が単純なままにとどまっていると、ディスアビリティが生じる複雑なプロセスを見落としてしまう危険性があるから。</a:t>
            </a:r>
            <a:endParaRPr kumimoji="1" lang="en-US" altLang="ja-JP" sz="2800" dirty="0"/>
          </a:p>
          <a:p>
            <a:pPr marL="0" indent="0">
              <a:buNone/>
            </a:pPr>
            <a:r>
              <a:rPr lang="ja-JP" altLang="en-US" sz="2800" dirty="0"/>
              <a:t>→障害者を取り巻く現実を常に一歩引いたところから、単純化することなく「批判的」に分析する視点が必要不可欠。</a:t>
            </a:r>
            <a:endParaRPr kumimoji="1" lang="ja-JP" altLang="en-US" sz="2800" dirty="0"/>
          </a:p>
        </p:txBody>
      </p:sp>
      <p:sp>
        <p:nvSpPr>
          <p:cNvPr id="4" name="スライド番号プレースホルダー 3">
            <a:extLst>
              <a:ext uri="{FF2B5EF4-FFF2-40B4-BE49-F238E27FC236}">
                <a16:creationId xmlns:a16="http://schemas.microsoft.com/office/drawing/2014/main" id="{99E2CE0C-491A-E11B-7896-201B7B5C1F6C}"/>
              </a:ext>
            </a:extLst>
          </p:cNvPr>
          <p:cNvSpPr>
            <a:spLocks noGrp="1"/>
          </p:cNvSpPr>
          <p:nvPr>
            <p:ph type="sldNum" sz="quarter" idx="12"/>
          </p:nvPr>
        </p:nvSpPr>
        <p:spPr/>
        <p:txBody>
          <a:bodyPr/>
          <a:lstStyle/>
          <a:p>
            <a:fld id="{8EC17F41-5280-4BDA-B55F-BD6476BC07B3}" type="slidenum">
              <a:rPr kumimoji="1" lang="ja-JP" altLang="en-US" smtClean="0"/>
              <a:t>5</a:t>
            </a:fld>
            <a:endParaRPr kumimoji="1" lang="ja-JP" altLang="en-US"/>
          </a:p>
        </p:txBody>
      </p:sp>
    </p:spTree>
    <p:extLst>
      <p:ext uri="{BB962C8B-B14F-4D97-AF65-F5344CB8AC3E}">
        <p14:creationId xmlns:p14="http://schemas.microsoft.com/office/powerpoint/2010/main" val="1592302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1B2D3A-9B65-DA9F-AA63-3DA723BC2148}"/>
              </a:ext>
            </a:extLst>
          </p:cNvPr>
          <p:cNvSpPr>
            <a:spLocks noGrp="1"/>
          </p:cNvSpPr>
          <p:nvPr>
            <p:ph type="title"/>
          </p:nvPr>
        </p:nvSpPr>
        <p:spPr/>
        <p:txBody>
          <a:bodyPr>
            <a:normAutofit fontScale="90000"/>
          </a:bodyPr>
          <a:lstStyle/>
          <a:p>
            <a:r>
              <a:rPr kumimoji="1" lang="ja-JP" altLang="en-US" b="1" dirty="0"/>
              <a:t>「批判的」の意味③：当事者ごとに多様な経験を</a:t>
            </a:r>
            <a:br>
              <a:rPr kumimoji="1" lang="en-US" altLang="ja-JP" b="1" dirty="0"/>
            </a:br>
            <a:r>
              <a:rPr kumimoji="1" lang="en-US" altLang="ja-JP" b="1" dirty="0"/>
              <a:t>&lt;</a:t>
            </a:r>
            <a:r>
              <a:rPr kumimoji="1" lang="ja-JP" altLang="en-US" b="1" dirty="0"/>
              <a:t>抹</a:t>
            </a:r>
            <a:r>
              <a:rPr lang="ja-JP" altLang="en-US" b="1" dirty="0"/>
              <a:t>消</a:t>
            </a:r>
            <a:r>
              <a:rPr lang="en-US" altLang="ja-JP" b="1" dirty="0"/>
              <a:t>&gt;</a:t>
            </a:r>
            <a:r>
              <a:rPr kumimoji="1" lang="ja-JP" altLang="en-US" b="1" dirty="0"/>
              <a:t>しないために</a:t>
            </a:r>
          </a:p>
        </p:txBody>
      </p:sp>
      <p:sp>
        <p:nvSpPr>
          <p:cNvPr id="3" name="コンテンツ プレースホルダー 2">
            <a:extLst>
              <a:ext uri="{FF2B5EF4-FFF2-40B4-BE49-F238E27FC236}">
                <a16:creationId xmlns:a16="http://schemas.microsoft.com/office/drawing/2014/main" id="{359F258E-DE90-F6ED-0C76-9A2F5BE95626}"/>
              </a:ext>
            </a:extLst>
          </p:cNvPr>
          <p:cNvSpPr>
            <a:spLocks noGrp="1"/>
          </p:cNvSpPr>
          <p:nvPr>
            <p:ph idx="1"/>
          </p:nvPr>
        </p:nvSpPr>
        <p:spPr/>
        <p:txBody>
          <a:bodyPr>
            <a:normAutofit/>
          </a:bodyPr>
          <a:lstStyle/>
          <a:p>
            <a:r>
              <a:rPr kumimoji="1" lang="ja-JP" altLang="en-US" sz="2800" dirty="0"/>
              <a:t>自らの理論的前提を疑わないと、その前提からこぼれ落ちる人たちの経験を</a:t>
            </a:r>
            <a:r>
              <a:rPr kumimoji="1" lang="en-US" altLang="ja-JP" sz="2800" dirty="0"/>
              <a:t>&lt;</a:t>
            </a:r>
            <a:r>
              <a:rPr kumimoji="1" lang="ja-JP" altLang="en-US" sz="2800" dirty="0"/>
              <a:t>抹消</a:t>
            </a:r>
            <a:r>
              <a:rPr kumimoji="1" lang="en-US" altLang="ja-JP" sz="2800" dirty="0"/>
              <a:t>&gt;</a:t>
            </a:r>
            <a:r>
              <a:rPr kumimoji="1" lang="ja-JP" altLang="en-US" sz="2800" dirty="0"/>
              <a:t>しかねない。</a:t>
            </a:r>
            <a:endParaRPr kumimoji="1" lang="en-US" altLang="ja-JP" sz="2800" dirty="0"/>
          </a:p>
          <a:p>
            <a:pPr marL="0" indent="0">
              <a:buNone/>
            </a:pPr>
            <a:r>
              <a:rPr lang="ja-JP" altLang="en-US" sz="2800" dirty="0"/>
              <a:t>→障害学の営みや研究コミュニティが、特定の経験を排除する場として、また、そのような排除を維持するような社会の再生産に加担する場として機能してしまう危険性がある。</a:t>
            </a:r>
            <a:endParaRPr lang="en-US" altLang="ja-JP" sz="2800" dirty="0"/>
          </a:p>
          <a:p>
            <a:r>
              <a:rPr kumimoji="1" lang="ja-JP" altLang="en-US" sz="2800" dirty="0"/>
              <a:t>反対に、障害学をできる限り多くの人の経験に向け</a:t>
            </a:r>
            <a:r>
              <a:rPr lang="ja-JP" altLang="en-US" sz="2800" dirty="0"/>
              <a:t>て応答可能なもの</a:t>
            </a:r>
            <a:r>
              <a:rPr kumimoji="1" lang="ja-JP" altLang="en-US" sz="2800" dirty="0"/>
              <a:t>として開いていくためにも「批判的」であり続けることが肝要。</a:t>
            </a:r>
          </a:p>
        </p:txBody>
      </p:sp>
      <p:sp>
        <p:nvSpPr>
          <p:cNvPr id="4" name="スライド番号プレースホルダー 3">
            <a:extLst>
              <a:ext uri="{FF2B5EF4-FFF2-40B4-BE49-F238E27FC236}">
                <a16:creationId xmlns:a16="http://schemas.microsoft.com/office/drawing/2014/main" id="{0032B202-6003-46EB-791F-F3AB2D3E97BD}"/>
              </a:ext>
            </a:extLst>
          </p:cNvPr>
          <p:cNvSpPr>
            <a:spLocks noGrp="1"/>
          </p:cNvSpPr>
          <p:nvPr>
            <p:ph type="sldNum" sz="quarter" idx="12"/>
          </p:nvPr>
        </p:nvSpPr>
        <p:spPr/>
        <p:txBody>
          <a:bodyPr/>
          <a:lstStyle/>
          <a:p>
            <a:fld id="{8EC17F41-5280-4BDA-B55F-BD6476BC07B3}" type="slidenum">
              <a:rPr kumimoji="1" lang="ja-JP" altLang="en-US" smtClean="0"/>
              <a:t>6</a:t>
            </a:fld>
            <a:endParaRPr kumimoji="1" lang="ja-JP" altLang="en-US"/>
          </a:p>
        </p:txBody>
      </p:sp>
    </p:spTree>
    <p:extLst>
      <p:ext uri="{BB962C8B-B14F-4D97-AF65-F5344CB8AC3E}">
        <p14:creationId xmlns:p14="http://schemas.microsoft.com/office/powerpoint/2010/main" val="2689446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16A80A-B7EC-61AA-B08E-6AEEBF83A250}"/>
              </a:ext>
            </a:extLst>
          </p:cNvPr>
          <p:cNvSpPr>
            <a:spLocks noGrp="1"/>
          </p:cNvSpPr>
          <p:nvPr>
            <p:ph type="title"/>
          </p:nvPr>
        </p:nvSpPr>
        <p:spPr/>
        <p:txBody>
          <a:bodyPr>
            <a:normAutofit/>
          </a:bodyPr>
          <a:lstStyle/>
          <a:p>
            <a:r>
              <a:rPr lang="en-US" altLang="ja-JP" b="1" dirty="0"/>
              <a:t>&lt;</a:t>
            </a:r>
            <a:r>
              <a:rPr lang="ja-JP" altLang="en-US" b="1" dirty="0"/>
              <a:t>抹消</a:t>
            </a:r>
            <a:r>
              <a:rPr lang="en-US" altLang="ja-JP" b="1" dirty="0"/>
              <a:t>&gt;</a:t>
            </a:r>
            <a:r>
              <a:rPr kumimoji="1" lang="ja-JP" altLang="en-US" b="1" dirty="0"/>
              <a:t>に直面しやすい</a:t>
            </a:r>
            <a:r>
              <a:rPr lang="ja-JP" altLang="en-US" b="1" dirty="0"/>
              <a:t>当事者の存在</a:t>
            </a:r>
            <a:endParaRPr kumimoji="1" lang="ja-JP" altLang="en-US" b="1" dirty="0"/>
          </a:p>
        </p:txBody>
      </p:sp>
      <p:sp>
        <p:nvSpPr>
          <p:cNvPr id="3" name="コンテンツ プレースホルダー 2">
            <a:extLst>
              <a:ext uri="{FF2B5EF4-FFF2-40B4-BE49-F238E27FC236}">
                <a16:creationId xmlns:a16="http://schemas.microsoft.com/office/drawing/2014/main" id="{584F0796-DEB3-E39F-43A5-28325C216717}"/>
              </a:ext>
            </a:extLst>
          </p:cNvPr>
          <p:cNvSpPr>
            <a:spLocks noGrp="1"/>
          </p:cNvSpPr>
          <p:nvPr>
            <p:ph idx="1"/>
          </p:nvPr>
        </p:nvSpPr>
        <p:spPr/>
        <p:txBody>
          <a:bodyPr>
            <a:normAutofit lnSpcReduction="10000"/>
          </a:bodyPr>
          <a:lstStyle/>
          <a:p>
            <a:r>
              <a:rPr lang="ja-JP" altLang="en-US" sz="2800" dirty="0"/>
              <a:t>インペアメントの内実を特定することが困難な人。</a:t>
            </a:r>
            <a:endParaRPr kumimoji="1" lang="en-US" altLang="ja-JP" sz="2800" dirty="0"/>
          </a:p>
          <a:p>
            <a:r>
              <a:rPr lang="ja-JP" altLang="en-US" sz="2800" dirty="0"/>
              <a:t>社会で「障害者」として言及されることはほとんどないが、ディスアビリティに直面していると日々感じている人。</a:t>
            </a:r>
            <a:endParaRPr lang="en-US" altLang="ja-JP" sz="2800" dirty="0"/>
          </a:p>
          <a:p>
            <a:r>
              <a:rPr lang="ja-JP" altLang="en-US" sz="2800" dirty="0"/>
              <a:t>軽度障害や進行性の障害などにより、健常者／障害者の間でアイデンティティの揺らぎを経験している人。</a:t>
            </a:r>
            <a:endParaRPr lang="en-US" altLang="ja-JP" sz="2800" dirty="0"/>
          </a:p>
          <a:p>
            <a:r>
              <a:rPr kumimoji="1" lang="ja-JP" altLang="en-US" sz="2800" dirty="0"/>
              <a:t>複数のインペアメントの重なりを生きている人。</a:t>
            </a:r>
            <a:endParaRPr kumimoji="1" lang="en-US" altLang="ja-JP" sz="2800" dirty="0"/>
          </a:p>
          <a:p>
            <a:r>
              <a:rPr lang="ja-JP" altLang="en-US" sz="2800" dirty="0"/>
              <a:t>障害者であることも含めて二つ以上の社会的カテゴリーの「交差」の中で複合的な差別に苦しんでいる人。</a:t>
            </a:r>
            <a:endParaRPr kumimoji="1" lang="en-US" altLang="ja-JP" sz="2800" dirty="0"/>
          </a:p>
          <a:p>
            <a:endParaRPr kumimoji="1" lang="ja-JP" altLang="en-US" dirty="0"/>
          </a:p>
        </p:txBody>
      </p:sp>
      <p:sp>
        <p:nvSpPr>
          <p:cNvPr id="4" name="スライド番号プレースホルダー 3">
            <a:extLst>
              <a:ext uri="{FF2B5EF4-FFF2-40B4-BE49-F238E27FC236}">
                <a16:creationId xmlns:a16="http://schemas.microsoft.com/office/drawing/2014/main" id="{BC25A24C-9B33-3467-4D1F-83B59857DF3C}"/>
              </a:ext>
            </a:extLst>
          </p:cNvPr>
          <p:cNvSpPr>
            <a:spLocks noGrp="1"/>
          </p:cNvSpPr>
          <p:nvPr>
            <p:ph type="sldNum" sz="quarter" idx="12"/>
          </p:nvPr>
        </p:nvSpPr>
        <p:spPr/>
        <p:txBody>
          <a:bodyPr/>
          <a:lstStyle/>
          <a:p>
            <a:fld id="{8EC17F41-5280-4BDA-B55F-BD6476BC07B3}" type="slidenum">
              <a:rPr kumimoji="1" lang="ja-JP" altLang="en-US" smtClean="0"/>
              <a:t>7</a:t>
            </a:fld>
            <a:endParaRPr kumimoji="1" lang="ja-JP" altLang="en-US"/>
          </a:p>
        </p:txBody>
      </p:sp>
    </p:spTree>
    <p:extLst>
      <p:ext uri="{BB962C8B-B14F-4D97-AF65-F5344CB8AC3E}">
        <p14:creationId xmlns:p14="http://schemas.microsoft.com/office/powerpoint/2010/main" val="963909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E363EF-9054-C806-97E7-19B24DD9DF0F}"/>
              </a:ext>
            </a:extLst>
          </p:cNvPr>
          <p:cNvSpPr>
            <a:spLocks noGrp="1"/>
          </p:cNvSpPr>
          <p:nvPr>
            <p:ph type="title"/>
          </p:nvPr>
        </p:nvSpPr>
        <p:spPr/>
        <p:txBody>
          <a:bodyPr/>
          <a:lstStyle/>
          <a:p>
            <a:r>
              <a:rPr kumimoji="1" lang="ja-JP" altLang="en-US" b="1" dirty="0"/>
              <a:t>「社会モデル」の</a:t>
            </a:r>
            <a:r>
              <a:rPr lang="ja-JP" altLang="en-US" b="1" dirty="0"/>
              <a:t>意義と射程</a:t>
            </a:r>
            <a:endParaRPr kumimoji="1" lang="ja-JP" altLang="en-US" b="1" dirty="0"/>
          </a:p>
        </p:txBody>
      </p:sp>
      <p:sp>
        <p:nvSpPr>
          <p:cNvPr id="3" name="コンテンツ プレースホルダー 2">
            <a:extLst>
              <a:ext uri="{FF2B5EF4-FFF2-40B4-BE49-F238E27FC236}">
                <a16:creationId xmlns:a16="http://schemas.microsoft.com/office/drawing/2014/main" id="{B1D1997D-DD64-F807-7FF1-A52447ADF1ED}"/>
              </a:ext>
            </a:extLst>
          </p:cNvPr>
          <p:cNvSpPr>
            <a:spLocks noGrp="1"/>
          </p:cNvSpPr>
          <p:nvPr>
            <p:ph idx="1"/>
          </p:nvPr>
        </p:nvSpPr>
        <p:spPr/>
        <p:txBody>
          <a:bodyPr/>
          <a:lstStyle/>
          <a:p>
            <a:r>
              <a:rPr kumimoji="1" lang="ja-JP" altLang="en-US" sz="2800" dirty="0"/>
              <a:t>社会モデルは、障害者の直面する諸々の困難・不利益の原因をその人の個人的な身体的／精神的特徴（インペアメント）に見出すのではなく、その人を不当に排除している社会の側に見出すという「視点」の転換にその意義があった。</a:t>
            </a:r>
            <a:endParaRPr kumimoji="1" lang="en-US" altLang="ja-JP" sz="2800" dirty="0"/>
          </a:p>
          <a:p>
            <a:r>
              <a:rPr lang="ja-JP" altLang="en-US" sz="2800" dirty="0"/>
              <a:t>とはいえ社会モデルは、障害者をめぐる問題のすべてを体系的に説明可能な理論モデルではなく、あくまでこれまで可視化されてこなかった諸問題を析出する「発見道具</a:t>
            </a:r>
            <a:r>
              <a:rPr lang="en-US" altLang="ja-JP" sz="2800" dirty="0"/>
              <a:t>heuristic device</a:t>
            </a:r>
            <a:r>
              <a:rPr lang="ja-JP" altLang="en-US" sz="2800" dirty="0"/>
              <a:t>」（コリン・バーンズ）にすぎない（川越・星加・川島 </a:t>
            </a:r>
            <a:r>
              <a:rPr lang="en-US" altLang="ja-JP" sz="2800" dirty="0"/>
              <a:t>2013: 92-95</a:t>
            </a:r>
            <a:r>
              <a:rPr lang="ja-JP" altLang="en-US" sz="2800" dirty="0"/>
              <a:t>）。</a:t>
            </a:r>
            <a:endParaRPr kumimoji="1" lang="en-US" altLang="ja-JP" sz="2800" dirty="0"/>
          </a:p>
          <a:p>
            <a:endParaRPr lang="en-US" altLang="ja-JP" sz="2800" dirty="0"/>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DD6372C0-E6D6-8E85-F76A-34E0A4157BDE}"/>
              </a:ext>
            </a:extLst>
          </p:cNvPr>
          <p:cNvSpPr>
            <a:spLocks noGrp="1"/>
          </p:cNvSpPr>
          <p:nvPr>
            <p:ph type="sldNum" sz="quarter" idx="12"/>
          </p:nvPr>
        </p:nvSpPr>
        <p:spPr/>
        <p:txBody>
          <a:bodyPr/>
          <a:lstStyle/>
          <a:p>
            <a:fld id="{8EC17F41-5280-4BDA-B55F-BD6476BC07B3}" type="slidenum">
              <a:rPr kumimoji="1" lang="ja-JP" altLang="en-US" smtClean="0"/>
              <a:t>8</a:t>
            </a:fld>
            <a:endParaRPr kumimoji="1" lang="ja-JP" altLang="en-US"/>
          </a:p>
        </p:txBody>
      </p:sp>
    </p:spTree>
    <p:extLst>
      <p:ext uri="{BB962C8B-B14F-4D97-AF65-F5344CB8AC3E}">
        <p14:creationId xmlns:p14="http://schemas.microsoft.com/office/powerpoint/2010/main" val="549793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49C12C-8A24-A7CF-1C14-5EC373A65069}"/>
              </a:ext>
            </a:extLst>
          </p:cNvPr>
          <p:cNvSpPr>
            <a:spLocks noGrp="1"/>
          </p:cNvSpPr>
          <p:nvPr>
            <p:ph type="title"/>
          </p:nvPr>
        </p:nvSpPr>
        <p:spPr/>
        <p:txBody>
          <a:bodyPr>
            <a:normAutofit fontScale="90000"/>
          </a:bodyPr>
          <a:lstStyle/>
          <a:p>
            <a:r>
              <a:rPr lang="ja-JP" altLang="en-US" b="1" dirty="0"/>
              <a:t>社会モデルの理論的限界：「社会（的なもの）」の</a:t>
            </a:r>
            <a:br>
              <a:rPr lang="en-US" altLang="ja-JP" b="1" dirty="0"/>
            </a:br>
            <a:r>
              <a:rPr lang="ja-JP" altLang="en-US" b="1" dirty="0"/>
              <a:t>範囲特定における恣意性と偏り</a:t>
            </a:r>
            <a:endParaRPr kumimoji="1" lang="ja-JP" altLang="en-US" b="1" dirty="0"/>
          </a:p>
        </p:txBody>
      </p:sp>
      <p:sp>
        <p:nvSpPr>
          <p:cNvPr id="3" name="コンテンツ プレースホルダー 2">
            <a:extLst>
              <a:ext uri="{FF2B5EF4-FFF2-40B4-BE49-F238E27FC236}">
                <a16:creationId xmlns:a16="http://schemas.microsoft.com/office/drawing/2014/main" id="{7AC194C6-B5EC-939F-0165-1CC58AD11520}"/>
              </a:ext>
            </a:extLst>
          </p:cNvPr>
          <p:cNvSpPr>
            <a:spLocks noGrp="1"/>
          </p:cNvSpPr>
          <p:nvPr>
            <p:ph idx="1"/>
          </p:nvPr>
        </p:nvSpPr>
        <p:spPr/>
        <p:txBody>
          <a:bodyPr>
            <a:normAutofit fontScale="92500"/>
          </a:bodyPr>
          <a:lstStyle/>
          <a:p>
            <a:r>
              <a:rPr kumimoji="1" lang="ja-JP" altLang="en-US" sz="2800" dirty="0"/>
              <a:t>社会モデルそれ自体は、それが問題化するところの「社会（的なもの）」に何が含まれるのかについて教える枠組みではない。</a:t>
            </a:r>
            <a:endParaRPr kumimoji="1" lang="en-US" altLang="ja-JP" sz="2800" dirty="0"/>
          </a:p>
          <a:p>
            <a:r>
              <a:rPr kumimoji="1" lang="ja-JP" altLang="en-US" sz="2800" dirty="0"/>
              <a:t>しかし、社会モデルが実際に使用される際に、使用者は暗黙の内に「社会」の範囲を想定しているはず。加えて、その想定は決して客観的・価値中立的なものではありえず、常に何らかの恣意性・偏りを有している。</a:t>
            </a:r>
            <a:endParaRPr kumimoji="1" lang="en-US" altLang="ja-JP" sz="2800" dirty="0"/>
          </a:p>
          <a:p>
            <a:r>
              <a:rPr lang="ja-JP" altLang="en-US" sz="2800" dirty="0"/>
              <a:t>この点が省みられないまま研究が蓄積されてきた結果、考慮されなければならないはずの様々な「社会的」要因が無視されてきたのではないか？ ：「社会モデルの矮小化」（川越・星加・川島 </a:t>
            </a:r>
            <a:r>
              <a:rPr lang="en-US" altLang="ja-JP" sz="2800" dirty="0"/>
              <a:t>2013; </a:t>
            </a:r>
            <a:r>
              <a:rPr lang="ja-JP" altLang="en-US" sz="2800" dirty="0"/>
              <a:t>飯野・星加・西倉 </a:t>
            </a:r>
            <a:r>
              <a:rPr lang="en-US" altLang="ja-JP" sz="2800" dirty="0"/>
              <a:t>2022</a:t>
            </a:r>
            <a:r>
              <a:rPr lang="ja-JP" altLang="en-US" sz="2800" dirty="0"/>
              <a:t>）</a:t>
            </a:r>
            <a:endParaRPr kumimoji="1" lang="en-US" altLang="ja-JP" sz="2800" dirty="0"/>
          </a:p>
          <a:p>
            <a:endParaRPr kumimoji="1" lang="en-US" altLang="ja-JP" dirty="0"/>
          </a:p>
        </p:txBody>
      </p:sp>
      <p:sp>
        <p:nvSpPr>
          <p:cNvPr id="4" name="スライド番号プレースホルダー 3">
            <a:extLst>
              <a:ext uri="{FF2B5EF4-FFF2-40B4-BE49-F238E27FC236}">
                <a16:creationId xmlns:a16="http://schemas.microsoft.com/office/drawing/2014/main" id="{E5034DA8-875F-B74D-DFC9-AE56A4319F0D}"/>
              </a:ext>
            </a:extLst>
          </p:cNvPr>
          <p:cNvSpPr>
            <a:spLocks noGrp="1"/>
          </p:cNvSpPr>
          <p:nvPr>
            <p:ph type="sldNum" sz="quarter" idx="12"/>
          </p:nvPr>
        </p:nvSpPr>
        <p:spPr/>
        <p:txBody>
          <a:bodyPr/>
          <a:lstStyle/>
          <a:p>
            <a:fld id="{8EC17F41-5280-4BDA-B55F-BD6476BC07B3}" type="slidenum">
              <a:rPr kumimoji="1" lang="ja-JP" altLang="en-US" smtClean="0"/>
              <a:t>9</a:t>
            </a:fld>
            <a:endParaRPr kumimoji="1" lang="ja-JP" altLang="en-US"/>
          </a:p>
        </p:txBody>
      </p:sp>
    </p:spTree>
    <p:extLst>
      <p:ext uri="{BB962C8B-B14F-4D97-AF65-F5344CB8AC3E}">
        <p14:creationId xmlns:p14="http://schemas.microsoft.com/office/powerpoint/2010/main" val="22164500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石版">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石版">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石版">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TM04033929[[fn=石版]]</Template>
  <TotalTime>1420</TotalTime>
  <Words>3291</Words>
  <Application>Microsoft Office PowerPoint</Application>
  <PresentationFormat>ワイド画面</PresentationFormat>
  <Paragraphs>159</Paragraphs>
  <Slides>31</Slides>
  <Notes>0</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石版</vt:lpstr>
      <vt:lpstr>障害学会第20回大会 障害学の回顧と展望：社会モデルの現在  批判的障害学と「社会モデル」</vt:lpstr>
      <vt:lpstr>自己紹介</vt:lpstr>
      <vt:lpstr>「批判的障害学」とは？</vt:lpstr>
      <vt:lpstr>「批判的」の意味①：障害学という営みそれ自体 に対する反省的態度</vt:lpstr>
      <vt:lpstr>「批判的」の意味②：現実の複雑さを捉えるために</vt:lpstr>
      <vt:lpstr>「批判的」の意味③：当事者ごとに多様な経験を &lt;抹消&gt;しないために</vt:lpstr>
      <vt:lpstr>&lt;抹消&gt;に直面しやすい当事者の存在</vt:lpstr>
      <vt:lpstr>「社会モデル」の意義と射程</vt:lpstr>
      <vt:lpstr>社会モデルの理論的限界：「社会（的なもの）」の 範囲特定における恣意性と偏り</vt:lpstr>
      <vt:lpstr>社会モデルの射程から排除されてきた社会的要因に焦点を当てること</vt:lpstr>
      <vt:lpstr>理論からのインペアメントの排除</vt:lpstr>
      <vt:lpstr>理論からのインペアメントの排除にともなう、 多様な経験の&lt;抹消&gt;</vt:lpstr>
      <vt:lpstr>インペアメント／ディスアビリティという二元論的前提に対する批判</vt:lpstr>
      <vt:lpstr>「社会構築主義」という発想をインペアメントへと 適用する</vt:lpstr>
      <vt:lpstr>科学的言説の構築性を問題化する</vt:lpstr>
      <vt:lpstr>「歴史性」や「プロセス」への注目</vt:lpstr>
      <vt:lpstr>現代社会に特有の時代状況への理論的応答</vt:lpstr>
      <vt:lpstr>「エイブリズム」という規範</vt:lpstr>
      <vt:lpstr>規範はいたるところで作動している：自然化と 「内面化」の問題</vt:lpstr>
      <vt:lpstr>フィクションに潜むエイブリズム</vt:lpstr>
      <vt:lpstr>「インターセクショナリティ」という概念の重要性</vt:lpstr>
      <vt:lpstr>インターセクショナリティの視点を取り入れた 批判的障害学の例</vt:lpstr>
      <vt:lpstr>終わりに：問題提起</vt:lpstr>
      <vt:lpstr>参考文献</vt:lpstr>
      <vt:lpstr>参考文献</vt:lpstr>
      <vt:lpstr>参考文献</vt:lpstr>
      <vt:lpstr>参考文献</vt:lpstr>
      <vt:lpstr>参考文献</vt:lpstr>
      <vt:lpstr>参考文献</vt:lpstr>
      <vt:lpstr>参考文献</vt:lpstr>
      <vt:lpstr>参考文献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批判的障害学と「社会モデル」</dc:title>
  <dc:creator>辰己 一輝</dc:creator>
  <cp:lastModifiedBy>Shin-ichiro KUMAGAYA</cp:lastModifiedBy>
  <cp:revision>242</cp:revision>
  <dcterms:created xsi:type="dcterms:W3CDTF">2023-08-14T07:46:46Z</dcterms:created>
  <dcterms:modified xsi:type="dcterms:W3CDTF">2023-08-29T22:42:02Z</dcterms:modified>
</cp:coreProperties>
</file>